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2571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Аппараты очистки газов и жидкостей от дисперсной фазы</a:t>
            </a:r>
            <a:endParaRPr lang="ru-RU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435769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214290"/>
            <a:ext cx="6572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МИНИСТЕРСТВО ОБРАЗОВАНИЯ И НАУКИ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РОССИЙСКОЙ ФЕДЕРАЦИИ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Государственное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высшего профессионального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«КАЗАНСКИЙ ГОСУДАРСТВЕННЫЙ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ЭНЕРГЕТИЧЕСКИЙ УНИВЕРСИТЕТ»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4786322"/>
            <a:ext cx="3429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Зав. каф ТВТ,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д.т.н.,профессор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i="1" dirty="0" smtClean="0"/>
              <a:t>А.Г. ЛАПТЕВ </a:t>
            </a:r>
            <a:endParaRPr lang="ru-RU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71546"/>
            <a:ext cx="48140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57884" y="1857364"/>
            <a:ext cx="3286116" cy="210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8.6. Тонкослойный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сотоблок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из полиэтиленовой пленки: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– тонкослойный блок из полиэтиленовой пленки;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– стержни для растяжения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сотоблока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714356"/>
            <a:ext cx="4357718" cy="315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85852" y="4857760"/>
            <a:ext cx="6715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8.7. Трубчатый блок с наклонным расположением элементов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PA50521"/>
          <p:cNvPicPr>
            <a:picLocks noChangeAspect="1" noChangeArrowheads="1"/>
          </p:cNvPicPr>
          <p:nvPr/>
        </p:nvPicPr>
        <p:blipFill>
          <a:blip r:embed="rId3" cstate="print"/>
          <a:srcRect l="8267" t="7874" r="1889" b="4410"/>
          <a:stretch>
            <a:fillRect/>
          </a:stretch>
        </p:blipFill>
        <p:spPr bwMode="auto">
          <a:xfrm>
            <a:off x="2000232" y="714356"/>
            <a:ext cx="5286412" cy="395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5984" y="5072074"/>
            <a:ext cx="5253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 8.8. Сепарационный блок «Инжехим»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еп+чел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94" y="714356"/>
            <a:ext cx="34908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File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752" y="714356"/>
            <a:ext cx="34345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0298" y="478632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Рис. 12.3. Расположение сепарирующих блоков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2"/>
          <p:cNvPicPr>
            <a:picLocks noChangeAspect="1" noChangeArrowheads="1"/>
          </p:cNvPicPr>
          <p:nvPr/>
        </p:nvPicPr>
        <p:blipFill>
          <a:blip r:embed="rId3" cstate="print"/>
          <a:srcRect r="1161"/>
          <a:stretch>
            <a:fillRect/>
          </a:stretch>
        </p:blipFill>
        <p:spPr bwMode="auto">
          <a:xfrm>
            <a:off x="1214414" y="1142984"/>
            <a:ext cx="6958018" cy="25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28728" y="4572008"/>
            <a:ext cx="68580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12.4. Принципиальная схема модернизированного отстойника: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– емкость Е-30; 2 – трубопровод подачи продукта; 3 – эжектор;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 – коагулятор; 5 – насадка; 6 – каркас; 7 – слив воды;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 – трубопровод слива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отсепарированного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продукта; 9 – перегородка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6538" t="19188" r="1730" b="2664"/>
          <a:stretch>
            <a:fillRect/>
          </a:stretch>
        </p:blipFill>
        <p:spPr bwMode="auto">
          <a:xfrm>
            <a:off x="928662" y="285728"/>
            <a:ext cx="775716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57488" y="5214950"/>
            <a:ext cx="366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12.5. Схема автоматизации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785786" y="714356"/>
            <a:ext cx="3786214" cy="1928826"/>
            <a:chOff x="2661" y="10024"/>
            <a:chExt cx="5904" cy="2304"/>
          </a:xfrm>
        </p:grpSpPr>
        <p:sp>
          <p:nvSpPr>
            <p:cNvPr id="177204" name="Line 52"/>
            <p:cNvSpPr>
              <a:spLocks noChangeShapeType="1"/>
            </p:cNvSpPr>
            <p:nvPr/>
          </p:nvSpPr>
          <p:spPr bwMode="auto">
            <a:xfrm>
              <a:off x="3813" y="10024"/>
              <a:ext cx="0" cy="23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05" name="Line 53"/>
            <p:cNvSpPr>
              <a:spLocks noChangeShapeType="1"/>
            </p:cNvSpPr>
            <p:nvPr/>
          </p:nvSpPr>
          <p:spPr bwMode="auto">
            <a:xfrm flipV="1">
              <a:off x="7845" y="10024"/>
              <a:ext cx="0" cy="23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06" name="Line 54"/>
            <p:cNvSpPr>
              <a:spLocks noChangeShapeType="1"/>
            </p:cNvSpPr>
            <p:nvPr/>
          </p:nvSpPr>
          <p:spPr bwMode="auto">
            <a:xfrm>
              <a:off x="3813" y="12328"/>
              <a:ext cx="40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07" name="Line 55"/>
            <p:cNvSpPr>
              <a:spLocks noChangeShapeType="1"/>
            </p:cNvSpPr>
            <p:nvPr/>
          </p:nvSpPr>
          <p:spPr bwMode="auto">
            <a:xfrm>
              <a:off x="3813" y="10456"/>
              <a:ext cx="40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08" name="Line 56"/>
            <p:cNvSpPr>
              <a:spLocks noChangeShapeType="1"/>
            </p:cNvSpPr>
            <p:nvPr/>
          </p:nvSpPr>
          <p:spPr bwMode="auto">
            <a:xfrm>
              <a:off x="2661" y="12184"/>
              <a:ext cx="11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09" name="Line 57"/>
            <p:cNvSpPr>
              <a:spLocks noChangeShapeType="1"/>
            </p:cNvSpPr>
            <p:nvPr/>
          </p:nvSpPr>
          <p:spPr bwMode="auto">
            <a:xfrm>
              <a:off x="3813" y="12184"/>
              <a:ext cx="37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10" name="Line 58"/>
            <p:cNvSpPr>
              <a:spLocks noChangeShapeType="1"/>
            </p:cNvSpPr>
            <p:nvPr/>
          </p:nvSpPr>
          <p:spPr bwMode="auto">
            <a:xfrm>
              <a:off x="4245" y="11896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11" name="Line 59"/>
            <p:cNvSpPr>
              <a:spLocks noChangeShapeType="1"/>
            </p:cNvSpPr>
            <p:nvPr/>
          </p:nvSpPr>
          <p:spPr bwMode="auto">
            <a:xfrm>
              <a:off x="5253" y="11896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12" name="Line 60"/>
            <p:cNvSpPr>
              <a:spLocks noChangeShapeType="1"/>
            </p:cNvSpPr>
            <p:nvPr/>
          </p:nvSpPr>
          <p:spPr bwMode="auto">
            <a:xfrm>
              <a:off x="5829" y="11896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13" name="Line 61"/>
            <p:cNvSpPr>
              <a:spLocks noChangeShapeType="1"/>
            </p:cNvSpPr>
            <p:nvPr/>
          </p:nvSpPr>
          <p:spPr bwMode="auto">
            <a:xfrm>
              <a:off x="6405" y="11896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14" name="Line 62"/>
            <p:cNvSpPr>
              <a:spLocks noChangeShapeType="1"/>
            </p:cNvSpPr>
            <p:nvPr/>
          </p:nvSpPr>
          <p:spPr bwMode="auto">
            <a:xfrm>
              <a:off x="6981" y="11896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15" name="Line 63"/>
            <p:cNvSpPr>
              <a:spLocks noChangeShapeType="1"/>
            </p:cNvSpPr>
            <p:nvPr/>
          </p:nvSpPr>
          <p:spPr bwMode="auto">
            <a:xfrm>
              <a:off x="7557" y="11896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16" name="Line 64"/>
            <p:cNvSpPr>
              <a:spLocks noChangeShapeType="1"/>
            </p:cNvSpPr>
            <p:nvPr/>
          </p:nvSpPr>
          <p:spPr bwMode="auto">
            <a:xfrm>
              <a:off x="4821" y="11896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17" name="Line 65"/>
            <p:cNvSpPr>
              <a:spLocks noChangeShapeType="1"/>
            </p:cNvSpPr>
            <p:nvPr/>
          </p:nvSpPr>
          <p:spPr bwMode="auto">
            <a:xfrm>
              <a:off x="7845" y="10456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18" name="Line 66"/>
            <p:cNvSpPr>
              <a:spLocks noChangeShapeType="1"/>
            </p:cNvSpPr>
            <p:nvPr/>
          </p:nvSpPr>
          <p:spPr bwMode="auto">
            <a:xfrm>
              <a:off x="7845" y="11896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19" name="Line 67"/>
            <p:cNvSpPr>
              <a:spLocks noChangeShapeType="1"/>
            </p:cNvSpPr>
            <p:nvPr/>
          </p:nvSpPr>
          <p:spPr bwMode="auto">
            <a:xfrm>
              <a:off x="4101" y="10744"/>
              <a:ext cx="10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20" name="Line 68"/>
            <p:cNvSpPr>
              <a:spLocks noChangeShapeType="1"/>
            </p:cNvSpPr>
            <p:nvPr/>
          </p:nvSpPr>
          <p:spPr bwMode="auto">
            <a:xfrm>
              <a:off x="5973" y="10744"/>
              <a:ext cx="11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21" name="Line 69"/>
            <p:cNvSpPr>
              <a:spLocks noChangeShapeType="1"/>
            </p:cNvSpPr>
            <p:nvPr/>
          </p:nvSpPr>
          <p:spPr bwMode="auto">
            <a:xfrm>
              <a:off x="5109" y="11032"/>
              <a:ext cx="8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22" name="Line 70"/>
            <p:cNvSpPr>
              <a:spLocks noChangeShapeType="1"/>
            </p:cNvSpPr>
            <p:nvPr/>
          </p:nvSpPr>
          <p:spPr bwMode="auto">
            <a:xfrm>
              <a:off x="4101" y="11608"/>
              <a:ext cx="5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23" name="Line 71"/>
            <p:cNvSpPr>
              <a:spLocks noChangeShapeType="1"/>
            </p:cNvSpPr>
            <p:nvPr/>
          </p:nvSpPr>
          <p:spPr bwMode="auto">
            <a:xfrm>
              <a:off x="5541" y="11608"/>
              <a:ext cx="5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24" name="Line 72"/>
            <p:cNvSpPr>
              <a:spLocks noChangeShapeType="1"/>
            </p:cNvSpPr>
            <p:nvPr/>
          </p:nvSpPr>
          <p:spPr bwMode="auto">
            <a:xfrm>
              <a:off x="6981" y="11608"/>
              <a:ext cx="5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25" name="Line 73"/>
            <p:cNvSpPr>
              <a:spLocks noChangeShapeType="1"/>
            </p:cNvSpPr>
            <p:nvPr/>
          </p:nvSpPr>
          <p:spPr bwMode="auto">
            <a:xfrm>
              <a:off x="2965" y="10744"/>
              <a:ext cx="8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285720" y="785794"/>
            <a:ext cx="114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Жидкость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214810" y="500042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Пена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28596" y="2000240"/>
            <a:ext cx="85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Воздух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4286248" y="1643050"/>
            <a:ext cx="13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Очищенная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572000" y="2071678"/>
            <a:ext cx="1119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жидкость</a:t>
            </a:r>
            <a:endParaRPr lang="ru-RU" dirty="0"/>
          </a:p>
        </p:txBody>
      </p:sp>
      <p:sp>
        <p:nvSpPr>
          <p:cNvPr id="177226" name="Rectangle 74"/>
          <p:cNvSpPr>
            <a:spLocks noChangeArrowheads="1"/>
          </p:cNvSpPr>
          <p:nvPr/>
        </p:nvSpPr>
        <p:spPr bwMode="auto">
          <a:xfrm>
            <a:off x="5715008" y="1000108"/>
            <a:ext cx="342899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Рис. 11.2. Схема пневматического флотатора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5643570" y="3000372"/>
            <a:ext cx="3021013" cy="3406775"/>
            <a:chOff x="3141" y="2224"/>
            <a:chExt cx="5160" cy="6480"/>
          </a:xfrm>
        </p:grpSpPr>
        <p:sp>
          <p:nvSpPr>
            <p:cNvPr id="177331" name="Line 179"/>
            <p:cNvSpPr>
              <a:spLocks noChangeShapeType="1"/>
            </p:cNvSpPr>
            <p:nvPr/>
          </p:nvSpPr>
          <p:spPr bwMode="auto">
            <a:xfrm>
              <a:off x="4729" y="3378"/>
              <a:ext cx="0" cy="487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30" name="Line 178"/>
            <p:cNvSpPr>
              <a:spLocks noChangeShapeType="1"/>
            </p:cNvSpPr>
            <p:nvPr/>
          </p:nvSpPr>
          <p:spPr bwMode="auto">
            <a:xfrm>
              <a:off x="4729" y="8252"/>
              <a:ext cx="238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29" name="Line 177"/>
            <p:cNvSpPr>
              <a:spLocks noChangeShapeType="1"/>
            </p:cNvSpPr>
            <p:nvPr/>
          </p:nvSpPr>
          <p:spPr bwMode="auto">
            <a:xfrm flipV="1">
              <a:off x="7110" y="2676"/>
              <a:ext cx="0" cy="5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28" name="Line 176"/>
            <p:cNvSpPr>
              <a:spLocks noChangeShapeType="1"/>
            </p:cNvSpPr>
            <p:nvPr/>
          </p:nvSpPr>
          <p:spPr bwMode="auto">
            <a:xfrm>
              <a:off x="4729" y="2977"/>
              <a:ext cx="238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27" name="Line 175"/>
            <p:cNvSpPr>
              <a:spLocks noChangeShapeType="1"/>
            </p:cNvSpPr>
            <p:nvPr/>
          </p:nvSpPr>
          <p:spPr bwMode="auto">
            <a:xfrm>
              <a:off x="4729" y="3430"/>
              <a:ext cx="79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26" name="Line 174"/>
            <p:cNvSpPr>
              <a:spLocks noChangeShapeType="1"/>
            </p:cNvSpPr>
            <p:nvPr/>
          </p:nvSpPr>
          <p:spPr bwMode="auto">
            <a:xfrm>
              <a:off x="5523" y="3128"/>
              <a:ext cx="0" cy="3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25" name="Line 173"/>
            <p:cNvSpPr>
              <a:spLocks noChangeShapeType="1"/>
            </p:cNvSpPr>
            <p:nvPr/>
          </p:nvSpPr>
          <p:spPr bwMode="auto">
            <a:xfrm>
              <a:off x="5523" y="3128"/>
              <a:ext cx="79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24" name="Line 172"/>
            <p:cNvSpPr>
              <a:spLocks noChangeShapeType="1"/>
            </p:cNvSpPr>
            <p:nvPr/>
          </p:nvSpPr>
          <p:spPr bwMode="auto">
            <a:xfrm>
              <a:off x="6316" y="3128"/>
              <a:ext cx="0" cy="3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23" name="Line 171"/>
            <p:cNvSpPr>
              <a:spLocks noChangeShapeType="1"/>
            </p:cNvSpPr>
            <p:nvPr/>
          </p:nvSpPr>
          <p:spPr bwMode="auto">
            <a:xfrm>
              <a:off x="6316" y="3430"/>
              <a:ext cx="79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22" name="Line 170"/>
            <p:cNvSpPr>
              <a:spLocks noChangeShapeType="1"/>
            </p:cNvSpPr>
            <p:nvPr/>
          </p:nvSpPr>
          <p:spPr bwMode="auto">
            <a:xfrm>
              <a:off x="7309" y="2977"/>
              <a:ext cx="0" cy="9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21" name="Line 169"/>
            <p:cNvSpPr>
              <a:spLocks noChangeShapeType="1"/>
            </p:cNvSpPr>
            <p:nvPr/>
          </p:nvSpPr>
          <p:spPr bwMode="auto">
            <a:xfrm>
              <a:off x="7309" y="2977"/>
              <a:ext cx="1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20" name="Line 168"/>
            <p:cNvSpPr>
              <a:spLocks noChangeShapeType="1"/>
            </p:cNvSpPr>
            <p:nvPr/>
          </p:nvSpPr>
          <p:spPr bwMode="auto">
            <a:xfrm>
              <a:off x="7507" y="2977"/>
              <a:ext cx="0" cy="9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19" name="Line 167"/>
            <p:cNvSpPr>
              <a:spLocks noChangeShapeType="1"/>
            </p:cNvSpPr>
            <p:nvPr/>
          </p:nvSpPr>
          <p:spPr bwMode="auto">
            <a:xfrm>
              <a:off x="7309" y="3882"/>
              <a:ext cx="1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18" name="Line 166"/>
            <p:cNvSpPr>
              <a:spLocks noChangeShapeType="1"/>
            </p:cNvSpPr>
            <p:nvPr/>
          </p:nvSpPr>
          <p:spPr bwMode="auto">
            <a:xfrm>
              <a:off x="7606" y="3430"/>
              <a:ext cx="69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17" name="Line 165"/>
            <p:cNvSpPr>
              <a:spLocks noChangeShapeType="1"/>
            </p:cNvSpPr>
            <p:nvPr/>
          </p:nvSpPr>
          <p:spPr bwMode="auto">
            <a:xfrm>
              <a:off x="7408" y="3882"/>
              <a:ext cx="0" cy="39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16" name="Line 164"/>
            <p:cNvSpPr>
              <a:spLocks noChangeShapeType="1"/>
            </p:cNvSpPr>
            <p:nvPr/>
          </p:nvSpPr>
          <p:spPr bwMode="auto">
            <a:xfrm>
              <a:off x="4332" y="3279"/>
              <a:ext cx="4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15" name="Line 163"/>
            <p:cNvSpPr>
              <a:spLocks noChangeShapeType="1"/>
            </p:cNvSpPr>
            <p:nvPr/>
          </p:nvSpPr>
          <p:spPr bwMode="auto">
            <a:xfrm>
              <a:off x="4332" y="3378"/>
              <a:ext cx="4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14" name="Line 162"/>
            <p:cNvSpPr>
              <a:spLocks noChangeShapeType="1"/>
            </p:cNvSpPr>
            <p:nvPr/>
          </p:nvSpPr>
          <p:spPr bwMode="auto">
            <a:xfrm>
              <a:off x="4332" y="3279"/>
              <a:ext cx="0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13" name="Line 161"/>
            <p:cNvSpPr>
              <a:spLocks noChangeShapeType="1"/>
            </p:cNvSpPr>
            <p:nvPr/>
          </p:nvSpPr>
          <p:spPr bwMode="auto">
            <a:xfrm>
              <a:off x="3339" y="3325"/>
              <a:ext cx="79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sm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12" name="Line 160"/>
            <p:cNvSpPr>
              <a:spLocks noChangeShapeType="1"/>
            </p:cNvSpPr>
            <p:nvPr/>
          </p:nvSpPr>
          <p:spPr bwMode="auto">
            <a:xfrm>
              <a:off x="4729" y="7951"/>
              <a:ext cx="238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11" name="Line 159"/>
            <p:cNvSpPr>
              <a:spLocks noChangeShapeType="1"/>
            </p:cNvSpPr>
            <p:nvPr/>
          </p:nvSpPr>
          <p:spPr bwMode="auto">
            <a:xfrm>
              <a:off x="3836" y="8101"/>
              <a:ext cx="89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10" name="Line 158"/>
            <p:cNvSpPr>
              <a:spLocks noChangeShapeType="1"/>
            </p:cNvSpPr>
            <p:nvPr/>
          </p:nvSpPr>
          <p:spPr bwMode="auto">
            <a:xfrm>
              <a:off x="3836" y="7800"/>
              <a:ext cx="0" cy="7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09" name="Line 157"/>
            <p:cNvSpPr>
              <a:spLocks noChangeShapeType="1"/>
            </p:cNvSpPr>
            <p:nvPr/>
          </p:nvSpPr>
          <p:spPr bwMode="auto">
            <a:xfrm>
              <a:off x="3240" y="7800"/>
              <a:ext cx="0" cy="7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08" name="Line 156"/>
            <p:cNvSpPr>
              <a:spLocks noChangeShapeType="1"/>
            </p:cNvSpPr>
            <p:nvPr/>
          </p:nvSpPr>
          <p:spPr bwMode="auto">
            <a:xfrm>
              <a:off x="3141" y="8553"/>
              <a:ext cx="79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07" name="Line 155"/>
            <p:cNvSpPr>
              <a:spLocks noChangeShapeType="1"/>
            </p:cNvSpPr>
            <p:nvPr/>
          </p:nvSpPr>
          <p:spPr bwMode="auto">
            <a:xfrm>
              <a:off x="3141" y="8704"/>
              <a:ext cx="79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06" name="Line 154"/>
            <p:cNvSpPr>
              <a:spLocks noChangeShapeType="1"/>
            </p:cNvSpPr>
            <p:nvPr/>
          </p:nvSpPr>
          <p:spPr bwMode="auto">
            <a:xfrm>
              <a:off x="3141" y="8553"/>
              <a:ext cx="0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05" name="Line 153"/>
            <p:cNvSpPr>
              <a:spLocks noChangeShapeType="1"/>
            </p:cNvSpPr>
            <p:nvPr/>
          </p:nvSpPr>
          <p:spPr bwMode="auto">
            <a:xfrm>
              <a:off x="3935" y="8553"/>
              <a:ext cx="0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04" name="Freeform 152"/>
            <p:cNvSpPr>
              <a:spLocks/>
            </p:cNvSpPr>
            <p:nvPr/>
          </p:nvSpPr>
          <p:spPr bwMode="auto">
            <a:xfrm>
              <a:off x="3240" y="7498"/>
              <a:ext cx="596" cy="302"/>
            </a:xfrm>
            <a:custGeom>
              <a:avLst/>
              <a:gdLst/>
              <a:ahLst/>
              <a:cxnLst>
                <a:cxn ang="0">
                  <a:pos x="0" y="489"/>
                </a:cxn>
                <a:cxn ang="0">
                  <a:pos x="120" y="163"/>
                </a:cxn>
                <a:cxn ang="0">
                  <a:pos x="360" y="0"/>
                </a:cxn>
                <a:cxn ang="0">
                  <a:pos x="600" y="163"/>
                </a:cxn>
                <a:cxn ang="0">
                  <a:pos x="720" y="489"/>
                </a:cxn>
              </a:cxnLst>
              <a:rect l="0" t="0" r="r" b="b"/>
              <a:pathLst>
                <a:path w="720" h="489">
                  <a:moveTo>
                    <a:pt x="0" y="489"/>
                  </a:moveTo>
                  <a:cubicBezTo>
                    <a:pt x="30" y="367"/>
                    <a:pt x="60" y="245"/>
                    <a:pt x="120" y="163"/>
                  </a:cubicBezTo>
                  <a:cubicBezTo>
                    <a:pt x="180" y="81"/>
                    <a:pt x="280" y="0"/>
                    <a:pt x="360" y="0"/>
                  </a:cubicBezTo>
                  <a:cubicBezTo>
                    <a:pt x="440" y="0"/>
                    <a:pt x="540" y="81"/>
                    <a:pt x="600" y="163"/>
                  </a:cubicBezTo>
                  <a:cubicBezTo>
                    <a:pt x="660" y="245"/>
                    <a:pt x="700" y="435"/>
                    <a:pt x="720" y="489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03" name="Line 151"/>
            <p:cNvSpPr>
              <a:spLocks noChangeShapeType="1"/>
            </p:cNvSpPr>
            <p:nvPr/>
          </p:nvSpPr>
          <p:spPr bwMode="auto">
            <a:xfrm>
              <a:off x="7110" y="7800"/>
              <a:ext cx="2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02" name="Rectangle 150"/>
            <p:cNvSpPr>
              <a:spLocks noChangeArrowheads="1"/>
            </p:cNvSpPr>
            <p:nvPr/>
          </p:nvSpPr>
          <p:spPr bwMode="auto">
            <a:xfrm>
              <a:off x="4828" y="7197"/>
              <a:ext cx="198" cy="60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01" name="Line 149"/>
            <p:cNvSpPr>
              <a:spLocks noChangeShapeType="1"/>
            </p:cNvSpPr>
            <p:nvPr/>
          </p:nvSpPr>
          <p:spPr bwMode="auto">
            <a:xfrm>
              <a:off x="4927" y="7800"/>
              <a:ext cx="0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300" name="Rectangle 148"/>
            <p:cNvSpPr>
              <a:spLocks noChangeArrowheads="1"/>
            </p:cNvSpPr>
            <p:nvPr/>
          </p:nvSpPr>
          <p:spPr bwMode="auto">
            <a:xfrm>
              <a:off x="5324" y="7197"/>
              <a:ext cx="199" cy="60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99" name="Rectangle 147"/>
            <p:cNvSpPr>
              <a:spLocks noChangeArrowheads="1"/>
            </p:cNvSpPr>
            <p:nvPr/>
          </p:nvSpPr>
          <p:spPr bwMode="auto">
            <a:xfrm>
              <a:off x="6316" y="7197"/>
              <a:ext cx="199" cy="60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98" name="Rectangle 146"/>
            <p:cNvSpPr>
              <a:spLocks noChangeArrowheads="1"/>
            </p:cNvSpPr>
            <p:nvPr/>
          </p:nvSpPr>
          <p:spPr bwMode="auto">
            <a:xfrm>
              <a:off x="6813" y="7197"/>
              <a:ext cx="198" cy="60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97" name="Rectangle 145"/>
            <p:cNvSpPr>
              <a:spLocks noChangeArrowheads="1"/>
            </p:cNvSpPr>
            <p:nvPr/>
          </p:nvSpPr>
          <p:spPr bwMode="auto">
            <a:xfrm>
              <a:off x="5820" y="7197"/>
              <a:ext cx="199" cy="60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96" name="Line 144"/>
            <p:cNvSpPr>
              <a:spLocks noChangeShapeType="1"/>
            </p:cNvSpPr>
            <p:nvPr/>
          </p:nvSpPr>
          <p:spPr bwMode="auto">
            <a:xfrm>
              <a:off x="5423" y="7800"/>
              <a:ext cx="0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95" name="Line 143"/>
            <p:cNvSpPr>
              <a:spLocks noChangeShapeType="1"/>
            </p:cNvSpPr>
            <p:nvPr/>
          </p:nvSpPr>
          <p:spPr bwMode="auto">
            <a:xfrm>
              <a:off x="5919" y="7800"/>
              <a:ext cx="0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94" name="Line 142"/>
            <p:cNvSpPr>
              <a:spLocks noChangeShapeType="1"/>
            </p:cNvSpPr>
            <p:nvPr/>
          </p:nvSpPr>
          <p:spPr bwMode="auto">
            <a:xfrm>
              <a:off x="6416" y="7800"/>
              <a:ext cx="0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93" name="Line 141"/>
            <p:cNvSpPr>
              <a:spLocks noChangeShapeType="1"/>
            </p:cNvSpPr>
            <p:nvPr/>
          </p:nvSpPr>
          <p:spPr bwMode="auto">
            <a:xfrm>
              <a:off x="6912" y="7800"/>
              <a:ext cx="0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92" name="Line 140"/>
            <p:cNvSpPr>
              <a:spLocks noChangeShapeType="1"/>
            </p:cNvSpPr>
            <p:nvPr/>
          </p:nvSpPr>
          <p:spPr bwMode="auto">
            <a:xfrm>
              <a:off x="4729" y="7498"/>
              <a:ext cx="9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91" name="Line 139"/>
            <p:cNvSpPr>
              <a:spLocks noChangeShapeType="1"/>
            </p:cNvSpPr>
            <p:nvPr/>
          </p:nvSpPr>
          <p:spPr bwMode="auto">
            <a:xfrm>
              <a:off x="5026" y="7498"/>
              <a:ext cx="2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90" name="Line 138"/>
            <p:cNvSpPr>
              <a:spLocks noChangeShapeType="1"/>
            </p:cNvSpPr>
            <p:nvPr/>
          </p:nvSpPr>
          <p:spPr bwMode="auto">
            <a:xfrm>
              <a:off x="5523" y="7498"/>
              <a:ext cx="29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89" name="Line 137"/>
            <p:cNvSpPr>
              <a:spLocks noChangeShapeType="1"/>
            </p:cNvSpPr>
            <p:nvPr/>
          </p:nvSpPr>
          <p:spPr bwMode="auto">
            <a:xfrm>
              <a:off x="6019" y="7498"/>
              <a:ext cx="29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88" name="Line 136"/>
            <p:cNvSpPr>
              <a:spLocks noChangeShapeType="1"/>
            </p:cNvSpPr>
            <p:nvPr/>
          </p:nvSpPr>
          <p:spPr bwMode="auto">
            <a:xfrm>
              <a:off x="6515" y="7498"/>
              <a:ext cx="2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87" name="Line 135"/>
            <p:cNvSpPr>
              <a:spLocks noChangeShapeType="1"/>
            </p:cNvSpPr>
            <p:nvPr/>
          </p:nvSpPr>
          <p:spPr bwMode="auto">
            <a:xfrm>
              <a:off x="7011" y="7498"/>
              <a:ext cx="9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86" name="Oval 134"/>
            <p:cNvSpPr>
              <a:spLocks noChangeArrowheads="1"/>
            </p:cNvSpPr>
            <p:nvPr/>
          </p:nvSpPr>
          <p:spPr bwMode="auto">
            <a:xfrm>
              <a:off x="6217" y="6293"/>
              <a:ext cx="70" cy="7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85" name="Oval 133"/>
            <p:cNvSpPr>
              <a:spLocks noChangeArrowheads="1"/>
            </p:cNvSpPr>
            <p:nvPr/>
          </p:nvSpPr>
          <p:spPr bwMode="auto">
            <a:xfrm>
              <a:off x="6614" y="6896"/>
              <a:ext cx="51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84" name="Oval 132"/>
            <p:cNvSpPr>
              <a:spLocks noChangeArrowheads="1"/>
            </p:cNvSpPr>
            <p:nvPr/>
          </p:nvSpPr>
          <p:spPr bwMode="auto">
            <a:xfrm>
              <a:off x="6912" y="6444"/>
              <a:ext cx="51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83" name="Oval 131"/>
            <p:cNvSpPr>
              <a:spLocks noChangeArrowheads="1"/>
            </p:cNvSpPr>
            <p:nvPr/>
          </p:nvSpPr>
          <p:spPr bwMode="auto">
            <a:xfrm>
              <a:off x="6713" y="5991"/>
              <a:ext cx="52" cy="5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82" name="Oval 130"/>
            <p:cNvSpPr>
              <a:spLocks noChangeArrowheads="1"/>
            </p:cNvSpPr>
            <p:nvPr/>
          </p:nvSpPr>
          <p:spPr bwMode="auto">
            <a:xfrm>
              <a:off x="6019" y="5991"/>
              <a:ext cx="51" cy="5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81" name="Oval 129"/>
            <p:cNvSpPr>
              <a:spLocks noChangeArrowheads="1"/>
            </p:cNvSpPr>
            <p:nvPr/>
          </p:nvSpPr>
          <p:spPr bwMode="auto">
            <a:xfrm>
              <a:off x="5721" y="5690"/>
              <a:ext cx="51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80" name="Oval 128"/>
            <p:cNvSpPr>
              <a:spLocks noChangeArrowheads="1"/>
            </p:cNvSpPr>
            <p:nvPr/>
          </p:nvSpPr>
          <p:spPr bwMode="auto">
            <a:xfrm>
              <a:off x="5919" y="6444"/>
              <a:ext cx="52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79" name="Oval 127"/>
            <p:cNvSpPr>
              <a:spLocks noChangeArrowheads="1"/>
            </p:cNvSpPr>
            <p:nvPr/>
          </p:nvSpPr>
          <p:spPr bwMode="auto">
            <a:xfrm>
              <a:off x="5423" y="6594"/>
              <a:ext cx="52" cy="5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78" name="Oval 126"/>
            <p:cNvSpPr>
              <a:spLocks noChangeArrowheads="1"/>
            </p:cNvSpPr>
            <p:nvPr/>
          </p:nvSpPr>
          <p:spPr bwMode="auto">
            <a:xfrm>
              <a:off x="5820" y="6745"/>
              <a:ext cx="52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77" name="Oval 125"/>
            <p:cNvSpPr>
              <a:spLocks noChangeArrowheads="1"/>
            </p:cNvSpPr>
            <p:nvPr/>
          </p:nvSpPr>
          <p:spPr bwMode="auto">
            <a:xfrm>
              <a:off x="6316" y="6594"/>
              <a:ext cx="52" cy="5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76" name="Oval 124"/>
            <p:cNvSpPr>
              <a:spLocks noChangeArrowheads="1"/>
            </p:cNvSpPr>
            <p:nvPr/>
          </p:nvSpPr>
          <p:spPr bwMode="auto">
            <a:xfrm>
              <a:off x="6416" y="5991"/>
              <a:ext cx="51" cy="5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75" name="Oval 123"/>
            <p:cNvSpPr>
              <a:spLocks noChangeArrowheads="1"/>
            </p:cNvSpPr>
            <p:nvPr/>
          </p:nvSpPr>
          <p:spPr bwMode="auto">
            <a:xfrm>
              <a:off x="6614" y="6444"/>
              <a:ext cx="51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74" name="Oval 122"/>
            <p:cNvSpPr>
              <a:spLocks noChangeArrowheads="1"/>
            </p:cNvSpPr>
            <p:nvPr/>
          </p:nvSpPr>
          <p:spPr bwMode="auto">
            <a:xfrm>
              <a:off x="6912" y="6896"/>
              <a:ext cx="51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73" name="Oval 121"/>
            <p:cNvSpPr>
              <a:spLocks noChangeArrowheads="1"/>
            </p:cNvSpPr>
            <p:nvPr/>
          </p:nvSpPr>
          <p:spPr bwMode="auto">
            <a:xfrm>
              <a:off x="5820" y="6142"/>
              <a:ext cx="71" cy="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72" name="Oval 120"/>
            <p:cNvSpPr>
              <a:spLocks noChangeArrowheads="1"/>
            </p:cNvSpPr>
            <p:nvPr/>
          </p:nvSpPr>
          <p:spPr bwMode="auto">
            <a:xfrm>
              <a:off x="5324" y="6896"/>
              <a:ext cx="70" cy="7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71" name="Oval 119"/>
            <p:cNvSpPr>
              <a:spLocks noChangeArrowheads="1"/>
            </p:cNvSpPr>
            <p:nvPr/>
          </p:nvSpPr>
          <p:spPr bwMode="auto">
            <a:xfrm>
              <a:off x="6217" y="6896"/>
              <a:ext cx="70" cy="7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70" name="Oval 118"/>
            <p:cNvSpPr>
              <a:spLocks noChangeArrowheads="1"/>
            </p:cNvSpPr>
            <p:nvPr/>
          </p:nvSpPr>
          <p:spPr bwMode="auto">
            <a:xfrm>
              <a:off x="4927" y="6444"/>
              <a:ext cx="70" cy="7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69" name="Oval 117"/>
            <p:cNvSpPr>
              <a:spLocks noChangeArrowheads="1"/>
            </p:cNvSpPr>
            <p:nvPr/>
          </p:nvSpPr>
          <p:spPr bwMode="auto">
            <a:xfrm>
              <a:off x="5126" y="6745"/>
              <a:ext cx="70" cy="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68" name="Oval 116"/>
            <p:cNvSpPr>
              <a:spLocks noChangeArrowheads="1"/>
            </p:cNvSpPr>
            <p:nvPr/>
          </p:nvSpPr>
          <p:spPr bwMode="auto">
            <a:xfrm>
              <a:off x="5423" y="6142"/>
              <a:ext cx="71" cy="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67" name="Oval 115"/>
            <p:cNvSpPr>
              <a:spLocks noChangeArrowheads="1"/>
            </p:cNvSpPr>
            <p:nvPr/>
          </p:nvSpPr>
          <p:spPr bwMode="auto">
            <a:xfrm>
              <a:off x="6813" y="5389"/>
              <a:ext cx="51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66" name="Oval 114"/>
            <p:cNvSpPr>
              <a:spLocks noChangeArrowheads="1"/>
            </p:cNvSpPr>
            <p:nvPr/>
          </p:nvSpPr>
          <p:spPr bwMode="auto">
            <a:xfrm>
              <a:off x="6118" y="5238"/>
              <a:ext cx="51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65" name="Oval 113"/>
            <p:cNvSpPr>
              <a:spLocks noChangeArrowheads="1"/>
            </p:cNvSpPr>
            <p:nvPr/>
          </p:nvSpPr>
          <p:spPr bwMode="auto">
            <a:xfrm>
              <a:off x="5225" y="5841"/>
              <a:ext cx="51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64" name="Oval 112"/>
            <p:cNvSpPr>
              <a:spLocks noChangeArrowheads="1"/>
            </p:cNvSpPr>
            <p:nvPr/>
          </p:nvSpPr>
          <p:spPr bwMode="auto">
            <a:xfrm>
              <a:off x="5721" y="6896"/>
              <a:ext cx="51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63" name="Oval 111"/>
            <p:cNvSpPr>
              <a:spLocks noChangeArrowheads="1"/>
            </p:cNvSpPr>
            <p:nvPr/>
          </p:nvSpPr>
          <p:spPr bwMode="auto">
            <a:xfrm>
              <a:off x="4927" y="6896"/>
              <a:ext cx="51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62" name="Oval 110"/>
            <p:cNvSpPr>
              <a:spLocks noChangeArrowheads="1"/>
            </p:cNvSpPr>
            <p:nvPr/>
          </p:nvSpPr>
          <p:spPr bwMode="auto">
            <a:xfrm>
              <a:off x="5324" y="5087"/>
              <a:ext cx="51" cy="5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61" name="Oval 109"/>
            <p:cNvSpPr>
              <a:spLocks noChangeArrowheads="1"/>
            </p:cNvSpPr>
            <p:nvPr/>
          </p:nvSpPr>
          <p:spPr bwMode="auto">
            <a:xfrm>
              <a:off x="5026" y="5991"/>
              <a:ext cx="52" cy="5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60" name="Line 108"/>
            <p:cNvSpPr>
              <a:spLocks noChangeShapeType="1"/>
            </p:cNvSpPr>
            <p:nvPr/>
          </p:nvSpPr>
          <p:spPr bwMode="auto">
            <a:xfrm>
              <a:off x="3339" y="4032"/>
              <a:ext cx="35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59" name="Line 107"/>
            <p:cNvSpPr>
              <a:spLocks noChangeShapeType="1"/>
            </p:cNvSpPr>
            <p:nvPr/>
          </p:nvSpPr>
          <p:spPr bwMode="auto">
            <a:xfrm>
              <a:off x="6912" y="4032"/>
              <a:ext cx="0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58" name="Line 106"/>
            <p:cNvSpPr>
              <a:spLocks noChangeShapeType="1"/>
            </p:cNvSpPr>
            <p:nvPr/>
          </p:nvSpPr>
          <p:spPr bwMode="auto">
            <a:xfrm>
              <a:off x="4927" y="4032"/>
              <a:ext cx="0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57" name="Line 105"/>
            <p:cNvSpPr>
              <a:spLocks noChangeShapeType="1"/>
            </p:cNvSpPr>
            <p:nvPr/>
          </p:nvSpPr>
          <p:spPr bwMode="auto">
            <a:xfrm>
              <a:off x="5919" y="4032"/>
              <a:ext cx="0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56" name="Line 104"/>
            <p:cNvSpPr>
              <a:spLocks noChangeShapeType="1"/>
            </p:cNvSpPr>
            <p:nvPr/>
          </p:nvSpPr>
          <p:spPr bwMode="auto">
            <a:xfrm>
              <a:off x="5423" y="4032"/>
              <a:ext cx="0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55" name="Line 103"/>
            <p:cNvSpPr>
              <a:spLocks noChangeShapeType="1"/>
            </p:cNvSpPr>
            <p:nvPr/>
          </p:nvSpPr>
          <p:spPr bwMode="auto">
            <a:xfrm>
              <a:off x="6416" y="4032"/>
              <a:ext cx="0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54" name="Line 102"/>
            <p:cNvSpPr>
              <a:spLocks noChangeShapeType="1"/>
            </p:cNvSpPr>
            <p:nvPr/>
          </p:nvSpPr>
          <p:spPr bwMode="auto">
            <a:xfrm>
              <a:off x="4927" y="4334"/>
              <a:ext cx="0" cy="4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53" name="Line 101"/>
            <p:cNvSpPr>
              <a:spLocks noChangeShapeType="1"/>
            </p:cNvSpPr>
            <p:nvPr/>
          </p:nvSpPr>
          <p:spPr bwMode="auto">
            <a:xfrm>
              <a:off x="5423" y="4334"/>
              <a:ext cx="0" cy="4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52" name="Line 100"/>
            <p:cNvSpPr>
              <a:spLocks noChangeShapeType="1"/>
            </p:cNvSpPr>
            <p:nvPr/>
          </p:nvSpPr>
          <p:spPr bwMode="auto">
            <a:xfrm>
              <a:off x="5919" y="4334"/>
              <a:ext cx="0" cy="4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51" name="Line 99"/>
            <p:cNvSpPr>
              <a:spLocks noChangeShapeType="1"/>
            </p:cNvSpPr>
            <p:nvPr/>
          </p:nvSpPr>
          <p:spPr bwMode="auto">
            <a:xfrm>
              <a:off x="6416" y="4334"/>
              <a:ext cx="0" cy="4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50" name="Line 98"/>
            <p:cNvSpPr>
              <a:spLocks noChangeShapeType="1"/>
            </p:cNvSpPr>
            <p:nvPr/>
          </p:nvSpPr>
          <p:spPr bwMode="auto">
            <a:xfrm>
              <a:off x="6912" y="4334"/>
              <a:ext cx="0" cy="4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49" name="Freeform 97"/>
            <p:cNvSpPr>
              <a:spLocks/>
            </p:cNvSpPr>
            <p:nvPr/>
          </p:nvSpPr>
          <p:spPr bwMode="auto">
            <a:xfrm>
              <a:off x="6019" y="2977"/>
              <a:ext cx="992" cy="352"/>
            </a:xfrm>
            <a:custGeom>
              <a:avLst/>
              <a:gdLst/>
              <a:ahLst/>
              <a:cxnLst>
                <a:cxn ang="0">
                  <a:pos x="0" y="380"/>
                </a:cxn>
                <a:cxn ang="0">
                  <a:pos x="120" y="217"/>
                </a:cxn>
                <a:cxn ang="0">
                  <a:pos x="360" y="54"/>
                </a:cxn>
                <a:cxn ang="0">
                  <a:pos x="840" y="54"/>
                </a:cxn>
                <a:cxn ang="0">
                  <a:pos x="1200" y="380"/>
                </a:cxn>
              </a:cxnLst>
              <a:rect l="0" t="0" r="r" b="b"/>
              <a:pathLst>
                <a:path w="1200" h="380">
                  <a:moveTo>
                    <a:pt x="0" y="380"/>
                  </a:moveTo>
                  <a:cubicBezTo>
                    <a:pt x="30" y="325"/>
                    <a:pt x="60" y="271"/>
                    <a:pt x="120" y="217"/>
                  </a:cubicBezTo>
                  <a:cubicBezTo>
                    <a:pt x="180" y="163"/>
                    <a:pt x="240" y="81"/>
                    <a:pt x="360" y="54"/>
                  </a:cubicBezTo>
                  <a:cubicBezTo>
                    <a:pt x="480" y="27"/>
                    <a:pt x="700" y="0"/>
                    <a:pt x="840" y="54"/>
                  </a:cubicBezTo>
                  <a:cubicBezTo>
                    <a:pt x="980" y="108"/>
                    <a:pt x="1140" y="326"/>
                    <a:pt x="1200" y="38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48" name="Freeform 96"/>
            <p:cNvSpPr>
              <a:spLocks/>
            </p:cNvSpPr>
            <p:nvPr/>
          </p:nvSpPr>
          <p:spPr bwMode="auto">
            <a:xfrm flipH="1">
              <a:off x="4927" y="2977"/>
              <a:ext cx="992" cy="352"/>
            </a:xfrm>
            <a:custGeom>
              <a:avLst/>
              <a:gdLst/>
              <a:ahLst/>
              <a:cxnLst>
                <a:cxn ang="0">
                  <a:pos x="0" y="380"/>
                </a:cxn>
                <a:cxn ang="0">
                  <a:pos x="120" y="217"/>
                </a:cxn>
                <a:cxn ang="0">
                  <a:pos x="360" y="54"/>
                </a:cxn>
                <a:cxn ang="0">
                  <a:pos x="840" y="54"/>
                </a:cxn>
                <a:cxn ang="0">
                  <a:pos x="1200" y="380"/>
                </a:cxn>
              </a:cxnLst>
              <a:rect l="0" t="0" r="r" b="b"/>
              <a:pathLst>
                <a:path w="1200" h="380">
                  <a:moveTo>
                    <a:pt x="0" y="380"/>
                  </a:moveTo>
                  <a:cubicBezTo>
                    <a:pt x="30" y="325"/>
                    <a:pt x="60" y="271"/>
                    <a:pt x="120" y="217"/>
                  </a:cubicBezTo>
                  <a:cubicBezTo>
                    <a:pt x="180" y="163"/>
                    <a:pt x="240" y="81"/>
                    <a:pt x="360" y="54"/>
                  </a:cubicBezTo>
                  <a:cubicBezTo>
                    <a:pt x="480" y="27"/>
                    <a:pt x="700" y="0"/>
                    <a:pt x="840" y="54"/>
                  </a:cubicBezTo>
                  <a:cubicBezTo>
                    <a:pt x="980" y="108"/>
                    <a:pt x="1140" y="326"/>
                    <a:pt x="1200" y="38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47" name="Line 95"/>
            <p:cNvSpPr>
              <a:spLocks noChangeShapeType="1"/>
            </p:cNvSpPr>
            <p:nvPr/>
          </p:nvSpPr>
          <p:spPr bwMode="auto">
            <a:xfrm>
              <a:off x="4828" y="3279"/>
              <a:ext cx="0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46" name="Line 94"/>
            <p:cNvSpPr>
              <a:spLocks noChangeShapeType="1"/>
            </p:cNvSpPr>
            <p:nvPr/>
          </p:nvSpPr>
          <p:spPr bwMode="auto">
            <a:xfrm>
              <a:off x="4729" y="2676"/>
              <a:ext cx="0" cy="6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45" name="Line 93"/>
            <p:cNvSpPr>
              <a:spLocks noChangeShapeType="1"/>
            </p:cNvSpPr>
            <p:nvPr/>
          </p:nvSpPr>
          <p:spPr bwMode="auto">
            <a:xfrm flipV="1">
              <a:off x="3637" y="7348"/>
              <a:ext cx="397" cy="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44" name="Line 92"/>
            <p:cNvSpPr>
              <a:spLocks noChangeShapeType="1"/>
            </p:cNvSpPr>
            <p:nvPr/>
          </p:nvSpPr>
          <p:spPr bwMode="auto">
            <a:xfrm flipH="1" flipV="1">
              <a:off x="4431" y="6444"/>
              <a:ext cx="496" cy="7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43" name="Line 91"/>
            <p:cNvSpPr>
              <a:spLocks noChangeShapeType="1"/>
            </p:cNvSpPr>
            <p:nvPr/>
          </p:nvSpPr>
          <p:spPr bwMode="auto">
            <a:xfrm flipH="1" flipV="1">
              <a:off x="4431" y="6444"/>
              <a:ext cx="992" cy="7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42" name="Line 90"/>
            <p:cNvSpPr>
              <a:spLocks noChangeShapeType="1"/>
            </p:cNvSpPr>
            <p:nvPr/>
          </p:nvSpPr>
          <p:spPr bwMode="auto">
            <a:xfrm flipH="1" flipV="1">
              <a:off x="4431" y="5690"/>
              <a:ext cx="397" cy="3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41" name="Line 89"/>
            <p:cNvSpPr>
              <a:spLocks noChangeShapeType="1"/>
            </p:cNvSpPr>
            <p:nvPr/>
          </p:nvSpPr>
          <p:spPr bwMode="auto">
            <a:xfrm flipH="1">
              <a:off x="4431" y="4032"/>
              <a:ext cx="99" cy="3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40" name="Line 88"/>
            <p:cNvSpPr>
              <a:spLocks noChangeShapeType="1"/>
            </p:cNvSpPr>
            <p:nvPr/>
          </p:nvSpPr>
          <p:spPr bwMode="auto">
            <a:xfrm flipH="1" flipV="1">
              <a:off x="4332" y="2676"/>
              <a:ext cx="198" cy="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39" name="Line 87"/>
            <p:cNvSpPr>
              <a:spLocks noChangeShapeType="1"/>
            </p:cNvSpPr>
            <p:nvPr/>
          </p:nvSpPr>
          <p:spPr bwMode="auto">
            <a:xfrm flipV="1">
              <a:off x="5324" y="2525"/>
              <a:ext cx="496" cy="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38" name="Line 86"/>
            <p:cNvSpPr>
              <a:spLocks noChangeShapeType="1"/>
            </p:cNvSpPr>
            <p:nvPr/>
          </p:nvSpPr>
          <p:spPr bwMode="auto">
            <a:xfrm flipH="1" flipV="1">
              <a:off x="6118" y="2525"/>
              <a:ext cx="496" cy="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37" name="Line 85"/>
            <p:cNvSpPr>
              <a:spLocks noChangeShapeType="1"/>
            </p:cNvSpPr>
            <p:nvPr/>
          </p:nvSpPr>
          <p:spPr bwMode="auto">
            <a:xfrm>
              <a:off x="7408" y="3580"/>
              <a:ext cx="298" cy="7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36" name="Line 84"/>
            <p:cNvSpPr>
              <a:spLocks noChangeShapeType="1"/>
            </p:cNvSpPr>
            <p:nvPr/>
          </p:nvSpPr>
          <p:spPr bwMode="auto">
            <a:xfrm flipV="1">
              <a:off x="7408" y="6745"/>
              <a:ext cx="198" cy="3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235" name="Text Box 83"/>
            <p:cNvSpPr txBox="1">
              <a:spLocks noChangeArrowheads="1"/>
            </p:cNvSpPr>
            <p:nvPr/>
          </p:nvSpPr>
          <p:spPr bwMode="auto">
            <a:xfrm>
              <a:off x="4133" y="7043"/>
              <a:ext cx="201" cy="302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234" name="Text Box 82"/>
            <p:cNvSpPr txBox="1">
              <a:spLocks noChangeArrowheads="1"/>
            </p:cNvSpPr>
            <p:nvPr/>
          </p:nvSpPr>
          <p:spPr bwMode="auto">
            <a:xfrm>
              <a:off x="4233" y="4334"/>
              <a:ext cx="200" cy="301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233" name="Text Box 81"/>
            <p:cNvSpPr txBox="1">
              <a:spLocks noChangeArrowheads="1"/>
            </p:cNvSpPr>
            <p:nvPr/>
          </p:nvSpPr>
          <p:spPr bwMode="auto">
            <a:xfrm>
              <a:off x="4233" y="5389"/>
              <a:ext cx="200" cy="301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232" name="Text Box 80"/>
            <p:cNvSpPr txBox="1">
              <a:spLocks noChangeArrowheads="1"/>
            </p:cNvSpPr>
            <p:nvPr/>
          </p:nvSpPr>
          <p:spPr bwMode="auto">
            <a:xfrm>
              <a:off x="4233" y="6142"/>
              <a:ext cx="200" cy="302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231" name="Text Box 79"/>
            <p:cNvSpPr txBox="1">
              <a:spLocks noChangeArrowheads="1"/>
            </p:cNvSpPr>
            <p:nvPr/>
          </p:nvSpPr>
          <p:spPr bwMode="auto">
            <a:xfrm>
              <a:off x="4133" y="2224"/>
              <a:ext cx="201" cy="301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230" name="Text Box 78"/>
            <p:cNvSpPr txBox="1">
              <a:spLocks noChangeArrowheads="1"/>
            </p:cNvSpPr>
            <p:nvPr/>
          </p:nvSpPr>
          <p:spPr bwMode="auto">
            <a:xfrm>
              <a:off x="5919" y="2224"/>
              <a:ext cx="201" cy="301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229" name="Text Box 77"/>
            <p:cNvSpPr txBox="1">
              <a:spLocks noChangeArrowheads="1"/>
            </p:cNvSpPr>
            <p:nvPr/>
          </p:nvSpPr>
          <p:spPr bwMode="auto">
            <a:xfrm>
              <a:off x="7706" y="4484"/>
              <a:ext cx="201" cy="30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228" name="Text Box 76"/>
            <p:cNvSpPr txBox="1">
              <a:spLocks noChangeArrowheads="1"/>
            </p:cNvSpPr>
            <p:nvPr/>
          </p:nvSpPr>
          <p:spPr bwMode="auto">
            <a:xfrm>
              <a:off x="7706" y="6293"/>
              <a:ext cx="201" cy="30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87" name="Прямоугольник 186"/>
          <p:cNvSpPr/>
          <p:nvPr/>
        </p:nvSpPr>
        <p:spPr>
          <a:xfrm>
            <a:off x="571472" y="3429000"/>
            <a:ext cx="4857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8620" algn="just" hangingPunct="0">
              <a:lnSpc>
                <a:spcPts val="1800"/>
              </a:lnSpc>
              <a:spcAft>
                <a:spcPts val="0"/>
              </a:spcAft>
            </a:pPr>
            <a:endParaRPr lang="en-US" sz="16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indent="388620" algn="just" hangingPunct="0">
              <a:lnSpc>
                <a:spcPts val="1800"/>
              </a:lnSpc>
              <a:spcAft>
                <a:spcPts val="0"/>
              </a:spcAft>
            </a:pPr>
            <a:endParaRPr lang="ru-RU" sz="16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 hangingPunct="0">
              <a:lnSpc>
                <a:spcPts val="1800"/>
              </a:lnSpc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Рис. 11.3. Схема пневматической флотационной установки Н.А.Гребнева: </a:t>
            </a:r>
          </a:p>
          <a:p>
            <a:pPr indent="174625" algn="just" hangingPunct="0">
              <a:lnSpc>
                <a:spcPts val="1800"/>
              </a:lnSpc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1 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Symbol"/>
              </a:rPr>
              <a:t>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компрессор; 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indent="174625" algn="just" hangingPunct="0">
              <a:lnSpc>
                <a:spcPts val="1800"/>
              </a:lnSpc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2 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Symbol"/>
              </a:rPr>
              <a:t>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пористые колпачки; 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indent="174625" algn="just" hangingPunct="0">
              <a:lnSpc>
                <a:spcPts val="1800"/>
              </a:lnSpc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3 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Symbol"/>
              </a:rPr>
              <a:t>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флотационная камера; 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indent="174625" algn="just" hangingPunct="0">
              <a:lnSpc>
                <a:spcPts val="1800"/>
              </a:lnSpc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4 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Symbol"/>
              </a:rPr>
              <a:t>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подача загрязнённой жидкости; 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indent="174625" algn="just" hangingPunct="0">
              <a:lnSpc>
                <a:spcPts val="1800"/>
              </a:lnSpc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5 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Symbol"/>
              </a:rPr>
              <a:t>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шламоотводящая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труба; 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indent="174625" algn="just" hangingPunct="0">
              <a:lnSpc>
                <a:spcPts val="1800"/>
              </a:lnSpc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6 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Symbol"/>
              </a:rPr>
              <a:t>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желоб для сбора шлама; 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indent="174625" algn="just" hangingPunct="0">
              <a:lnSpc>
                <a:spcPts val="1800"/>
              </a:lnSpc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7 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Symbol"/>
              </a:rPr>
              <a:t>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регулятор уровня; </a:t>
            </a:r>
          </a:p>
          <a:p>
            <a:pPr indent="174625" algn="just" hangingPunct="0">
              <a:lnSpc>
                <a:spcPts val="1800"/>
              </a:lnSpc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8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Symbol"/>
              </a:rPr>
              <a:t>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трубопровод для очищенной жидкости</a:t>
            </a:r>
            <a:endParaRPr lang="ru-RU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928670"/>
            <a:ext cx="3617018" cy="364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2714612" y="4786322"/>
            <a:ext cx="435771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Рис. 11.9. Схема струйной флотации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Цикл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714356"/>
            <a:ext cx="3723062" cy="348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3000364" y="4643446"/>
            <a:ext cx="3500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12.1. Циклон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2831740" cy="424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48" y="27146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Рис. 12.2. Скруббер ударно-инерционного действия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428860" y="642918"/>
          <a:ext cx="4330362" cy="2286016"/>
        </p:xfrm>
        <a:graphic>
          <a:graphicData uri="http://schemas.openxmlformats.org/presentationml/2006/ole">
            <p:oleObj spid="_x0000_s1025" name="Drawing" r:id="rId3" imgW="7962900" imgH="4762500" progId="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4071942"/>
            <a:ext cx="64293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7.1. Схема процесса отстаивания: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11652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– слой осадка (шлам); </a:t>
            </a:r>
          </a:p>
          <a:p>
            <a:pPr marR="0" lvl="0" indent="11652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– зона сгущенной суспензии; </a:t>
            </a:r>
          </a:p>
          <a:p>
            <a:pPr marR="0" lvl="0" indent="11652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 – зона свободного осаждения; </a:t>
            </a:r>
          </a:p>
          <a:p>
            <a:pPr marR="0" lvl="0" indent="11652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 – осветленная жидкость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857232"/>
            <a:ext cx="4572032" cy="30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488" y="4500570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 12.3. Полые газопромыватели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785794"/>
            <a:ext cx="2286016" cy="352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71802" y="4929198"/>
            <a:ext cx="3723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Рис. 12.4. Пенный газопромыватель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22595"/>
            <a:ext cx="5565777" cy="373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4786322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13.1. Горизонтальное расположение насадки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785794"/>
            <a:ext cx="509946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14546" y="4786322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13.2. Вертикальное расположение насадки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21196"/>
            <a:ext cx="5404758" cy="33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4714884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13.3. Наклонное расположение насадки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3484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4500570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 13.4. Профили жалюзийных сепараторов: </a:t>
            </a:r>
            <a:endParaRPr lang="en-US" dirty="0" smtClean="0"/>
          </a:p>
          <a:p>
            <a:pPr indent="1255713" algn="just"/>
            <a:r>
              <a:rPr lang="ru-RU" dirty="0" smtClean="0"/>
              <a:t>а, г – волнообразные; </a:t>
            </a:r>
            <a:endParaRPr lang="en-US" dirty="0" smtClean="0"/>
          </a:p>
          <a:p>
            <a:pPr indent="1255713" algn="just"/>
            <a:r>
              <a:rPr lang="ru-RU" dirty="0" smtClean="0"/>
              <a:t>б – уголковые с выступами; </a:t>
            </a:r>
            <a:endParaRPr lang="en-US" dirty="0" smtClean="0"/>
          </a:p>
          <a:p>
            <a:pPr indent="1255713" algn="just"/>
            <a:r>
              <a:rPr lang="ru-RU" dirty="0" smtClean="0"/>
              <a:t>в – волнообразные с разрывами; </a:t>
            </a:r>
            <a:endParaRPr lang="en-US" dirty="0" smtClean="0"/>
          </a:p>
          <a:p>
            <a:pPr indent="1255713" algn="just"/>
            <a:r>
              <a:rPr lang="ru-RU" dirty="0" err="1" smtClean="0"/>
              <a:t>д</a:t>
            </a:r>
            <a:r>
              <a:rPr lang="ru-RU" dirty="0" smtClean="0"/>
              <a:t> – с ловушкой по ходу газа; </a:t>
            </a:r>
            <a:endParaRPr lang="en-US" dirty="0" smtClean="0"/>
          </a:p>
          <a:p>
            <a:pPr indent="1255713" algn="just"/>
            <a:r>
              <a:rPr lang="ru-RU" dirty="0" smtClean="0"/>
              <a:t>е – пластинчатый с отбойными пластинками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3214678" cy="661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4357686" y="2357430"/>
            <a:ext cx="44291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 13.12. Схема сепаратора-маслоуловителя: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 – вход газа на очистку;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 – выход газа;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– слив масла;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Г, Д – штуцера для контроля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428604"/>
            <a:ext cx="552209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14546" y="4214818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7.2. Отстойник с наклонными перегородками: </a:t>
            </a:r>
          </a:p>
          <a:p>
            <a:r>
              <a:rPr lang="ru-RU" dirty="0" smtClean="0"/>
              <a:t>1 – штуцер ввода исходной суспензии; </a:t>
            </a:r>
          </a:p>
          <a:p>
            <a:r>
              <a:rPr lang="ru-RU" dirty="0" smtClean="0"/>
              <a:t>2 – корпус; </a:t>
            </a:r>
          </a:p>
          <a:p>
            <a:r>
              <a:rPr lang="ru-RU" dirty="0" smtClean="0"/>
              <a:t>3 – наклонные перегородки; </a:t>
            </a:r>
          </a:p>
          <a:p>
            <a:r>
              <a:rPr lang="ru-RU" dirty="0" smtClean="0"/>
              <a:t>4 – бункера для осадка; </a:t>
            </a:r>
          </a:p>
          <a:p>
            <a:r>
              <a:rPr lang="ru-RU" dirty="0" smtClean="0"/>
              <a:t>5 – штуцер для отвода осветленной воды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00042"/>
            <a:ext cx="5072098" cy="316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71604" y="4286256"/>
            <a:ext cx="63579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7.3. Отстойник непрерывного действия с гребковой мешалкой: 1 – корпус; 2 – кольцевой желоб;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 – мешалка; 4 – лопасти с гребками; 5 – труба для подачи исходной суспензии; 6 – штуцер для вывода осветленной жидкости; 7 – разгрузочное устройство для осадка (шлама); 8 – электродвигатель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85794"/>
            <a:ext cx="5773178" cy="203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85918" y="3857628"/>
            <a:ext cx="64293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7.7. Отстойник непрерывного действия для разделения эмульсий: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8937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– штуцер для подвода эмульсии;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8937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– перфорированная перегородка; </a:t>
            </a:r>
          </a:p>
          <a:p>
            <a:pPr marR="0" lvl="0" indent="8937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 – трубопровод для отвода легкой фазы; </a:t>
            </a:r>
          </a:p>
          <a:p>
            <a:pPr marR="0" lvl="0" indent="8937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 – трубопровод для отвода тяжелой фазы; </a:t>
            </a:r>
          </a:p>
          <a:p>
            <a:pPr marR="0" lvl="0" indent="8937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 – устройство для разрыва сифона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819776" y="857232"/>
          <a:ext cx="5681150" cy="2786082"/>
        </p:xfrm>
        <a:graphic>
          <a:graphicData uri="http://schemas.openxmlformats.org/presentationml/2006/ole">
            <p:oleObj spid="_x0000_s18433" name="Drawing" r:id="rId3" imgW="6562725" imgH="3590925" progId="">
              <p:embed/>
            </p:oleObj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357422" y="4286256"/>
            <a:ext cx="53578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7.8. Схема горизонтальной песколовки: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 – входной патрубок; 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– корпус песколовки;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шламосборник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песковый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приямок); 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 – выходной патрубок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2051128" y="214290"/>
          <a:ext cx="5449830" cy="4764777"/>
        </p:xfrm>
        <a:graphic>
          <a:graphicData uri="http://schemas.openxmlformats.org/presentationml/2006/ole">
            <p:oleObj spid="_x0000_s19457" name="Drawing" r:id="rId3" imgW="9058275" imgH="4933950" progId="">
              <p:embed/>
            </p:oleObj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14414" y="5286388"/>
            <a:ext cx="7072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7.10. Схема осветлителя: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– осветлитель; 2 – желоб; 3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осадкоуплотнитель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2000240"/>
          <a:ext cx="6325259" cy="294991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07979"/>
                <a:gridCol w="2108640"/>
                <a:gridCol w="2108640"/>
              </a:tblGrid>
              <a:tr h="445513">
                <a:tc rowSpan="2"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Диаметр удаляемых частиц, мкм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Степень улавливания, 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без пластин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 пластинами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771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&gt;150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771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120 – 150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83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771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90 – 120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7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60 – 90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94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7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30 – 60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81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7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 – 30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14546" y="1000108"/>
            <a:ext cx="517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Выделение нефтепродуктов в отстойниках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857232"/>
            <a:ext cx="3714761" cy="311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42910" y="4572008"/>
            <a:ext cx="71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 8.2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Блок пластин тонкослойного отстойника с гофрированными листами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462</Words>
  <Application>Microsoft Office PowerPoint</Application>
  <PresentationFormat>Экран (4:3)</PresentationFormat>
  <Paragraphs>106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Drawing</vt:lpstr>
      <vt:lpstr>Аппараты очистки газов и жидкостей от дисперсной фазы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Аппараты очистки газов и жидкостей от дисперсной фазы</dc:title>
  <cp:lastModifiedBy>User</cp:lastModifiedBy>
  <cp:revision>9</cp:revision>
  <dcterms:modified xsi:type="dcterms:W3CDTF">2014-02-07T10:24:43Z</dcterms:modified>
</cp:coreProperties>
</file>