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5" r:id="rId18"/>
    <p:sldId id="274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5" r:id="rId39"/>
    <p:sldId id="294" r:id="rId40"/>
    <p:sldId id="296" r:id="rId41"/>
    <p:sldId id="297" r:id="rId42"/>
    <p:sldId id="298" r:id="rId43"/>
    <p:sldId id="300" r:id="rId44"/>
    <p:sldId id="301" r:id="rId45"/>
    <p:sldId id="302" r:id="rId46"/>
    <p:sldId id="303" r:id="rId47"/>
    <p:sldId id="299" r:id="rId48"/>
    <p:sldId id="304" r:id="rId49"/>
    <p:sldId id="305" r:id="rId50"/>
    <p:sldId id="306" r:id="rId51"/>
    <p:sldId id="308" r:id="rId52"/>
    <p:sldId id="309" r:id="rId53"/>
    <p:sldId id="310" r:id="rId54"/>
    <p:sldId id="311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352CBC-CB3B-4C99-9483-B83A3CBA17A1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5BFFAA9-BF73-427E-BFBD-0DD3E4956B2A}">
      <dgm:prSet/>
      <dgm:spPr/>
      <dgm:t>
        <a:bodyPr/>
        <a:lstStyle/>
        <a:p>
          <a:r>
            <a:rPr lang="ru-RU" b="1" dirty="0"/>
            <a:t>Верификация (</a:t>
          </a:r>
          <a:r>
            <a:rPr lang="ru-RU" b="1" dirty="0" err="1"/>
            <a:t>verification</a:t>
          </a:r>
          <a:r>
            <a:rPr lang="ru-RU" dirty="0"/>
            <a:t>) — это процесс оценки системы, чтобы понять, удовлетворяют ли результаты текущего этапа разработки условиям, которые были сформулированы в его начале.</a:t>
          </a:r>
          <a:endParaRPr lang="en-US" dirty="0"/>
        </a:p>
      </dgm:t>
    </dgm:pt>
    <dgm:pt modelId="{AD3BADD1-499C-42BB-8B60-214A90706521}" type="parTrans" cxnId="{3782DE08-4753-4554-8C14-7EA7B0C5BDCD}">
      <dgm:prSet/>
      <dgm:spPr/>
      <dgm:t>
        <a:bodyPr/>
        <a:lstStyle/>
        <a:p>
          <a:endParaRPr lang="en-US"/>
        </a:p>
      </dgm:t>
    </dgm:pt>
    <dgm:pt modelId="{B86CE782-A731-42AF-948E-897759746EEA}" type="sibTrans" cxnId="{3782DE08-4753-4554-8C14-7EA7B0C5BDCD}">
      <dgm:prSet/>
      <dgm:spPr/>
      <dgm:t>
        <a:bodyPr/>
        <a:lstStyle/>
        <a:p>
          <a:endParaRPr lang="en-US"/>
        </a:p>
      </dgm:t>
    </dgm:pt>
    <dgm:pt modelId="{B0DFA570-FD57-4D12-B801-2F1017334F19}">
      <dgm:prSet/>
      <dgm:spPr/>
      <dgm:t>
        <a:bodyPr/>
        <a:lstStyle/>
        <a:p>
          <a:r>
            <a:rPr lang="ru-RU" b="1"/>
            <a:t>Валидация (validation) </a:t>
          </a:r>
          <a:r>
            <a:rPr lang="ru-RU"/>
            <a:t>— это определение соответствия разрабатываемого ПО ожиданиям и потребностям пользователя, его требованиям к системе.</a:t>
          </a:r>
          <a:endParaRPr lang="en-US"/>
        </a:p>
      </dgm:t>
    </dgm:pt>
    <dgm:pt modelId="{2849ADB0-4A54-4812-9C04-A0ED55E8745D}" type="parTrans" cxnId="{D82A1ACD-92E1-482B-8DDF-A17F49B06BA8}">
      <dgm:prSet/>
      <dgm:spPr/>
      <dgm:t>
        <a:bodyPr/>
        <a:lstStyle/>
        <a:p>
          <a:endParaRPr lang="en-US"/>
        </a:p>
      </dgm:t>
    </dgm:pt>
    <dgm:pt modelId="{528FD9A2-B264-443B-86EA-66CDF7E6B319}" type="sibTrans" cxnId="{D82A1ACD-92E1-482B-8DDF-A17F49B06BA8}">
      <dgm:prSet/>
      <dgm:spPr/>
      <dgm:t>
        <a:bodyPr/>
        <a:lstStyle/>
        <a:p>
          <a:endParaRPr lang="en-US"/>
        </a:p>
      </dgm:t>
    </dgm:pt>
    <dgm:pt modelId="{0DC65C54-6FB0-4671-862A-FAD77CA4E349}" type="pres">
      <dgm:prSet presAssocID="{63352CBC-CB3B-4C99-9483-B83A3CBA17A1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13FE41DC-91EB-45B4-B8A4-60C70455AFCE}" type="pres">
      <dgm:prSet presAssocID="{63352CBC-CB3B-4C99-9483-B83A3CBA17A1}" presName="Background" presStyleLbl="bgImgPlace1" presStyleIdx="0" presStyleCnt="1"/>
      <dgm:spPr/>
    </dgm:pt>
    <dgm:pt modelId="{254820A1-AD9B-4487-B8A5-214CE216761B}" type="pres">
      <dgm:prSet presAssocID="{63352CBC-CB3B-4C99-9483-B83A3CBA17A1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8BC5ADA2-5798-4824-9D1C-EA4DF2F64F36}" type="pres">
      <dgm:prSet presAssocID="{63352CBC-CB3B-4C99-9483-B83A3CBA17A1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2BA3F8D7-DB0F-471E-A25E-E6D090F62E60}" type="pres">
      <dgm:prSet presAssocID="{63352CBC-CB3B-4C99-9483-B83A3CBA17A1}" presName="Plus" presStyleLbl="alignNode1" presStyleIdx="0" presStyleCnt="2"/>
      <dgm:spPr/>
    </dgm:pt>
    <dgm:pt modelId="{EA24AE2D-4360-49BA-BF8D-C0647C56107D}" type="pres">
      <dgm:prSet presAssocID="{63352CBC-CB3B-4C99-9483-B83A3CBA17A1}" presName="Minus" presStyleLbl="alignNode1" presStyleIdx="1" presStyleCnt="2"/>
      <dgm:spPr/>
    </dgm:pt>
    <dgm:pt modelId="{9A4E2FD1-DFD2-40D5-899C-C241EF5A4C4D}" type="pres">
      <dgm:prSet presAssocID="{63352CBC-CB3B-4C99-9483-B83A3CBA17A1}" presName="Divider" presStyleLbl="parChTrans1D1" presStyleIdx="0" presStyleCnt="1"/>
      <dgm:spPr/>
    </dgm:pt>
  </dgm:ptLst>
  <dgm:cxnLst>
    <dgm:cxn modelId="{3782DE08-4753-4554-8C14-7EA7B0C5BDCD}" srcId="{63352CBC-CB3B-4C99-9483-B83A3CBA17A1}" destId="{C5BFFAA9-BF73-427E-BFBD-0DD3E4956B2A}" srcOrd="0" destOrd="0" parTransId="{AD3BADD1-499C-42BB-8B60-214A90706521}" sibTransId="{B86CE782-A731-42AF-948E-897759746EEA}"/>
    <dgm:cxn modelId="{647A1B47-008A-456B-9CFA-06776CC9470D}" type="presOf" srcId="{B0DFA570-FD57-4D12-B801-2F1017334F19}" destId="{8BC5ADA2-5798-4824-9D1C-EA4DF2F64F36}" srcOrd="0" destOrd="0" presId="urn:microsoft.com/office/officeart/2009/3/layout/PlusandMinus"/>
    <dgm:cxn modelId="{DD797E4B-A7B0-433A-BFED-D1F138816192}" type="presOf" srcId="{63352CBC-CB3B-4C99-9483-B83A3CBA17A1}" destId="{0DC65C54-6FB0-4671-862A-FAD77CA4E349}" srcOrd="0" destOrd="0" presId="urn:microsoft.com/office/officeart/2009/3/layout/PlusandMinus"/>
    <dgm:cxn modelId="{D82A1ACD-92E1-482B-8DDF-A17F49B06BA8}" srcId="{63352CBC-CB3B-4C99-9483-B83A3CBA17A1}" destId="{B0DFA570-FD57-4D12-B801-2F1017334F19}" srcOrd="1" destOrd="0" parTransId="{2849ADB0-4A54-4812-9C04-A0ED55E8745D}" sibTransId="{528FD9A2-B264-443B-86EA-66CDF7E6B319}"/>
    <dgm:cxn modelId="{3F5120DC-DE13-4F0F-B484-F91E30748D9F}" type="presOf" srcId="{C5BFFAA9-BF73-427E-BFBD-0DD3E4956B2A}" destId="{254820A1-AD9B-4487-B8A5-214CE216761B}" srcOrd="0" destOrd="0" presId="urn:microsoft.com/office/officeart/2009/3/layout/PlusandMinus"/>
    <dgm:cxn modelId="{4A648DA0-1D0E-4017-B22A-FD50F248A6D6}" type="presParOf" srcId="{0DC65C54-6FB0-4671-862A-FAD77CA4E349}" destId="{13FE41DC-91EB-45B4-B8A4-60C70455AFCE}" srcOrd="0" destOrd="0" presId="urn:microsoft.com/office/officeart/2009/3/layout/PlusandMinus"/>
    <dgm:cxn modelId="{DF6047FD-22B3-44FB-ACAE-10DBC377021B}" type="presParOf" srcId="{0DC65C54-6FB0-4671-862A-FAD77CA4E349}" destId="{254820A1-AD9B-4487-B8A5-214CE216761B}" srcOrd="1" destOrd="0" presId="urn:microsoft.com/office/officeart/2009/3/layout/PlusandMinus"/>
    <dgm:cxn modelId="{C4A4A08D-B775-43C6-B6E2-60F0E9AB0633}" type="presParOf" srcId="{0DC65C54-6FB0-4671-862A-FAD77CA4E349}" destId="{8BC5ADA2-5798-4824-9D1C-EA4DF2F64F36}" srcOrd="2" destOrd="0" presId="urn:microsoft.com/office/officeart/2009/3/layout/PlusandMinus"/>
    <dgm:cxn modelId="{47AC749A-69BF-46CC-BF33-DC2C5E432E23}" type="presParOf" srcId="{0DC65C54-6FB0-4671-862A-FAD77CA4E349}" destId="{2BA3F8D7-DB0F-471E-A25E-E6D090F62E60}" srcOrd="3" destOrd="0" presId="urn:microsoft.com/office/officeart/2009/3/layout/PlusandMinus"/>
    <dgm:cxn modelId="{6E7261E0-3075-47BA-BAC6-7E97C14F1D87}" type="presParOf" srcId="{0DC65C54-6FB0-4671-862A-FAD77CA4E349}" destId="{EA24AE2D-4360-49BA-BF8D-C0647C56107D}" srcOrd="4" destOrd="0" presId="urn:microsoft.com/office/officeart/2009/3/layout/PlusandMinus"/>
    <dgm:cxn modelId="{B7A804F2-CB44-4A0B-AF35-919C82FE20A3}" type="presParOf" srcId="{0DC65C54-6FB0-4671-862A-FAD77CA4E349}" destId="{9A4E2FD1-DFD2-40D5-899C-C241EF5A4C4D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EC068E-A67D-4E25-B0B6-6BEF6FC1AF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67C36CA-3918-4D02-A373-9593D9311B7B}">
      <dgm:prSet/>
      <dgm:spPr/>
      <dgm:t>
        <a:bodyPr/>
        <a:lstStyle/>
        <a:p>
          <a:r>
            <a:rPr lang="ru-RU"/>
            <a:t>анализ требований к проекту;</a:t>
          </a:r>
          <a:endParaRPr lang="en-US"/>
        </a:p>
      </dgm:t>
    </dgm:pt>
    <dgm:pt modelId="{F2857D9D-56A4-4B46-9B48-5F8DAF993C02}" type="parTrans" cxnId="{2FB41E9C-609F-4767-9F1A-803FB8313A5C}">
      <dgm:prSet/>
      <dgm:spPr/>
      <dgm:t>
        <a:bodyPr/>
        <a:lstStyle/>
        <a:p>
          <a:endParaRPr lang="en-US"/>
        </a:p>
      </dgm:t>
    </dgm:pt>
    <dgm:pt modelId="{841E33BA-E0D4-4674-BE3F-AD0AC3F3FD1C}" type="sibTrans" cxnId="{2FB41E9C-609F-4767-9F1A-803FB8313A5C}">
      <dgm:prSet/>
      <dgm:spPr/>
      <dgm:t>
        <a:bodyPr/>
        <a:lstStyle/>
        <a:p>
          <a:endParaRPr lang="en-US"/>
        </a:p>
      </dgm:t>
    </dgm:pt>
    <dgm:pt modelId="{62B0CF35-1B0C-45E4-AEF8-1F11403214C4}">
      <dgm:prSet/>
      <dgm:spPr/>
      <dgm:t>
        <a:bodyPr/>
        <a:lstStyle/>
        <a:p>
          <a:r>
            <a:rPr lang="ru-RU"/>
            <a:t>проектирование;</a:t>
          </a:r>
          <a:endParaRPr lang="en-US"/>
        </a:p>
      </dgm:t>
    </dgm:pt>
    <dgm:pt modelId="{2204095A-52A5-4CCF-9B2A-195458BD89A2}" type="parTrans" cxnId="{46F2655B-5472-4A00-80E2-FB2254DC9522}">
      <dgm:prSet/>
      <dgm:spPr/>
      <dgm:t>
        <a:bodyPr/>
        <a:lstStyle/>
        <a:p>
          <a:endParaRPr lang="en-US"/>
        </a:p>
      </dgm:t>
    </dgm:pt>
    <dgm:pt modelId="{B390AE49-F1F7-44AF-82E1-C86F46EBA0D1}" type="sibTrans" cxnId="{46F2655B-5472-4A00-80E2-FB2254DC9522}">
      <dgm:prSet/>
      <dgm:spPr/>
      <dgm:t>
        <a:bodyPr/>
        <a:lstStyle/>
        <a:p>
          <a:endParaRPr lang="en-US"/>
        </a:p>
      </dgm:t>
    </dgm:pt>
    <dgm:pt modelId="{04AC11E9-562C-4FE0-A827-F7F4473CE1C3}">
      <dgm:prSet/>
      <dgm:spPr/>
      <dgm:t>
        <a:bodyPr/>
        <a:lstStyle/>
        <a:p>
          <a:r>
            <a:rPr lang="ru-RU"/>
            <a:t>реализация;</a:t>
          </a:r>
          <a:endParaRPr lang="en-US"/>
        </a:p>
      </dgm:t>
    </dgm:pt>
    <dgm:pt modelId="{924E3549-1AA6-490D-8C6E-87A7BBB6ECA2}" type="parTrans" cxnId="{1BC937F3-0103-4675-85A6-B862EAA382E2}">
      <dgm:prSet/>
      <dgm:spPr/>
      <dgm:t>
        <a:bodyPr/>
        <a:lstStyle/>
        <a:p>
          <a:endParaRPr lang="en-US"/>
        </a:p>
      </dgm:t>
    </dgm:pt>
    <dgm:pt modelId="{08651D1B-14E1-4D5E-92E5-599553E9D5FA}" type="sibTrans" cxnId="{1BC937F3-0103-4675-85A6-B862EAA382E2}">
      <dgm:prSet/>
      <dgm:spPr/>
      <dgm:t>
        <a:bodyPr/>
        <a:lstStyle/>
        <a:p>
          <a:endParaRPr lang="en-US"/>
        </a:p>
      </dgm:t>
    </dgm:pt>
    <dgm:pt modelId="{9300A886-B275-4B5B-8B25-89D7C722E3FA}">
      <dgm:prSet/>
      <dgm:spPr/>
      <dgm:t>
        <a:bodyPr/>
        <a:lstStyle/>
        <a:p>
          <a:r>
            <a:rPr lang="ru-RU"/>
            <a:t>тестирование продукта;</a:t>
          </a:r>
          <a:endParaRPr lang="en-US"/>
        </a:p>
      </dgm:t>
    </dgm:pt>
    <dgm:pt modelId="{220D8D9F-8BFC-4008-BBC0-B34BB6B8B8B8}" type="parTrans" cxnId="{772BCBB5-F1CC-4E3E-8A33-2B446F3F3D72}">
      <dgm:prSet/>
      <dgm:spPr/>
      <dgm:t>
        <a:bodyPr/>
        <a:lstStyle/>
        <a:p>
          <a:endParaRPr lang="en-US"/>
        </a:p>
      </dgm:t>
    </dgm:pt>
    <dgm:pt modelId="{035EC082-8BAF-464E-BB31-63D3D0303496}" type="sibTrans" cxnId="{772BCBB5-F1CC-4E3E-8A33-2B446F3F3D72}">
      <dgm:prSet/>
      <dgm:spPr/>
      <dgm:t>
        <a:bodyPr/>
        <a:lstStyle/>
        <a:p>
          <a:endParaRPr lang="en-US"/>
        </a:p>
      </dgm:t>
    </dgm:pt>
    <dgm:pt modelId="{CE89D468-F512-4370-B498-CEDF50F92015}">
      <dgm:prSet/>
      <dgm:spPr/>
      <dgm:t>
        <a:bodyPr/>
        <a:lstStyle/>
        <a:p>
          <a:r>
            <a:rPr lang="ru-RU"/>
            <a:t>внедрение и поддержка.</a:t>
          </a:r>
          <a:endParaRPr lang="en-US"/>
        </a:p>
      </dgm:t>
    </dgm:pt>
    <dgm:pt modelId="{BF4F6B1B-00F4-4FDD-99BA-FFB3AE8AC751}" type="parTrans" cxnId="{0BCC7EBE-DF50-40C4-8DEE-BB79BC520830}">
      <dgm:prSet/>
      <dgm:spPr/>
      <dgm:t>
        <a:bodyPr/>
        <a:lstStyle/>
        <a:p>
          <a:endParaRPr lang="en-US"/>
        </a:p>
      </dgm:t>
    </dgm:pt>
    <dgm:pt modelId="{3FA615CC-E121-489F-AFCF-2FD39ADCA8DA}" type="sibTrans" cxnId="{0BCC7EBE-DF50-40C4-8DEE-BB79BC520830}">
      <dgm:prSet/>
      <dgm:spPr/>
      <dgm:t>
        <a:bodyPr/>
        <a:lstStyle/>
        <a:p>
          <a:endParaRPr lang="en-US"/>
        </a:p>
      </dgm:t>
    </dgm:pt>
    <dgm:pt modelId="{5E0E26FE-1F0A-49DD-99C2-F839C2EF3107}" type="pres">
      <dgm:prSet presAssocID="{C3EC068E-A67D-4E25-B0B6-6BEF6FC1AFA4}" presName="linear" presStyleCnt="0">
        <dgm:presLayoutVars>
          <dgm:animLvl val="lvl"/>
          <dgm:resizeHandles val="exact"/>
        </dgm:presLayoutVars>
      </dgm:prSet>
      <dgm:spPr/>
    </dgm:pt>
    <dgm:pt modelId="{20D9951D-8C1E-493E-BCF8-B9E271D9653F}" type="pres">
      <dgm:prSet presAssocID="{767C36CA-3918-4D02-A373-9593D9311B7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431A8F3-9CFD-4DBC-92C5-7A7E98907D77}" type="pres">
      <dgm:prSet presAssocID="{841E33BA-E0D4-4674-BE3F-AD0AC3F3FD1C}" presName="spacer" presStyleCnt="0"/>
      <dgm:spPr/>
    </dgm:pt>
    <dgm:pt modelId="{6D49B062-AF2A-41B2-8F51-D5C81081BD1D}" type="pres">
      <dgm:prSet presAssocID="{62B0CF35-1B0C-45E4-AEF8-1F11403214C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B1AD4F5-DC25-4E32-952F-1CFBCA4709FE}" type="pres">
      <dgm:prSet presAssocID="{B390AE49-F1F7-44AF-82E1-C86F46EBA0D1}" presName="spacer" presStyleCnt="0"/>
      <dgm:spPr/>
    </dgm:pt>
    <dgm:pt modelId="{57ADE947-D6B4-4185-8152-58D87E0054FA}" type="pres">
      <dgm:prSet presAssocID="{04AC11E9-562C-4FE0-A827-F7F4473CE1C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355CF95-FFAB-43F4-A19D-1B06D0DD5C82}" type="pres">
      <dgm:prSet presAssocID="{08651D1B-14E1-4D5E-92E5-599553E9D5FA}" presName="spacer" presStyleCnt="0"/>
      <dgm:spPr/>
    </dgm:pt>
    <dgm:pt modelId="{B3EB5237-99F5-42E5-935C-FEF50A010A41}" type="pres">
      <dgm:prSet presAssocID="{9300A886-B275-4B5B-8B25-89D7C722E3F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3883135-F682-463D-98AE-B9E64F64C4E3}" type="pres">
      <dgm:prSet presAssocID="{035EC082-8BAF-464E-BB31-63D3D0303496}" presName="spacer" presStyleCnt="0"/>
      <dgm:spPr/>
    </dgm:pt>
    <dgm:pt modelId="{D3B69567-2F4E-425A-BECB-747BCCE8EA39}" type="pres">
      <dgm:prSet presAssocID="{CE89D468-F512-4370-B498-CEDF50F9201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7F44635-FAD8-4BE3-819F-FB3BC403B834}" type="presOf" srcId="{CE89D468-F512-4370-B498-CEDF50F92015}" destId="{D3B69567-2F4E-425A-BECB-747BCCE8EA39}" srcOrd="0" destOrd="0" presId="urn:microsoft.com/office/officeart/2005/8/layout/vList2"/>
    <dgm:cxn modelId="{7E5A9B35-0552-4175-B79D-0498AFC22B45}" type="presOf" srcId="{62B0CF35-1B0C-45E4-AEF8-1F11403214C4}" destId="{6D49B062-AF2A-41B2-8F51-D5C81081BD1D}" srcOrd="0" destOrd="0" presId="urn:microsoft.com/office/officeart/2005/8/layout/vList2"/>
    <dgm:cxn modelId="{46F2655B-5472-4A00-80E2-FB2254DC9522}" srcId="{C3EC068E-A67D-4E25-B0B6-6BEF6FC1AFA4}" destId="{62B0CF35-1B0C-45E4-AEF8-1F11403214C4}" srcOrd="1" destOrd="0" parTransId="{2204095A-52A5-4CCF-9B2A-195458BD89A2}" sibTransId="{B390AE49-F1F7-44AF-82E1-C86F46EBA0D1}"/>
    <dgm:cxn modelId="{2047D66A-9ADB-4500-BE19-DD0D61899A90}" type="presOf" srcId="{C3EC068E-A67D-4E25-B0B6-6BEF6FC1AFA4}" destId="{5E0E26FE-1F0A-49DD-99C2-F839C2EF3107}" srcOrd="0" destOrd="0" presId="urn:microsoft.com/office/officeart/2005/8/layout/vList2"/>
    <dgm:cxn modelId="{AF11117D-8CCC-4999-A50F-A4A63F460A12}" type="presOf" srcId="{767C36CA-3918-4D02-A373-9593D9311B7B}" destId="{20D9951D-8C1E-493E-BCF8-B9E271D9653F}" srcOrd="0" destOrd="0" presId="urn:microsoft.com/office/officeart/2005/8/layout/vList2"/>
    <dgm:cxn modelId="{C338148A-8912-4A9A-8D8D-8D5E87DFC6D2}" type="presOf" srcId="{04AC11E9-562C-4FE0-A827-F7F4473CE1C3}" destId="{57ADE947-D6B4-4185-8152-58D87E0054FA}" srcOrd="0" destOrd="0" presId="urn:microsoft.com/office/officeart/2005/8/layout/vList2"/>
    <dgm:cxn modelId="{2FB41E9C-609F-4767-9F1A-803FB8313A5C}" srcId="{C3EC068E-A67D-4E25-B0B6-6BEF6FC1AFA4}" destId="{767C36CA-3918-4D02-A373-9593D9311B7B}" srcOrd="0" destOrd="0" parTransId="{F2857D9D-56A4-4B46-9B48-5F8DAF993C02}" sibTransId="{841E33BA-E0D4-4674-BE3F-AD0AC3F3FD1C}"/>
    <dgm:cxn modelId="{772BCBB5-F1CC-4E3E-8A33-2B446F3F3D72}" srcId="{C3EC068E-A67D-4E25-B0B6-6BEF6FC1AFA4}" destId="{9300A886-B275-4B5B-8B25-89D7C722E3FA}" srcOrd="3" destOrd="0" parTransId="{220D8D9F-8BFC-4008-BBC0-B34BB6B8B8B8}" sibTransId="{035EC082-8BAF-464E-BB31-63D3D0303496}"/>
    <dgm:cxn modelId="{0BCC7EBE-DF50-40C4-8DEE-BB79BC520830}" srcId="{C3EC068E-A67D-4E25-B0B6-6BEF6FC1AFA4}" destId="{CE89D468-F512-4370-B498-CEDF50F92015}" srcOrd="4" destOrd="0" parTransId="{BF4F6B1B-00F4-4FDD-99BA-FFB3AE8AC751}" sibTransId="{3FA615CC-E121-489F-AFCF-2FD39ADCA8DA}"/>
    <dgm:cxn modelId="{FA9FA6D8-08A7-4594-B6C4-9EA6114E9404}" type="presOf" srcId="{9300A886-B275-4B5B-8B25-89D7C722E3FA}" destId="{B3EB5237-99F5-42E5-935C-FEF50A010A41}" srcOrd="0" destOrd="0" presId="urn:microsoft.com/office/officeart/2005/8/layout/vList2"/>
    <dgm:cxn modelId="{1BC937F3-0103-4675-85A6-B862EAA382E2}" srcId="{C3EC068E-A67D-4E25-B0B6-6BEF6FC1AFA4}" destId="{04AC11E9-562C-4FE0-A827-F7F4473CE1C3}" srcOrd="2" destOrd="0" parTransId="{924E3549-1AA6-490D-8C6E-87A7BBB6ECA2}" sibTransId="{08651D1B-14E1-4D5E-92E5-599553E9D5FA}"/>
    <dgm:cxn modelId="{3085814E-FA79-44C9-A164-3F123D850F9D}" type="presParOf" srcId="{5E0E26FE-1F0A-49DD-99C2-F839C2EF3107}" destId="{20D9951D-8C1E-493E-BCF8-B9E271D9653F}" srcOrd="0" destOrd="0" presId="urn:microsoft.com/office/officeart/2005/8/layout/vList2"/>
    <dgm:cxn modelId="{78658D66-F15F-4B33-BDB2-8E00C8213A22}" type="presParOf" srcId="{5E0E26FE-1F0A-49DD-99C2-F839C2EF3107}" destId="{2431A8F3-9CFD-4DBC-92C5-7A7E98907D77}" srcOrd="1" destOrd="0" presId="urn:microsoft.com/office/officeart/2005/8/layout/vList2"/>
    <dgm:cxn modelId="{7FDB56B1-5D36-4E17-A3A9-499C95E24A01}" type="presParOf" srcId="{5E0E26FE-1F0A-49DD-99C2-F839C2EF3107}" destId="{6D49B062-AF2A-41B2-8F51-D5C81081BD1D}" srcOrd="2" destOrd="0" presId="urn:microsoft.com/office/officeart/2005/8/layout/vList2"/>
    <dgm:cxn modelId="{2936507D-9E29-4557-A991-EC6D0C91EE51}" type="presParOf" srcId="{5E0E26FE-1F0A-49DD-99C2-F839C2EF3107}" destId="{FB1AD4F5-DC25-4E32-952F-1CFBCA4709FE}" srcOrd="3" destOrd="0" presId="urn:microsoft.com/office/officeart/2005/8/layout/vList2"/>
    <dgm:cxn modelId="{739956AE-9493-4BF3-8231-A602AF0E1646}" type="presParOf" srcId="{5E0E26FE-1F0A-49DD-99C2-F839C2EF3107}" destId="{57ADE947-D6B4-4185-8152-58D87E0054FA}" srcOrd="4" destOrd="0" presId="urn:microsoft.com/office/officeart/2005/8/layout/vList2"/>
    <dgm:cxn modelId="{D103A8C3-70B6-429D-B9C5-C22C87002F52}" type="presParOf" srcId="{5E0E26FE-1F0A-49DD-99C2-F839C2EF3107}" destId="{7355CF95-FFAB-43F4-A19D-1B06D0DD5C82}" srcOrd="5" destOrd="0" presId="urn:microsoft.com/office/officeart/2005/8/layout/vList2"/>
    <dgm:cxn modelId="{0F9592C6-F657-4FA2-BF8C-C256D097C9E8}" type="presParOf" srcId="{5E0E26FE-1F0A-49DD-99C2-F839C2EF3107}" destId="{B3EB5237-99F5-42E5-935C-FEF50A010A41}" srcOrd="6" destOrd="0" presId="urn:microsoft.com/office/officeart/2005/8/layout/vList2"/>
    <dgm:cxn modelId="{1098F9BD-2097-497A-9C15-2862E947FAD0}" type="presParOf" srcId="{5E0E26FE-1F0A-49DD-99C2-F839C2EF3107}" destId="{43883135-F682-463D-98AE-B9E64F64C4E3}" srcOrd="7" destOrd="0" presId="urn:microsoft.com/office/officeart/2005/8/layout/vList2"/>
    <dgm:cxn modelId="{750E946A-D6F0-4DC1-9548-3CC18F2A7FD5}" type="presParOf" srcId="{5E0E26FE-1F0A-49DD-99C2-F839C2EF3107}" destId="{D3B69567-2F4E-425A-BECB-747BCCE8EA3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9BFCD7-07AD-4914-833F-B7D225001FE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EC88C70-A05A-48AF-A619-FE622CC68250}">
      <dgm:prSet/>
      <dgm:spPr/>
      <dgm:t>
        <a:bodyPr/>
        <a:lstStyle/>
        <a:p>
          <a:r>
            <a:rPr lang="ru-RU" b="1"/>
            <a:t>Дефект (bug) </a:t>
          </a:r>
          <a:r>
            <a:rPr lang="ru-RU"/>
            <a:t>— отклонение фактического результата от ожидаемого.</a:t>
          </a:r>
          <a:endParaRPr lang="en-US"/>
        </a:p>
      </dgm:t>
    </dgm:pt>
    <dgm:pt modelId="{72B78852-3224-4DB2-83E7-7C23AE94E63B}" type="parTrans" cxnId="{0B852CAF-3EE8-4F8C-A45C-E3BBDFF5547E}">
      <dgm:prSet/>
      <dgm:spPr/>
      <dgm:t>
        <a:bodyPr/>
        <a:lstStyle/>
        <a:p>
          <a:endParaRPr lang="en-US"/>
        </a:p>
      </dgm:t>
    </dgm:pt>
    <dgm:pt modelId="{B16AC003-4C87-40A2-873B-7CAF7CB51EC1}" type="sibTrans" cxnId="{0B852CAF-3EE8-4F8C-A45C-E3BBDFF5547E}">
      <dgm:prSet/>
      <dgm:spPr/>
      <dgm:t>
        <a:bodyPr/>
        <a:lstStyle/>
        <a:p>
          <a:endParaRPr lang="en-US"/>
        </a:p>
      </dgm:t>
    </dgm:pt>
    <dgm:pt modelId="{59F1B812-82E0-47FF-8D80-AA117598957B}">
      <dgm:prSet/>
      <dgm:spPr/>
      <dgm:t>
        <a:bodyPr/>
        <a:lstStyle/>
        <a:p>
          <a:r>
            <a:rPr lang="ru-RU" b="1"/>
            <a:t>Отчёт о дефекте (bug report) </a:t>
          </a:r>
          <a:r>
            <a:rPr lang="ru-RU"/>
            <a:t>— документ, который содержит отчет о любом недостатке в компоненте или системе, который потенциально может привести компонент или систему к невозможности выполнить требуемую функцию.</a:t>
          </a:r>
          <a:endParaRPr lang="en-US"/>
        </a:p>
      </dgm:t>
    </dgm:pt>
    <dgm:pt modelId="{CE8C8CC7-CCED-4DED-BECB-7809C594BBAF}" type="parTrans" cxnId="{614E4974-4D9D-4749-ADA9-643CFEB338D2}">
      <dgm:prSet/>
      <dgm:spPr/>
      <dgm:t>
        <a:bodyPr/>
        <a:lstStyle/>
        <a:p>
          <a:endParaRPr lang="en-US"/>
        </a:p>
      </dgm:t>
    </dgm:pt>
    <dgm:pt modelId="{3682BAA8-FFD5-4AB0-97F3-3BF19C0A1CFE}" type="sibTrans" cxnId="{614E4974-4D9D-4749-ADA9-643CFEB338D2}">
      <dgm:prSet/>
      <dgm:spPr/>
      <dgm:t>
        <a:bodyPr/>
        <a:lstStyle/>
        <a:p>
          <a:endParaRPr lang="en-US"/>
        </a:p>
      </dgm:t>
    </dgm:pt>
    <dgm:pt modelId="{9A803A2A-D6C4-47F4-8369-ECBC098D097C}" type="pres">
      <dgm:prSet presAssocID="{899BFCD7-07AD-4914-833F-B7D225001FEE}" presName="linear" presStyleCnt="0">
        <dgm:presLayoutVars>
          <dgm:animLvl val="lvl"/>
          <dgm:resizeHandles val="exact"/>
        </dgm:presLayoutVars>
      </dgm:prSet>
      <dgm:spPr/>
    </dgm:pt>
    <dgm:pt modelId="{03C31F13-DEC8-4E6B-8471-C3FA941EACF4}" type="pres">
      <dgm:prSet presAssocID="{DEC88C70-A05A-48AF-A619-FE622CC6825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B7BC361-7779-489D-8C29-106C114028B1}" type="pres">
      <dgm:prSet presAssocID="{B16AC003-4C87-40A2-873B-7CAF7CB51EC1}" presName="spacer" presStyleCnt="0"/>
      <dgm:spPr/>
    </dgm:pt>
    <dgm:pt modelId="{99473542-2139-4D3A-A6CE-1EBE5F8AD7E1}" type="pres">
      <dgm:prSet presAssocID="{59F1B812-82E0-47FF-8D80-AA117598957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FC66568-AFB9-40E3-8909-AB3D1D0281C7}" type="presOf" srcId="{59F1B812-82E0-47FF-8D80-AA117598957B}" destId="{99473542-2139-4D3A-A6CE-1EBE5F8AD7E1}" srcOrd="0" destOrd="0" presId="urn:microsoft.com/office/officeart/2005/8/layout/vList2"/>
    <dgm:cxn modelId="{794FB06D-43AE-43C6-A049-DC48F973C9EC}" type="presOf" srcId="{899BFCD7-07AD-4914-833F-B7D225001FEE}" destId="{9A803A2A-D6C4-47F4-8369-ECBC098D097C}" srcOrd="0" destOrd="0" presId="urn:microsoft.com/office/officeart/2005/8/layout/vList2"/>
    <dgm:cxn modelId="{614E4974-4D9D-4749-ADA9-643CFEB338D2}" srcId="{899BFCD7-07AD-4914-833F-B7D225001FEE}" destId="{59F1B812-82E0-47FF-8D80-AA117598957B}" srcOrd="1" destOrd="0" parTransId="{CE8C8CC7-CCED-4DED-BECB-7809C594BBAF}" sibTransId="{3682BAA8-FFD5-4AB0-97F3-3BF19C0A1CFE}"/>
    <dgm:cxn modelId="{0B852CAF-3EE8-4F8C-A45C-E3BBDFF5547E}" srcId="{899BFCD7-07AD-4914-833F-B7D225001FEE}" destId="{DEC88C70-A05A-48AF-A619-FE622CC68250}" srcOrd="0" destOrd="0" parTransId="{72B78852-3224-4DB2-83E7-7C23AE94E63B}" sibTransId="{B16AC003-4C87-40A2-873B-7CAF7CB51EC1}"/>
    <dgm:cxn modelId="{FBC93DAF-52EE-483E-87A2-F25899BA54B0}" type="presOf" srcId="{DEC88C70-A05A-48AF-A619-FE622CC68250}" destId="{03C31F13-DEC8-4E6B-8471-C3FA941EACF4}" srcOrd="0" destOrd="0" presId="urn:microsoft.com/office/officeart/2005/8/layout/vList2"/>
    <dgm:cxn modelId="{6B1E9357-D542-4F24-BDE6-F18A125FD03B}" type="presParOf" srcId="{9A803A2A-D6C4-47F4-8369-ECBC098D097C}" destId="{03C31F13-DEC8-4E6B-8471-C3FA941EACF4}" srcOrd="0" destOrd="0" presId="urn:microsoft.com/office/officeart/2005/8/layout/vList2"/>
    <dgm:cxn modelId="{A95EDF2D-6AD3-4849-AC2D-A0B6C8E08BF1}" type="presParOf" srcId="{9A803A2A-D6C4-47F4-8369-ECBC098D097C}" destId="{AB7BC361-7779-489D-8C29-106C114028B1}" srcOrd="1" destOrd="0" presId="urn:microsoft.com/office/officeart/2005/8/layout/vList2"/>
    <dgm:cxn modelId="{3B022FED-3A92-49DF-910D-A50F77833654}" type="presParOf" srcId="{9A803A2A-D6C4-47F4-8369-ECBC098D097C}" destId="{99473542-2139-4D3A-A6CE-1EBE5F8AD7E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39A54F-CEB3-4AFB-8141-085C8976986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FA49702-3266-4FB8-8F2F-D262109C1315}">
      <dgm:prSet/>
      <dgm:spPr/>
      <dgm:t>
        <a:bodyPr/>
        <a:lstStyle/>
        <a:p>
          <a:r>
            <a:rPr lang="ru-RU"/>
            <a:t>Уникальный идентификатор (ID)</a:t>
          </a:r>
          <a:endParaRPr lang="en-US"/>
        </a:p>
      </dgm:t>
    </dgm:pt>
    <dgm:pt modelId="{A6F0ED2F-B640-45E4-9190-8B67B052E44F}" type="parTrans" cxnId="{DF59F82B-4D4D-466D-B34A-67AE2B75DFED}">
      <dgm:prSet/>
      <dgm:spPr/>
      <dgm:t>
        <a:bodyPr/>
        <a:lstStyle/>
        <a:p>
          <a:endParaRPr lang="en-US"/>
        </a:p>
      </dgm:t>
    </dgm:pt>
    <dgm:pt modelId="{E9B9ACCD-CFE0-4E7C-B08E-E6A0BF6AFAA4}" type="sibTrans" cxnId="{DF59F82B-4D4D-466D-B34A-67AE2B75DFED}">
      <dgm:prSet/>
      <dgm:spPr/>
      <dgm:t>
        <a:bodyPr/>
        <a:lstStyle/>
        <a:p>
          <a:endParaRPr lang="en-US"/>
        </a:p>
      </dgm:t>
    </dgm:pt>
    <dgm:pt modelId="{75BD98F2-D5E7-4BDE-A7B5-C79CA7CC6740}">
      <dgm:prSet/>
      <dgm:spPr/>
      <dgm:t>
        <a:bodyPr/>
        <a:lstStyle/>
        <a:p>
          <a:r>
            <a:rPr lang="ru-RU"/>
            <a:t>Тема (краткое описание, Summary) </a:t>
          </a:r>
          <a:endParaRPr lang="en-US"/>
        </a:p>
      </dgm:t>
    </dgm:pt>
    <dgm:pt modelId="{BD6AB58F-43D6-430D-97EB-F63A7EE051A9}" type="parTrans" cxnId="{C432824C-B1E5-4B35-8192-D0FFF7212504}">
      <dgm:prSet/>
      <dgm:spPr/>
      <dgm:t>
        <a:bodyPr/>
        <a:lstStyle/>
        <a:p>
          <a:endParaRPr lang="en-US"/>
        </a:p>
      </dgm:t>
    </dgm:pt>
    <dgm:pt modelId="{4B5FD98A-5919-4571-9163-C5974126798B}" type="sibTrans" cxnId="{C432824C-B1E5-4B35-8192-D0FFF7212504}">
      <dgm:prSet/>
      <dgm:spPr/>
      <dgm:t>
        <a:bodyPr/>
        <a:lstStyle/>
        <a:p>
          <a:endParaRPr lang="en-US"/>
        </a:p>
      </dgm:t>
    </dgm:pt>
    <dgm:pt modelId="{C80A3E0B-D874-41AA-8167-B784C43E4AF2}">
      <dgm:prSet/>
      <dgm:spPr/>
      <dgm:t>
        <a:bodyPr/>
        <a:lstStyle/>
        <a:p>
          <a:r>
            <a:rPr lang="ru-RU"/>
            <a:t>Подробное описание (Description) </a:t>
          </a:r>
          <a:endParaRPr lang="en-US"/>
        </a:p>
      </dgm:t>
    </dgm:pt>
    <dgm:pt modelId="{047E5473-1B72-472B-AF17-62294B42585E}" type="parTrans" cxnId="{896FB394-F05E-4653-ACD8-8F12A7F04A9F}">
      <dgm:prSet/>
      <dgm:spPr/>
      <dgm:t>
        <a:bodyPr/>
        <a:lstStyle/>
        <a:p>
          <a:endParaRPr lang="en-US"/>
        </a:p>
      </dgm:t>
    </dgm:pt>
    <dgm:pt modelId="{8BD46B3E-E8E1-4547-AEA0-D63F2EFB8474}" type="sibTrans" cxnId="{896FB394-F05E-4653-ACD8-8F12A7F04A9F}">
      <dgm:prSet/>
      <dgm:spPr/>
      <dgm:t>
        <a:bodyPr/>
        <a:lstStyle/>
        <a:p>
          <a:endParaRPr lang="en-US"/>
        </a:p>
      </dgm:t>
    </dgm:pt>
    <dgm:pt modelId="{771C89E1-2AD9-402B-A506-1848694A736E}">
      <dgm:prSet/>
      <dgm:spPr/>
      <dgm:t>
        <a:bodyPr/>
        <a:lstStyle/>
        <a:p>
          <a:r>
            <a:rPr lang="ru-RU"/>
            <a:t>Шаги для воспроизведения (Steps To Reproduce)</a:t>
          </a:r>
          <a:endParaRPr lang="en-US"/>
        </a:p>
      </dgm:t>
    </dgm:pt>
    <dgm:pt modelId="{DF33277D-F53B-4BB6-839B-BDC48ACA4489}" type="parTrans" cxnId="{E30EC148-6D7B-4D0C-83F1-4C3550DEDE12}">
      <dgm:prSet/>
      <dgm:spPr/>
      <dgm:t>
        <a:bodyPr/>
        <a:lstStyle/>
        <a:p>
          <a:endParaRPr lang="en-US"/>
        </a:p>
      </dgm:t>
    </dgm:pt>
    <dgm:pt modelId="{AAC70EDE-543D-4B30-8D22-3E28A6714462}" type="sibTrans" cxnId="{E30EC148-6D7B-4D0C-83F1-4C3550DEDE12}">
      <dgm:prSet/>
      <dgm:spPr/>
      <dgm:t>
        <a:bodyPr/>
        <a:lstStyle/>
        <a:p>
          <a:endParaRPr lang="en-US"/>
        </a:p>
      </dgm:t>
    </dgm:pt>
    <dgm:pt modelId="{98A5F524-FACB-4CCA-9E4A-7B0168359E7E}">
      <dgm:prSet/>
      <dgm:spPr/>
      <dgm:t>
        <a:bodyPr/>
        <a:lstStyle/>
        <a:p>
          <a:r>
            <a:rPr lang="ru-RU"/>
            <a:t>Фактический результат (Actual result) </a:t>
          </a:r>
          <a:endParaRPr lang="en-US"/>
        </a:p>
      </dgm:t>
    </dgm:pt>
    <dgm:pt modelId="{D4146FEE-CAB5-427B-A723-1E70FF3618F6}" type="parTrans" cxnId="{10D47E06-1092-4FDE-BF0F-3CE64F33FCE9}">
      <dgm:prSet/>
      <dgm:spPr/>
      <dgm:t>
        <a:bodyPr/>
        <a:lstStyle/>
        <a:p>
          <a:endParaRPr lang="en-US"/>
        </a:p>
      </dgm:t>
    </dgm:pt>
    <dgm:pt modelId="{7B3DCE4B-BBD4-4FED-A429-3EEC51DB7361}" type="sibTrans" cxnId="{10D47E06-1092-4FDE-BF0F-3CE64F33FCE9}">
      <dgm:prSet/>
      <dgm:spPr/>
      <dgm:t>
        <a:bodyPr/>
        <a:lstStyle/>
        <a:p>
          <a:endParaRPr lang="en-US"/>
        </a:p>
      </dgm:t>
    </dgm:pt>
    <dgm:pt modelId="{0E15BDDF-24C3-4415-9F94-5B5F7D34554E}">
      <dgm:prSet/>
      <dgm:spPr/>
      <dgm:t>
        <a:bodyPr/>
        <a:lstStyle/>
        <a:p>
          <a:r>
            <a:rPr lang="ru-RU"/>
            <a:t>Ожидаемый результат (Expected result)</a:t>
          </a:r>
          <a:endParaRPr lang="en-US"/>
        </a:p>
      </dgm:t>
    </dgm:pt>
    <dgm:pt modelId="{86331942-564F-4653-B090-2A49B75E3EDC}" type="parTrans" cxnId="{5C734D43-C63B-4F20-8B8C-F231228F0850}">
      <dgm:prSet/>
      <dgm:spPr/>
      <dgm:t>
        <a:bodyPr/>
        <a:lstStyle/>
        <a:p>
          <a:endParaRPr lang="en-US"/>
        </a:p>
      </dgm:t>
    </dgm:pt>
    <dgm:pt modelId="{F6BBF8FD-CAC0-4A83-8BED-67124C17A013}" type="sibTrans" cxnId="{5C734D43-C63B-4F20-8B8C-F231228F0850}">
      <dgm:prSet/>
      <dgm:spPr/>
      <dgm:t>
        <a:bodyPr/>
        <a:lstStyle/>
        <a:p>
          <a:endParaRPr lang="en-US"/>
        </a:p>
      </dgm:t>
    </dgm:pt>
    <dgm:pt modelId="{3CE3D645-4498-46AC-8468-063C3663949C}">
      <dgm:prSet/>
      <dgm:spPr/>
      <dgm:t>
        <a:bodyPr/>
        <a:lstStyle/>
        <a:p>
          <a:r>
            <a:rPr lang="ru-RU"/>
            <a:t>Вложения (Attachments) </a:t>
          </a:r>
          <a:endParaRPr lang="en-US"/>
        </a:p>
      </dgm:t>
    </dgm:pt>
    <dgm:pt modelId="{B48FAB05-24F7-4766-B6B5-BA4462C11701}" type="parTrans" cxnId="{D8BC2295-C846-435C-A948-DAD92F25F306}">
      <dgm:prSet/>
      <dgm:spPr/>
      <dgm:t>
        <a:bodyPr/>
        <a:lstStyle/>
        <a:p>
          <a:endParaRPr lang="en-US"/>
        </a:p>
      </dgm:t>
    </dgm:pt>
    <dgm:pt modelId="{B257B121-99D9-4454-9BFC-A9C49C147E48}" type="sibTrans" cxnId="{D8BC2295-C846-435C-A948-DAD92F25F306}">
      <dgm:prSet/>
      <dgm:spPr/>
      <dgm:t>
        <a:bodyPr/>
        <a:lstStyle/>
        <a:p>
          <a:endParaRPr lang="en-US"/>
        </a:p>
      </dgm:t>
    </dgm:pt>
    <dgm:pt modelId="{63527E4F-415F-492C-8EDA-A05BB989B9BB}">
      <dgm:prSet/>
      <dgm:spPr/>
      <dgm:t>
        <a:bodyPr/>
        <a:lstStyle/>
        <a:p>
          <a:r>
            <a:rPr lang="ru-RU"/>
            <a:t>Серьёзность дефекта (важность, Severity) </a:t>
          </a:r>
          <a:endParaRPr lang="en-US"/>
        </a:p>
      </dgm:t>
    </dgm:pt>
    <dgm:pt modelId="{3D20CD2D-BB78-4597-9BD9-018367282B97}" type="parTrans" cxnId="{DBA43416-5386-4C60-BF86-F74E72355787}">
      <dgm:prSet/>
      <dgm:spPr/>
      <dgm:t>
        <a:bodyPr/>
        <a:lstStyle/>
        <a:p>
          <a:endParaRPr lang="en-US"/>
        </a:p>
      </dgm:t>
    </dgm:pt>
    <dgm:pt modelId="{17CDB17E-C32C-4305-B0CD-EA175E5EB89E}" type="sibTrans" cxnId="{DBA43416-5386-4C60-BF86-F74E72355787}">
      <dgm:prSet/>
      <dgm:spPr/>
      <dgm:t>
        <a:bodyPr/>
        <a:lstStyle/>
        <a:p>
          <a:endParaRPr lang="en-US"/>
        </a:p>
      </dgm:t>
    </dgm:pt>
    <dgm:pt modelId="{CCBD76FB-9201-4573-9E47-9F5D6D6AC843}">
      <dgm:prSet/>
      <dgm:spPr/>
      <dgm:t>
        <a:bodyPr/>
        <a:lstStyle/>
        <a:p>
          <a:r>
            <a:rPr lang="ru-RU"/>
            <a:t>Приоритет дефекта (срочность, Priority) </a:t>
          </a:r>
          <a:endParaRPr lang="en-US"/>
        </a:p>
      </dgm:t>
    </dgm:pt>
    <dgm:pt modelId="{40E178B3-0FD3-40A9-9A13-FFB1DAFF03D1}" type="parTrans" cxnId="{58B16D6C-11DC-4BE1-87BD-D180AA38D4ED}">
      <dgm:prSet/>
      <dgm:spPr/>
      <dgm:t>
        <a:bodyPr/>
        <a:lstStyle/>
        <a:p>
          <a:endParaRPr lang="en-US"/>
        </a:p>
      </dgm:t>
    </dgm:pt>
    <dgm:pt modelId="{BC3A9817-A2FC-4889-BFEF-3261300EEAEA}" type="sibTrans" cxnId="{58B16D6C-11DC-4BE1-87BD-D180AA38D4ED}">
      <dgm:prSet/>
      <dgm:spPr/>
      <dgm:t>
        <a:bodyPr/>
        <a:lstStyle/>
        <a:p>
          <a:endParaRPr lang="en-US"/>
        </a:p>
      </dgm:t>
    </dgm:pt>
    <dgm:pt modelId="{34040BFE-8AA0-42B6-AF58-4F56F8AB1C93}">
      <dgm:prSet/>
      <dgm:spPr/>
      <dgm:t>
        <a:bodyPr/>
        <a:lstStyle/>
        <a:p>
          <a:r>
            <a:rPr lang="ru-RU"/>
            <a:t>Статус (Status)</a:t>
          </a:r>
          <a:endParaRPr lang="en-US"/>
        </a:p>
      </dgm:t>
    </dgm:pt>
    <dgm:pt modelId="{D53306E0-378C-48EB-B050-369DBB39C904}" type="parTrans" cxnId="{5CA50231-4660-4468-AB59-0DD839CEDBF1}">
      <dgm:prSet/>
      <dgm:spPr/>
      <dgm:t>
        <a:bodyPr/>
        <a:lstStyle/>
        <a:p>
          <a:endParaRPr lang="en-US"/>
        </a:p>
      </dgm:t>
    </dgm:pt>
    <dgm:pt modelId="{0C296819-D5CB-4DF2-AB37-697B34F02C39}" type="sibTrans" cxnId="{5CA50231-4660-4468-AB59-0DD839CEDBF1}">
      <dgm:prSet/>
      <dgm:spPr/>
      <dgm:t>
        <a:bodyPr/>
        <a:lstStyle/>
        <a:p>
          <a:endParaRPr lang="en-US"/>
        </a:p>
      </dgm:t>
    </dgm:pt>
    <dgm:pt modelId="{DA463847-CF5D-4E5D-9664-6EF4451D673F}">
      <dgm:prSet/>
      <dgm:spPr/>
      <dgm:t>
        <a:bodyPr/>
        <a:lstStyle/>
        <a:p>
          <a:r>
            <a:rPr lang="ru-RU"/>
            <a:t>Окружение (Environment)</a:t>
          </a:r>
          <a:endParaRPr lang="en-US"/>
        </a:p>
      </dgm:t>
    </dgm:pt>
    <dgm:pt modelId="{62B889BC-F0C9-49B4-A424-52A9D6BB4090}" type="parTrans" cxnId="{6D58C0EE-FBD5-4F5F-99B3-99774F071819}">
      <dgm:prSet/>
      <dgm:spPr/>
      <dgm:t>
        <a:bodyPr/>
        <a:lstStyle/>
        <a:p>
          <a:endParaRPr lang="en-US"/>
        </a:p>
      </dgm:t>
    </dgm:pt>
    <dgm:pt modelId="{17AF7674-6801-4E56-9289-A41EE373A6BE}" type="sibTrans" cxnId="{6D58C0EE-FBD5-4F5F-99B3-99774F071819}">
      <dgm:prSet/>
      <dgm:spPr/>
      <dgm:t>
        <a:bodyPr/>
        <a:lstStyle/>
        <a:p>
          <a:endParaRPr lang="en-US"/>
        </a:p>
      </dgm:t>
    </dgm:pt>
    <dgm:pt modelId="{7FD70E22-49D5-42D3-B6D8-55254B1315F0}" type="pres">
      <dgm:prSet presAssocID="{C039A54F-CEB3-4AFB-8141-085C89769866}" presName="linear" presStyleCnt="0">
        <dgm:presLayoutVars>
          <dgm:animLvl val="lvl"/>
          <dgm:resizeHandles val="exact"/>
        </dgm:presLayoutVars>
      </dgm:prSet>
      <dgm:spPr/>
    </dgm:pt>
    <dgm:pt modelId="{CD34779F-6685-4816-BA2E-53489DBB2ED4}" type="pres">
      <dgm:prSet presAssocID="{4FA49702-3266-4FB8-8F2F-D262109C1315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1640458C-4D3C-41F0-B153-FB816485D689}" type="pres">
      <dgm:prSet presAssocID="{E9B9ACCD-CFE0-4E7C-B08E-E6A0BF6AFAA4}" presName="spacer" presStyleCnt="0"/>
      <dgm:spPr/>
    </dgm:pt>
    <dgm:pt modelId="{0370C822-747F-482D-B764-2D1AAC7CD7B4}" type="pres">
      <dgm:prSet presAssocID="{75BD98F2-D5E7-4BDE-A7B5-C79CA7CC6740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B48B46FE-E039-4427-9C3D-1A804D8F33AC}" type="pres">
      <dgm:prSet presAssocID="{4B5FD98A-5919-4571-9163-C5974126798B}" presName="spacer" presStyleCnt="0"/>
      <dgm:spPr/>
    </dgm:pt>
    <dgm:pt modelId="{08FAD476-4AC0-46A8-8074-BD66342BA3FF}" type="pres">
      <dgm:prSet presAssocID="{C80A3E0B-D874-41AA-8167-B784C43E4AF2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300C486E-528A-4388-8614-C32F04DE2E86}" type="pres">
      <dgm:prSet presAssocID="{8BD46B3E-E8E1-4547-AEA0-D63F2EFB8474}" presName="spacer" presStyleCnt="0"/>
      <dgm:spPr/>
    </dgm:pt>
    <dgm:pt modelId="{9FF4EE27-2C2C-4827-8D9C-1797A830A754}" type="pres">
      <dgm:prSet presAssocID="{771C89E1-2AD9-402B-A506-1848694A736E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C8E075F4-06F0-4219-8DCE-8D3AFD84C94D}" type="pres">
      <dgm:prSet presAssocID="{AAC70EDE-543D-4B30-8D22-3E28A6714462}" presName="spacer" presStyleCnt="0"/>
      <dgm:spPr/>
    </dgm:pt>
    <dgm:pt modelId="{E0770AC1-7B6C-4AFE-AD48-DE5A5F4DC465}" type="pres">
      <dgm:prSet presAssocID="{98A5F524-FACB-4CCA-9E4A-7B0168359E7E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3AD7A4DE-E0CC-4A7C-B518-A569E8DBDAEB}" type="pres">
      <dgm:prSet presAssocID="{7B3DCE4B-BBD4-4FED-A429-3EEC51DB7361}" presName="spacer" presStyleCnt="0"/>
      <dgm:spPr/>
    </dgm:pt>
    <dgm:pt modelId="{BB2EB043-BEAA-4D7C-8BFF-99336B9178C2}" type="pres">
      <dgm:prSet presAssocID="{0E15BDDF-24C3-4415-9F94-5B5F7D34554E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34123E69-A89A-4E07-A77F-0E6BBDF08C9C}" type="pres">
      <dgm:prSet presAssocID="{F6BBF8FD-CAC0-4A83-8BED-67124C17A013}" presName="spacer" presStyleCnt="0"/>
      <dgm:spPr/>
    </dgm:pt>
    <dgm:pt modelId="{93DCA1FF-D5C0-4654-A2BF-068F234F14AE}" type="pres">
      <dgm:prSet presAssocID="{3CE3D645-4498-46AC-8468-063C3663949C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E0B4CE10-C460-4AEF-ABB8-727DC721045A}" type="pres">
      <dgm:prSet presAssocID="{B257B121-99D9-4454-9BFC-A9C49C147E48}" presName="spacer" presStyleCnt="0"/>
      <dgm:spPr/>
    </dgm:pt>
    <dgm:pt modelId="{19AA46F6-1F93-4D2E-A65A-C0774C2871A0}" type="pres">
      <dgm:prSet presAssocID="{63527E4F-415F-492C-8EDA-A05BB989B9BB}" presName="parentText" presStyleLbl="node1" presStyleIdx="7" presStyleCnt="11" custLinFactNeighborY="32365">
        <dgm:presLayoutVars>
          <dgm:chMax val="0"/>
          <dgm:bulletEnabled val="1"/>
        </dgm:presLayoutVars>
      </dgm:prSet>
      <dgm:spPr/>
    </dgm:pt>
    <dgm:pt modelId="{15217E54-6898-47B0-92F9-C1E2D5B1BE44}" type="pres">
      <dgm:prSet presAssocID="{17CDB17E-C32C-4305-B0CD-EA175E5EB89E}" presName="spacer" presStyleCnt="0"/>
      <dgm:spPr/>
    </dgm:pt>
    <dgm:pt modelId="{817CE27D-8AA4-405F-9C65-54E8BD3506B3}" type="pres">
      <dgm:prSet presAssocID="{CCBD76FB-9201-4573-9E47-9F5D6D6AC843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D216F145-701E-4974-9E3F-5ECC0C19CAED}" type="pres">
      <dgm:prSet presAssocID="{BC3A9817-A2FC-4889-BFEF-3261300EEAEA}" presName="spacer" presStyleCnt="0"/>
      <dgm:spPr/>
    </dgm:pt>
    <dgm:pt modelId="{92F59779-136A-4D0F-BC7A-4EFC1670D0C6}" type="pres">
      <dgm:prSet presAssocID="{34040BFE-8AA0-42B6-AF58-4F56F8AB1C93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0EA47B4A-0CD5-45EB-88D6-8EBFF19A3081}" type="pres">
      <dgm:prSet presAssocID="{0C296819-D5CB-4DF2-AB37-697B34F02C39}" presName="spacer" presStyleCnt="0"/>
      <dgm:spPr/>
    </dgm:pt>
    <dgm:pt modelId="{0CA85B27-8C1A-468D-B82B-8D450CF396F9}" type="pres">
      <dgm:prSet presAssocID="{DA463847-CF5D-4E5D-9664-6EF4451D673F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10D47E06-1092-4FDE-BF0F-3CE64F33FCE9}" srcId="{C039A54F-CEB3-4AFB-8141-085C89769866}" destId="{98A5F524-FACB-4CCA-9E4A-7B0168359E7E}" srcOrd="4" destOrd="0" parTransId="{D4146FEE-CAB5-427B-A723-1E70FF3618F6}" sibTransId="{7B3DCE4B-BBD4-4FED-A429-3EEC51DB7361}"/>
    <dgm:cxn modelId="{DBA43416-5386-4C60-BF86-F74E72355787}" srcId="{C039A54F-CEB3-4AFB-8141-085C89769866}" destId="{63527E4F-415F-492C-8EDA-A05BB989B9BB}" srcOrd="7" destOrd="0" parTransId="{3D20CD2D-BB78-4597-9BD9-018367282B97}" sibTransId="{17CDB17E-C32C-4305-B0CD-EA175E5EB89E}"/>
    <dgm:cxn modelId="{25F67D1D-BA77-4D7C-AC11-3B4BAFDF0A9E}" type="presOf" srcId="{771C89E1-2AD9-402B-A506-1848694A736E}" destId="{9FF4EE27-2C2C-4827-8D9C-1797A830A754}" srcOrd="0" destOrd="0" presId="urn:microsoft.com/office/officeart/2005/8/layout/vList2"/>
    <dgm:cxn modelId="{DF59F82B-4D4D-466D-B34A-67AE2B75DFED}" srcId="{C039A54F-CEB3-4AFB-8141-085C89769866}" destId="{4FA49702-3266-4FB8-8F2F-D262109C1315}" srcOrd="0" destOrd="0" parTransId="{A6F0ED2F-B640-45E4-9190-8B67B052E44F}" sibTransId="{E9B9ACCD-CFE0-4E7C-B08E-E6A0BF6AFAA4}"/>
    <dgm:cxn modelId="{5CA50231-4660-4468-AB59-0DD839CEDBF1}" srcId="{C039A54F-CEB3-4AFB-8141-085C89769866}" destId="{34040BFE-8AA0-42B6-AF58-4F56F8AB1C93}" srcOrd="9" destOrd="0" parTransId="{D53306E0-378C-48EB-B050-369DBB39C904}" sibTransId="{0C296819-D5CB-4DF2-AB37-697B34F02C39}"/>
    <dgm:cxn modelId="{1E9A2B5B-67C4-4393-9040-D01D9A61F1BB}" type="presOf" srcId="{63527E4F-415F-492C-8EDA-A05BB989B9BB}" destId="{19AA46F6-1F93-4D2E-A65A-C0774C2871A0}" srcOrd="0" destOrd="0" presId="urn:microsoft.com/office/officeart/2005/8/layout/vList2"/>
    <dgm:cxn modelId="{5C734D43-C63B-4F20-8B8C-F231228F0850}" srcId="{C039A54F-CEB3-4AFB-8141-085C89769866}" destId="{0E15BDDF-24C3-4415-9F94-5B5F7D34554E}" srcOrd="5" destOrd="0" parTransId="{86331942-564F-4653-B090-2A49B75E3EDC}" sibTransId="{F6BBF8FD-CAC0-4A83-8BED-67124C17A013}"/>
    <dgm:cxn modelId="{E30EC148-6D7B-4D0C-83F1-4C3550DEDE12}" srcId="{C039A54F-CEB3-4AFB-8141-085C89769866}" destId="{771C89E1-2AD9-402B-A506-1848694A736E}" srcOrd="3" destOrd="0" parTransId="{DF33277D-F53B-4BB6-839B-BDC48ACA4489}" sibTransId="{AAC70EDE-543D-4B30-8D22-3E28A6714462}"/>
    <dgm:cxn modelId="{58B16D6C-11DC-4BE1-87BD-D180AA38D4ED}" srcId="{C039A54F-CEB3-4AFB-8141-085C89769866}" destId="{CCBD76FB-9201-4573-9E47-9F5D6D6AC843}" srcOrd="8" destOrd="0" parTransId="{40E178B3-0FD3-40A9-9A13-FFB1DAFF03D1}" sibTransId="{BC3A9817-A2FC-4889-BFEF-3261300EEAEA}"/>
    <dgm:cxn modelId="{C432824C-B1E5-4B35-8192-D0FFF7212504}" srcId="{C039A54F-CEB3-4AFB-8141-085C89769866}" destId="{75BD98F2-D5E7-4BDE-A7B5-C79CA7CC6740}" srcOrd="1" destOrd="0" parTransId="{BD6AB58F-43D6-430D-97EB-F63A7EE051A9}" sibTransId="{4B5FD98A-5919-4571-9163-C5974126798B}"/>
    <dgm:cxn modelId="{8B12F44F-DF7C-43D2-9C0C-9F8D2F64E4F8}" type="presOf" srcId="{98A5F524-FACB-4CCA-9E4A-7B0168359E7E}" destId="{E0770AC1-7B6C-4AFE-AD48-DE5A5F4DC465}" srcOrd="0" destOrd="0" presId="urn:microsoft.com/office/officeart/2005/8/layout/vList2"/>
    <dgm:cxn modelId="{D40AC880-AF7D-41F7-B0DD-036B9D474F62}" type="presOf" srcId="{3CE3D645-4498-46AC-8468-063C3663949C}" destId="{93DCA1FF-D5C0-4654-A2BF-068F234F14AE}" srcOrd="0" destOrd="0" presId="urn:microsoft.com/office/officeart/2005/8/layout/vList2"/>
    <dgm:cxn modelId="{1E76DC80-DB4B-4C31-9AF5-8F436E6CD29C}" type="presOf" srcId="{C039A54F-CEB3-4AFB-8141-085C89769866}" destId="{7FD70E22-49D5-42D3-B6D8-55254B1315F0}" srcOrd="0" destOrd="0" presId="urn:microsoft.com/office/officeart/2005/8/layout/vList2"/>
    <dgm:cxn modelId="{1D8DE980-87D3-418C-85FF-2FA5A628D232}" type="presOf" srcId="{34040BFE-8AA0-42B6-AF58-4F56F8AB1C93}" destId="{92F59779-136A-4D0F-BC7A-4EFC1670D0C6}" srcOrd="0" destOrd="0" presId="urn:microsoft.com/office/officeart/2005/8/layout/vList2"/>
    <dgm:cxn modelId="{8458ED82-3EF0-409B-9ECB-7F843AFD7359}" type="presOf" srcId="{0E15BDDF-24C3-4415-9F94-5B5F7D34554E}" destId="{BB2EB043-BEAA-4D7C-8BFF-99336B9178C2}" srcOrd="0" destOrd="0" presId="urn:microsoft.com/office/officeart/2005/8/layout/vList2"/>
    <dgm:cxn modelId="{3171A48C-4386-400A-A140-4EF7B97F9B7B}" type="presOf" srcId="{DA463847-CF5D-4E5D-9664-6EF4451D673F}" destId="{0CA85B27-8C1A-468D-B82B-8D450CF396F9}" srcOrd="0" destOrd="0" presId="urn:microsoft.com/office/officeart/2005/8/layout/vList2"/>
    <dgm:cxn modelId="{896FB394-F05E-4653-ACD8-8F12A7F04A9F}" srcId="{C039A54F-CEB3-4AFB-8141-085C89769866}" destId="{C80A3E0B-D874-41AA-8167-B784C43E4AF2}" srcOrd="2" destOrd="0" parTransId="{047E5473-1B72-472B-AF17-62294B42585E}" sibTransId="{8BD46B3E-E8E1-4547-AEA0-D63F2EFB8474}"/>
    <dgm:cxn modelId="{D8BC2295-C846-435C-A948-DAD92F25F306}" srcId="{C039A54F-CEB3-4AFB-8141-085C89769866}" destId="{3CE3D645-4498-46AC-8468-063C3663949C}" srcOrd="6" destOrd="0" parTransId="{B48FAB05-24F7-4766-B6B5-BA4462C11701}" sibTransId="{B257B121-99D9-4454-9BFC-A9C49C147E48}"/>
    <dgm:cxn modelId="{76B17896-5E69-41AD-8A07-2B674F8D4205}" type="presOf" srcId="{4FA49702-3266-4FB8-8F2F-D262109C1315}" destId="{CD34779F-6685-4816-BA2E-53489DBB2ED4}" srcOrd="0" destOrd="0" presId="urn:microsoft.com/office/officeart/2005/8/layout/vList2"/>
    <dgm:cxn modelId="{4D1C64DA-73CE-44D9-BC15-A1A7661B8E36}" type="presOf" srcId="{75BD98F2-D5E7-4BDE-A7B5-C79CA7CC6740}" destId="{0370C822-747F-482D-B764-2D1AAC7CD7B4}" srcOrd="0" destOrd="0" presId="urn:microsoft.com/office/officeart/2005/8/layout/vList2"/>
    <dgm:cxn modelId="{DF5875EA-BFB3-4ACB-A202-2EA6BC37ACF2}" type="presOf" srcId="{C80A3E0B-D874-41AA-8167-B784C43E4AF2}" destId="{08FAD476-4AC0-46A8-8074-BD66342BA3FF}" srcOrd="0" destOrd="0" presId="urn:microsoft.com/office/officeart/2005/8/layout/vList2"/>
    <dgm:cxn modelId="{6D58C0EE-FBD5-4F5F-99B3-99774F071819}" srcId="{C039A54F-CEB3-4AFB-8141-085C89769866}" destId="{DA463847-CF5D-4E5D-9664-6EF4451D673F}" srcOrd="10" destOrd="0" parTransId="{62B889BC-F0C9-49B4-A424-52A9D6BB4090}" sibTransId="{17AF7674-6801-4E56-9289-A41EE373A6BE}"/>
    <dgm:cxn modelId="{EC866EF3-B2FF-48C7-98F0-31350A8D6B3D}" type="presOf" srcId="{CCBD76FB-9201-4573-9E47-9F5D6D6AC843}" destId="{817CE27D-8AA4-405F-9C65-54E8BD3506B3}" srcOrd="0" destOrd="0" presId="urn:microsoft.com/office/officeart/2005/8/layout/vList2"/>
    <dgm:cxn modelId="{282A1AF3-79A6-4853-83C3-CE7715317D57}" type="presParOf" srcId="{7FD70E22-49D5-42D3-B6D8-55254B1315F0}" destId="{CD34779F-6685-4816-BA2E-53489DBB2ED4}" srcOrd="0" destOrd="0" presId="urn:microsoft.com/office/officeart/2005/8/layout/vList2"/>
    <dgm:cxn modelId="{925B77B7-77E1-4404-96A3-B33E7D98BF07}" type="presParOf" srcId="{7FD70E22-49D5-42D3-B6D8-55254B1315F0}" destId="{1640458C-4D3C-41F0-B153-FB816485D689}" srcOrd="1" destOrd="0" presId="urn:microsoft.com/office/officeart/2005/8/layout/vList2"/>
    <dgm:cxn modelId="{038DFD98-FA0E-4F39-8FD5-A72D35CE5C84}" type="presParOf" srcId="{7FD70E22-49D5-42D3-B6D8-55254B1315F0}" destId="{0370C822-747F-482D-B764-2D1AAC7CD7B4}" srcOrd="2" destOrd="0" presId="urn:microsoft.com/office/officeart/2005/8/layout/vList2"/>
    <dgm:cxn modelId="{E0E3CAF7-A06E-4233-9512-BCF8CD22E190}" type="presParOf" srcId="{7FD70E22-49D5-42D3-B6D8-55254B1315F0}" destId="{B48B46FE-E039-4427-9C3D-1A804D8F33AC}" srcOrd="3" destOrd="0" presId="urn:microsoft.com/office/officeart/2005/8/layout/vList2"/>
    <dgm:cxn modelId="{34B5483A-C506-43A7-9673-6AD0396D051D}" type="presParOf" srcId="{7FD70E22-49D5-42D3-B6D8-55254B1315F0}" destId="{08FAD476-4AC0-46A8-8074-BD66342BA3FF}" srcOrd="4" destOrd="0" presId="urn:microsoft.com/office/officeart/2005/8/layout/vList2"/>
    <dgm:cxn modelId="{0D86DE30-D7F6-4A01-AFF2-FABF4943A919}" type="presParOf" srcId="{7FD70E22-49D5-42D3-B6D8-55254B1315F0}" destId="{300C486E-528A-4388-8614-C32F04DE2E86}" srcOrd="5" destOrd="0" presId="urn:microsoft.com/office/officeart/2005/8/layout/vList2"/>
    <dgm:cxn modelId="{7ACA6E5F-03A8-4ECE-9D7D-218BE9303F00}" type="presParOf" srcId="{7FD70E22-49D5-42D3-B6D8-55254B1315F0}" destId="{9FF4EE27-2C2C-4827-8D9C-1797A830A754}" srcOrd="6" destOrd="0" presId="urn:microsoft.com/office/officeart/2005/8/layout/vList2"/>
    <dgm:cxn modelId="{C065D3F3-7018-4000-BDBD-FED748E1C0D3}" type="presParOf" srcId="{7FD70E22-49D5-42D3-B6D8-55254B1315F0}" destId="{C8E075F4-06F0-4219-8DCE-8D3AFD84C94D}" srcOrd="7" destOrd="0" presId="urn:microsoft.com/office/officeart/2005/8/layout/vList2"/>
    <dgm:cxn modelId="{736C72C9-EA38-4515-BD9F-B682B23A3E8A}" type="presParOf" srcId="{7FD70E22-49D5-42D3-B6D8-55254B1315F0}" destId="{E0770AC1-7B6C-4AFE-AD48-DE5A5F4DC465}" srcOrd="8" destOrd="0" presId="urn:microsoft.com/office/officeart/2005/8/layout/vList2"/>
    <dgm:cxn modelId="{C1DFB55B-128B-4FD8-AE13-6D36A08BF7EB}" type="presParOf" srcId="{7FD70E22-49D5-42D3-B6D8-55254B1315F0}" destId="{3AD7A4DE-E0CC-4A7C-B518-A569E8DBDAEB}" srcOrd="9" destOrd="0" presId="urn:microsoft.com/office/officeart/2005/8/layout/vList2"/>
    <dgm:cxn modelId="{22035C0C-E960-47F5-A1D5-5F497ADA0628}" type="presParOf" srcId="{7FD70E22-49D5-42D3-B6D8-55254B1315F0}" destId="{BB2EB043-BEAA-4D7C-8BFF-99336B9178C2}" srcOrd="10" destOrd="0" presId="urn:microsoft.com/office/officeart/2005/8/layout/vList2"/>
    <dgm:cxn modelId="{63541B86-3A45-4317-947C-951A310F8778}" type="presParOf" srcId="{7FD70E22-49D5-42D3-B6D8-55254B1315F0}" destId="{34123E69-A89A-4E07-A77F-0E6BBDF08C9C}" srcOrd="11" destOrd="0" presId="urn:microsoft.com/office/officeart/2005/8/layout/vList2"/>
    <dgm:cxn modelId="{408EBEF9-4106-4FF2-8280-A61625748416}" type="presParOf" srcId="{7FD70E22-49D5-42D3-B6D8-55254B1315F0}" destId="{93DCA1FF-D5C0-4654-A2BF-068F234F14AE}" srcOrd="12" destOrd="0" presId="urn:microsoft.com/office/officeart/2005/8/layout/vList2"/>
    <dgm:cxn modelId="{BD07CC32-8FE4-4ECF-9F49-0949DD100A1A}" type="presParOf" srcId="{7FD70E22-49D5-42D3-B6D8-55254B1315F0}" destId="{E0B4CE10-C460-4AEF-ABB8-727DC721045A}" srcOrd="13" destOrd="0" presId="urn:microsoft.com/office/officeart/2005/8/layout/vList2"/>
    <dgm:cxn modelId="{260BBAC0-1F0F-4E2C-8695-59EAD091ABDB}" type="presParOf" srcId="{7FD70E22-49D5-42D3-B6D8-55254B1315F0}" destId="{19AA46F6-1F93-4D2E-A65A-C0774C2871A0}" srcOrd="14" destOrd="0" presId="urn:microsoft.com/office/officeart/2005/8/layout/vList2"/>
    <dgm:cxn modelId="{37D1C6D1-C6DF-42A9-B827-ED28EE0FB74F}" type="presParOf" srcId="{7FD70E22-49D5-42D3-B6D8-55254B1315F0}" destId="{15217E54-6898-47B0-92F9-C1E2D5B1BE44}" srcOrd="15" destOrd="0" presId="urn:microsoft.com/office/officeart/2005/8/layout/vList2"/>
    <dgm:cxn modelId="{34065508-CAA3-4508-8ACA-221C62DEB805}" type="presParOf" srcId="{7FD70E22-49D5-42D3-B6D8-55254B1315F0}" destId="{817CE27D-8AA4-405F-9C65-54E8BD3506B3}" srcOrd="16" destOrd="0" presId="urn:microsoft.com/office/officeart/2005/8/layout/vList2"/>
    <dgm:cxn modelId="{5A19988D-4F80-4494-A9E2-2078F76E49FC}" type="presParOf" srcId="{7FD70E22-49D5-42D3-B6D8-55254B1315F0}" destId="{D216F145-701E-4974-9E3F-5ECC0C19CAED}" srcOrd="17" destOrd="0" presId="urn:microsoft.com/office/officeart/2005/8/layout/vList2"/>
    <dgm:cxn modelId="{40DCA26C-30F7-4E06-B465-165BAFE389CF}" type="presParOf" srcId="{7FD70E22-49D5-42D3-B6D8-55254B1315F0}" destId="{92F59779-136A-4D0F-BC7A-4EFC1670D0C6}" srcOrd="18" destOrd="0" presId="urn:microsoft.com/office/officeart/2005/8/layout/vList2"/>
    <dgm:cxn modelId="{BAF327BD-2E79-443A-B6B7-EBAB009DCF01}" type="presParOf" srcId="{7FD70E22-49D5-42D3-B6D8-55254B1315F0}" destId="{0EA47B4A-0CD5-45EB-88D6-8EBFF19A3081}" srcOrd="19" destOrd="0" presId="urn:microsoft.com/office/officeart/2005/8/layout/vList2"/>
    <dgm:cxn modelId="{08DA3956-6A88-4A4F-B32D-228AD1B37482}" type="presParOf" srcId="{7FD70E22-49D5-42D3-B6D8-55254B1315F0}" destId="{0CA85B27-8C1A-468D-B82B-8D450CF396F9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B89084-AC86-4C05-BA6A-2A683D11FB9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8BB32AC-4AC3-4A14-AD9E-E0975D1355D6}">
      <dgm:prSet/>
      <dgm:spPr/>
      <dgm:t>
        <a:bodyPr/>
        <a:lstStyle/>
        <a:p>
          <a:r>
            <a:rPr lang="ru-RU"/>
            <a:t>Эпик (epic) — большая задача, на решение которой команде нужно несколько спринтов.</a:t>
          </a:r>
          <a:endParaRPr lang="en-US"/>
        </a:p>
      </dgm:t>
    </dgm:pt>
    <dgm:pt modelId="{0D4F103C-10E8-4AA4-8C26-E068E4357049}" type="parTrans" cxnId="{3D40486A-A32A-4424-A1EB-0A3283AFBA51}">
      <dgm:prSet/>
      <dgm:spPr/>
      <dgm:t>
        <a:bodyPr/>
        <a:lstStyle/>
        <a:p>
          <a:endParaRPr lang="en-US"/>
        </a:p>
      </dgm:t>
    </dgm:pt>
    <dgm:pt modelId="{F538B74E-5FAD-42A7-8472-8F31A5E91796}" type="sibTrans" cxnId="{3D40486A-A32A-4424-A1EB-0A3283AFBA51}">
      <dgm:prSet/>
      <dgm:spPr/>
      <dgm:t>
        <a:bodyPr/>
        <a:lstStyle/>
        <a:p>
          <a:endParaRPr lang="en-US"/>
        </a:p>
      </dgm:t>
    </dgm:pt>
    <dgm:pt modelId="{C33B65B2-E789-43AC-A166-FD93780DA64A}">
      <dgm:prSet/>
      <dgm:spPr/>
      <dgm:t>
        <a:bodyPr/>
        <a:lstStyle/>
        <a:p>
          <a:r>
            <a:rPr lang="ru-RU"/>
            <a:t>Требование (requirement ) — задача, содержащая в себе описание реализации той или иной фичи.</a:t>
          </a:r>
          <a:endParaRPr lang="en-US"/>
        </a:p>
      </dgm:t>
    </dgm:pt>
    <dgm:pt modelId="{F208ED00-BF65-49C5-85F9-4D8EE4595464}" type="parTrans" cxnId="{0DA58ECF-1C5E-47B8-BFD0-1607852BEB34}">
      <dgm:prSet/>
      <dgm:spPr/>
      <dgm:t>
        <a:bodyPr/>
        <a:lstStyle/>
        <a:p>
          <a:endParaRPr lang="en-US"/>
        </a:p>
      </dgm:t>
    </dgm:pt>
    <dgm:pt modelId="{EA4D8F9A-05B4-451B-9748-EAD838A40EED}" type="sibTrans" cxnId="{0DA58ECF-1C5E-47B8-BFD0-1607852BEB34}">
      <dgm:prSet/>
      <dgm:spPr/>
      <dgm:t>
        <a:bodyPr/>
        <a:lstStyle/>
        <a:p>
          <a:endParaRPr lang="en-US"/>
        </a:p>
      </dgm:t>
    </dgm:pt>
    <dgm:pt modelId="{4812BC69-7A15-413E-A155-084ABD6D963C}">
      <dgm:prSet/>
      <dgm:spPr/>
      <dgm:t>
        <a:bodyPr/>
        <a:lstStyle/>
        <a:p>
          <a:r>
            <a:rPr lang="ru-RU"/>
            <a:t>История (story) — часть большой задачи (эпика), которую команда может решить за 1 спринт.</a:t>
          </a:r>
          <a:endParaRPr lang="en-US"/>
        </a:p>
      </dgm:t>
    </dgm:pt>
    <dgm:pt modelId="{2E524D17-361B-4218-8E5D-8B6EA82878DC}" type="parTrans" cxnId="{5082628B-F7B1-4AE7-B303-B339218EBE39}">
      <dgm:prSet/>
      <dgm:spPr/>
      <dgm:t>
        <a:bodyPr/>
        <a:lstStyle/>
        <a:p>
          <a:endParaRPr lang="en-US"/>
        </a:p>
      </dgm:t>
    </dgm:pt>
    <dgm:pt modelId="{EB9464EE-8012-4939-8289-3A2F2ED371F6}" type="sibTrans" cxnId="{5082628B-F7B1-4AE7-B303-B339218EBE39}">
      <dgm:prSet/>
      <dgm:spPr/>
      <dgm:t>
        <a:bodyPr/>
        <a:lstStyle/>
        <a:p>
          <a:endParaRPr lang="en-US"/>
        </a:p>
      </dgm:t>
    </dgm:pt>
    <dgm:pt modelId="{D82F60B6-9B4C-4337-96CB-451E0E3269DB}">
      <dgm:prSet/>
      <dgm:spPr/>
      <dgm:t>
        <a:bodyPr/>
        <a:lstStyle/>
        <a:p>
          <a:r>
            <a:rPr lang="ru-RU"/>
            <a:t>Задача (task) — техническая задача, которую делает один из членов команды.</a:t>
          </a:r>
          <a:endParaRPr lang="en-US"/>
        </a:p>
      </dgm:t>
    </dgm:pt>
    <dgm:pt modelId="{6FD9EE94-15EC-465E-8954-1CDBCF4E6BE9}" type="parTrans" cxnId="{95FFF7B3-13FB-441F-9315-C0B6E87DD258}">
      <dgm:prSet/>
      <dgm:spPr/>
      <dgm:t>
        <a:bodyPr/>
        <a:lstStyle/>
        <a:p>
          <a:endParaRPr lang="en-US"/>
        </a:p>
      </dgm:t>
    </dgm:pt>
    <dgm:pt modelId="{CA427C9E-F81A-4CE0-AA9F-848C97D2636B}" type="sibTrans" cxnId="{95FFF7B3-13FB-441F-9315-C0B6E87DD258}">
      <dgm:prSet/>
      <dgm:spPr/>
      <dgm:t>
        <a:bodyPr/>
        <a:lstStyle/>
        <a:p>
          <a:endParaRPr lang="en-US"/>
        </a:p>
      </dgm:t>
    </dgm:pt>
    <dgm:pt modelId="{5D2D389F-6546-4A6A-9315-B8AFA73938EC}">
      <dgm:prSet/>
      <dgm:spPr/>
      <dgm:t>
        <a:bodyPr/>
        <a:lstStyle/>
        <a:p>
          <a:r>
            <a:rPr lang="ru-RU"/>
            <a:t>Под-задача (sub-task) — часть истории / задачи, которая описывает минимальный объем работы члена команды.</a:t>
          </a:r>
          <a:endParaRPr lang="en-US"/>
        </a:p>
      </dgm:t>
    </dgm:pt>
    <dgm:pt modelId="{EB9A1ACB-D9E6-468C-B0AF-1197E93CAD16}" type="parTrans" cxnId="{8945DCA9-7A95-43AB-B798-10175FE0EB7A}">
      <dgm:prSet/>
      <dgm:spPr/>
      <dgm:t>
        <a:bodyPr/>
        <a:lstStyle/>
        <a:p>
          <a:endParaRPr lang="en-US"/>
        </a:p>
      </dgm:t>
    </dgm:pt>
    <dgm:pt modelId="{8CBD1C8C-BB7B-41B1-B85F-1365137073BB}" type="sibTrans" cxnId="{8945DCA9-7A95-43AB-B798-10175FE0EB7A}">
      <dgm:prSet/>
      <dgm:spPr/>
      <dgm:t>
        <a:bodyPr/>
        <a:lstStyle/>
        <a:p>
          <a:endParaRPr lang="en-US"/>
        </a:p>
      </dgm:t>
    </dgm:pt>
    <dgm:pt modelId="{8911AB8F-4B82-40A2-BC99-6C994C0D5CBF}">
      <dgm:prSet/>
      <dgm:spPr/>
      <dgm:t>
        <a:bodyPr/>
        <a:lstStyle/>
        <a:p>
          <a:r>
            <a:rPr lang="ru-RU"/>
            <a:t>Баг (bug) — задача, которая описывает ошибку в системе.</a:t>
          </a:r>
          <a:endParaRPr lang="en-US"/>
        </a:p>
      </dgm:t>
    </dgm:pt>
    <dgm:pt modelId="{965D6315-ECB9-4998-ABE5-5136070E2760}" type="parTrans" cxnId="{307290C3-32E7-435E-8ABD-46D2458838F0}">
      <dgm:prSet/>
      <dgm:spPr/>
      <dgm:t>
        <a:bodyPr/>
        <a:lstStyle/>
        <a:p>
          <a:endParaRPr lang="en-US"/>
        </a:p>
      </dgm:t>
    </dgm:pt>
    <dgm:pt modelId="{A51891C8-7904-47FF-B3D8-3F7112E1F610}" type="sibTrans" cxnId="{307290C3-32E7-435E-8ABD-46D2458838F0}">
      <dgm:prSet/>
      <dgm:spPr/>
      <dgm:t>
        <a:bodyPr/>
        <a:lstStyle/>
        <a:p>
          <a:endParaRPr lang="en-US"/>
        </a:p>
      </dgm:t>
    </dgm:pt>
    <dgm:pt modelId="{0A2789A9-29D8-4991-B201-BD3005CD5B5C}" type="pres">
      <dgm:prSet presAssocID="{A6B89084-AC86-4C05-BA6A-2A683D11FB97}" presName="linear" presStyleCnt="0">
        <dgm:presLayoutVars>
          <dgm:animLvl val="lvl"/>
          <dgm:resizeHandles val="exact"/>
        </dgm:presLayoutVars>
      </dgm:prSet>
      <dgm:spPr/>
    </dgm:pt>
    <dgm:pt modelId="{302A70A9-B10C-46F0-A7A0-74C99E4023D3}" type="pres">
      <dgm:prSet presAssocID="{B8BB32AC-4AC3-4A14-AD9E-E0975D1355D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88FE11A-FF02-43A9-B9B4-256C4C814BE5}" type="pres">
      <dgm:prSet presAssocID="{F538B74E-5FAD-42A7-8472-8F31A5E91796}" presName="spacer" presStyleCnt="0"/>
      <dgm:spPr/>
    </dgm:pt>
    <dgm:pt modelId="{9F6308CA-6C1D-4C2F-82E3-41648D5D45D7}" type="pres">
      <dgm:prSet presAssocID="{C33B65B2-E789-43AC-A166-FD93780DA64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57645EE-AD8E-4D69-8690-FF12BB3E53EC}" type="pres">
      <dgm:prSet presAssocID="{EA4D8F9A-05B4-451B-9748-EAD838A40EED}" presName="spacer" presStyleCnt="0"/>
      <dgm:spPr/>
    </dgm:pt>
    <dgm:pt modelId="{699ADCC1-6D58-4A5F-A2AF-85F16AB43426}" type="pres">
      <dgm:prSet presAssocID="{4812BC69-7A15-413E-A155-084ABD6D963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0C0F3E2-AC88-4660-9844-6CF0319E541C}" type="pres">
      <dgm:prSet presAssocID="{EB9464EE-8012-4939-8289-3A2F2ED371F6}" presName="spacer" presStyleCnt="0"/>
      <dgm:spPr/>
    </dgm:pt>
    <dgm:pt modelId="{FDBE7F20-181A-404F-B644-3DA6D7F42088}" type="pres">
      <dgm:prSet presAssocID="{D82F60B6-9B4C-4337-96CB-451E0E3269D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D866A13-46BB-4DA8-ADCF-D8BD39BA57D3}" type="pres">
      <dgm:prSet presAssocID="{CA427C9E-F81A-4CE0-AA9F-848C97D2636B}" presName="spacer" presStyleCnt="0"/>
      <dgm:spPr/>
    </dgm:pt>
    <dgm:pt modelId="{552FBD88-4C3F-4231-B2ED-4338D4895E55}" type="pres">
      <dgm:prSet presAssocID="{5D2D389F-6546-4A6A-9315-B8AFA73938E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6D84923-DBC5-457A-BDB0-9047BB9EA743}" type="pres">
      <dgm:prSet presAssocID="{8CBD1C8C-BB7B-41B1-B85F-1365137073BB}" presName="spacer" presStyleCnt="0"/>
      <dgm:spPr/>
    </dgm:pt>
    <dgm:pt modelId="{2D65BE46-590A-48B0-8D9D-82CDA9B550D3}" type="pres">
      <dgm:prSet presAssocID="{8911AB8F-4B82-40A2-BC99-6C994C0D5CB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B3C3B01-718D-4BD8-B16A-3727267FAC92}" type="presOf" srcId="{5D2D389F-6546-4A6A-9315-B8AFA73938EC}" destId="{552FBD88-4C3F-4231-B2ED-4338D4895E55}" srcOrd="0" destOrd="0" presId="urn:microsoft.com/office/officeart/2005/8/layout/vList2"/>
    <dgm:cxn modelId="{03297320-0FDF-472F-8AC0-7A5B0D601FDE}" type="presOf" srcId="{4812BC69-7A15-413E-A155-084ABD6D963C}" destId="{699ADCC1-6D58-4A5F-A2AF-85F16AB43426}" srcOrd="0" destOrd="0" presId="urn:microsoft.com/office/officeart/2005/8/layout/vList2"/>
    <dgm:cxn modelId="{02F12F24-6D79-4A7E-BA51-A287CF2E7596}" type="presOf" srcId="{A6B89084-AC86-4C05-BA6A-2A683D11FB97}" destId="{0A2789A9-29D8-4991-B201-BD3005CD5B5C}" srcOrd="0" destOrd="0" presId="urn:microsoft.com/office/officeart/2005/8/layout/vList2"/>
    <dgm:cxn modelId="{3D40486A-A32A-4424-A1EB-0A3283AFBA51}" srcId="{A6B89084-AC86-4C05-BA6A-2A683D11FB97}" destId="{B8BB32AC-4AC3-4A14-AD9E-E0975D1355D6}" srcOrd="0" destOrd="0" parTransId="{0D4F103C-10E8-4AA4-8C26-E068E4357049}" sibTransId="{F538B74E-5FAD-42A7-8472-8F31A5E91796}"/>
    <dgm:cxn modelId="{CC99FA70-A62F-433C-8BFC-A7B551582C7C}" type="presOf" srcId="{8911AB8F-4B82-40A2-BC99-6C994C0D5CBF}" destId="{2D65BE46-590A-48B0-8D9D-82CDA9B550D3}" srcOrd="0" destOrd="0" presId="urn:microsoft.com/office/officeart/2005/8/layout/vList2"/>
    <dgm:cxn modelId="{5082628B-F7B1-4AE7-B303-B339218EBE39}" srcId="{A6B89084-AC86-4C05-BA6A-2A683D11FB97}" destId="{4812BC69-7A15-413E-A155-084ABD6D963C}" srcOrd="2" destOrd="0" parTransId="{2E524D17-361B-4218-8E5D-8B6EA82878DC}" sibTransId="{EB9464EE-8012-4939-8289-3A2F2ED371F6}"/>
    <dgm:cxn modelId="{622EFD92-8933-4023-A89C-254277425D43}" type="presOf" srcId="{D82F60B6-9B4C-4337-96CB-451E0E3269DB}" destId="{FDBE7F20-181A-404F-B644-3DA6D7F42088}" srcOrd="0" destOrd="0" presId="urn:microsoft.com/office/officeart/2005/8/layout/vList2"/>
    <dgm:cxn modelId="{8945DCA9-7A95-43AB-B798-10175FE0EB7A}" srcId="{A6B89084-AC86-4C05-BA6A-2A683D11FB97}" destId="{5D2D389F-6546-4A6A-9315-B8AFA73938EC}" srcOrd="4" destOrd="0" parTransId="{EB9A1ACB-D9E6-468C-B0AF-1197E93CAD16}" sibTransId="{8CBD1C8C-BB7B-41B1-B85F-1365137073BB}"/>
    <dgm:cxn modelId="{95FFF7B3-13FB-441F-9315-C0B6E87DD258}" srcId="{A6B89084-AC86-4C05-BA6A-2A683D11FB97}" destId="{D82F60B6-9B4C-4337-96CB-451E0E3269DB}" srcOrd="3" destOrd="0" parTransId="{6FD9EE94-15EC-465E-8954-1CDBCF4E6BE9}" sibTransId="{CA427C9E-F81A-4CE0-AA9F-848C97D2636B}"/>
    <dgm:cxn modelId="{7B763BBB-7DBD-4E61-BF79-8B3672B6E2D3}" type="presOf" srcId="{C33B65B2-E789-43AC-A166-FD93780DA64A}" destId="{9F6308CA-6C1D-4C2F-82E3-41648D5D45D7}" srcOrd="0" destOrd="0" presId="urn:microsoft.com/office/officeart/2005/8/layout/vList2"/>
    <dgm:cxn modelId="{307290C3-32E7-435E-8ABD-46D2458838F0}" srcId="{A6B89084-AC86-4C05-BA6A-2A683D11FB97}" destId="{8911AB8F-4B82-40A2-BC99-6C994C0D5CBF}" srcOrd="5" destOrd="0" parTransId="{965D6315-ECB9-4998-ABE5-5136070E2760}" sibTransId="{A51891C8-7904-47FF-B3D8-3F7112E1F610}"/>
    <dgm:cxn modelId="{0DA58ECF-1C5E-47B8-BFD0-1607852BEB34}" srcId="{A6B89084-AC86-4C05-BA6A-2A683D11FB97}" destId="{C33B65B2-E789-43AC-A166-FD93780DA64A}" srcOrd="1" destOrd="0" parTransId="{F208ED00-BF65-49C5-85F9-4D8EE4595464}" sibTransId="{EA4D8F9A-05B4-451B-9748-EAD838A40EED}"/>
    <dgm:cxn modelId="{0301E3F3-12CD-4E3A-BAAD-B9D988EAD3A3}" type="presOf" srcId="{B8BB32AC-4AC3-4A14-AD9E-E0975D1355D6}" destId="{302A70A9-B10C-46F0-A7A0-74C99E4023D3}" srcOrd="0" destOrd="0" presId="urn:microsoft.com/office/officeart/2005/8/layout/vList2"/>
    <dgm:cxn modelId="{46114EB2-FE51-4C2F-9E66-1B26B8973119}" type="presParOf" srcId="{0A2789A9-29D8-4991-B201-BD3005CD5B5C}" destId="{302A70A9-B10C-46F0-A7A0-74C99E4023D3}" srcOrd="0" destOrd="0" presId="urn:microsoft.com/office/officeart/2005/8/layout/vList2"/>
    <dgm:cxn modelId="{F72DC926-2F16-42E0-96D5-65DABC999C37}" type="presParOf" srcId="{0A2789A9-29D8-4991-B201-BD3005CD5B5C}" destId="{888FE11A-FF02-43A9-B9B4-256C4C814BE5}" srcOrd="1" destOrd="0" presId="urn:microsoft.com/office/officeart/2005/8/layout/vList2"/>
    <dgm:cxn modelId="{2424EF4B-DAAE-498A-B575-DEC0BD96F317}" type="presParOf" srcId="{0A2789A9-29D8-4991-B201-BD3005CD5B5C}" destId="{9F6308CA-6C1D-4C2F-82E3-41648D5D45D7}" srcOrd="2" destOrd="0" presId="urn:microsoft.com/office/officeart/2005/8/layout/vList2"/>
    <dgm:cxn modelId="{F70165FD-3D4D-4BFD-88FF-36CC0EABBE46}" type="presParOf" srcId="{0A2789A9-29D8-4991-B201-BD3005CD5B5C}" destId="{457645EE-AD8E-4D69-8690-FF12BB3E53EC}" srcOrd="3" destOrd="0" presId="urn:microsoft.com/office/officeart/2005/8/layout/vList2"/>
    <dgm:cxn modelId="{1F88B821-5F7B-4045-B128-1FE269BA0E1F}" type="presParOf" srcId="{0A2789A9-29D8-4991-B201-BD3005CD5B5C}" destId="{699ADCC1-6D58-4A5F-A2AF-85F16AB43426}" srcOrd="4" destOrd="0" presId="urn:microsoft.com/office/officeart/2005/8/layout/vList2"/>
    <dgm:cxn modelId="{03248B05-28E5-4D67-B0B4-20C0F9D1456A}" type="presParOf" srcId="{0A2789A9-29D8-4991-B201-BD3005CD5B5C}" destId="{60C0F3E2-AC88-4660-9844-6CF0319E541C}" srcOrd="5" destOrd="0" presId="urn:microsoft.com/office/officeart/2005/8/layout/vList2"/>
    <dgm:cxn modelId="{625EBBBF-141C-4C86-B691-37F8B80F9383}" type="presParOf" srcId="{0A2789A9-29D8-4991-B201-BD3005CD5B5C}" destId="{FDBE7F20-181A-404F-B644-3DA6D7F42088}" srcOrd="6" destOrd="0" presId="urn:microsoft.com/office/officeart/2005/8/layout/vList2"/>
    <dgm:cxn modelId="{ADCC42E4-EFF8-46EA-B957-EC552FD42BA5}" type="presParOf" srcId="{0A2789A9-29D8-4991-B201-BD3005CD5B5C}" destId="{AD866A13-46BB-4DA8-ADCF-D8BD39BA57D3}" srcOrd="7" destOrd="0" presId="urn:microsoft.com/office/officeart/2005/8/layout/vList2"/>
    <dgm:cxn modelId="{B9B876BC-0799-4B56-9BCC-6DA00B6D5956}" type="presParOf" srcId="{0A2789A9-29D8-4991-B201-BD3005CD5B5C}" destId="{552FBD88-4C3F-4231-B2ED-4338D4895E55}" srcOrd="8" destOrd="0" presId="urn:microsoft.com/office/officeart/2005/8/layout/vList2"/>
    <dgm:cxn modelId="{6F8F939F-9745-43B9-A438-2BDB90C918E9}" type="presParOf" srcId="{0A2789A9-29D8-4991-B201-BD3005CD5B5C}" destId="{A6D84923-DBC5-457A-BDB0-9047BB9EA743}" srcOrd="9" destOrd="0" presId="urn:microsoft.com/office/officeart/2005/8/layout/vList2"/>
    <dgm:cxn modelId="{336D4245-6850-41C9-A70E-AB86DC2328C5}" type="presParOf" srcId="{0A2789A9-29D8-4991-B201-BD3005CD5B5C}" destId="{2D65BE46-590A-48B0-8D9D-82CDA9B550D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153B55-5A2B-4EE9-98DA-DFEE53EBE9E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6B78999-3E70-4B31-BC1C-5A2264237CDA}">
      <dgm:prSet/>
      <dgm:spPr/>
      <dgm:t>
        <a:bodyPr/>
        <a:lstStyle/>
        <a:p>
          <a:r>
            <a:rPr lang="ru-RU"/>
            <a:t>Среда разработки (Development Env) – за данную среду отвечают разработчики, в ней они пишут код, проводят отладку, исправляют ошибки</a:t>
          </a:r>
          <a:endParaRPr lang="en-US"/>
        </a:p>
      </dgm:t>
    </dgm:pt>
    <dgm:pt modelId="{28D13547-7E9B-420D-B2FB-0F70EEE2B9BD}" type="parTrans" cxnId="{B1DF2763-F9CC-4ECB-B122-017DBF14D689}">
      <dgm:prSet/>
      <dgm:spPr/>
      <dgm:t>
        <a:bodyPr/>
        <a:lstStyle/>
        <a:p>
          <a:endParaRPr lang="en-US"/>
        </a:p>
      </dgm:t>
    </dgm:pt>
    <dgm:pt modelId="{91FA1349-F957-46DB-BB7A-9F7DC5F4CEC8}" type="sibTrans" cxnId="{B1DF2763-F9CC-4ECB-B122-017DBF14D689}">
      <dgm:prSet/>
      <dgm:spPr/>
      <dgm:t>
        <a:bodyPr/>
        <a:lstStyle/>
        <a:p>
          <a:endParaRPr lang="en-US"/>
        </a:p>
      </dgm:t>
    </dgm:pt>
    <dgm:pt modelId="{F6C9F62A-2BC2-497B-BFE6-E4C43F2D023F}">
      <dgm:prSet/>
      <dgm:spPr/>
      <dgm:t>
        <a:bodyPr/>
        <a:lstStyle/>
        <a:p>
          <a:r>
            <a:rPr lang="ru-RU"/>
            <a:t>Среда тестирования (Test Env) – среда, в которой работают тестировщики (проверяют функционал, проводят smoke и регрессионные тесты, воспроизводят.</a:t>
          </a:r>
          <a:endParaRPr lang="en-US"/>
        </a:p>
      </dgm:t>
    </dgm:pt>
    <dgm:pt modelId="{650F659C-CF89-436D-9957-AFCCF10DC749}" type="parTrans" cxnId="{828FB29E-51B2-4D76-9386-BB5A72A6265F}">
      <dgm:prSet/>
      <dgm:spPr/>
      <dgm:t>
        <a:bodyPr/>
        <a:lstStyle/>
        <a:p>
          <a:endParaRPr lang="en-US"/>
        </a:p>
      </dgm:t>
    </dgm:pt>
    <dgm:pt modelId="{5092B17D-37F7-466D-980E-32F25CBC2269}" type="sibTrans" cxnId="{828FB29E-51B2-4D76-9386-BB5A72A6265F}">
      <dgm:prSet/>
      <dgm:spPr/>
      <dgm:t>
        <a:bodyPr/>
        <a:lstStyle/>
        <a:p>
          <a:endParaRPr lang="en-US"/>
        </a:p>
      </dgm:t>
    </dgm:pt>
    <dgm:pt modelId="{130BDB2C-6230-4A3D-A56E-71E1AA301098}">
      <dgm:prSet/>
      <dgm:spPr/>
      <dgm:t>
        <a:bodyPr/>
        <a:lstStyle/>
        <a:p>
          <a:r>
            <a:rPr lang="ru-RU"/>
            <a:t>Интеграционная среда (Integration Env) – среда, в которой проводят тестирование взаимодействующих друг с другом модулей, систем, продуктов.</a:t>
          </a:r>
          <a:endParaRPr lang="en-US"/>
        </a:p>
      </dgm:t>
    </dgm:pt>
    <dgm:pt modelId="{B433925F-E9D2-4A70-9849-69CC6D092540}" type="parTrans" cxnId="{68267D72-4F7E-40AD-80F0-F9FA307ED2B2}">
      <dgm:prSet/>
      <dgm:spPr/>
      <dgm:t>
        <a:bodyPr/>
        <a:lstStyle/>
        <a:p>
          <a:endParaRPr lang="en-US"/>
        </a:p>
      </dgm:t>
    </dgm:pt>
    <dgm:pt modelId="{FCDAE7F2-CF90-4262-AD71-D310BD7FC4E9}" type="sibTrans" cxnId="{68267D72-4F7E-40AD-80F0-F9FA307ED2B2}">
      <dgm:prSet/>
      <dgm:spPr/>
      <dgm:t>
        <a:bodyPr/>
        <a:lstStyle/>
        <a:p>
          <a:endParaRPr lang="en-US"/>
        </a:p>
      </dgm:t>
    </dgm:pt>
    <dgm:pt modelId="{77494E6F-6B2A-4240-BDA7-6C52E9A42E8F}">
      <dgm:prSet/>
      <dgm:spPr/>
      <dgm:t>
        <a:bodyPr/>
        <a:lstStyle/>
        <a:p>
          <a:r>
            <a:rPr lang="ru-RU"/>
            <a:t>Предпрод (Preprod Env) – среда, которая максимально приближена к продакшену. Здесь проводится заключительное тестирование функционала.</a:t>
          </a:r>
          <a:endParaRPr lang="en-US"/>
        </a:p>
      </dgm:t>
    </dgm:pt>
    <dgm:pt modelId="{85DE77E5-18D2-447F-8D77-A9DCFB2DBD9F}" type="parTrans" cxnId="{8C758678-4381-4A52-8E51-4930202E7476}">
      <dgm:prSet/>
      <dgm:spPr/>
      <dgm:t>
        <a:bodyPr/>
        <a:lstStyle/>
        <a:p>
          <a:endParaRPr lang="en-US"/>
        </a:p>
      </dgm:t>
    </dgm:pt>
    <dgm:pt modelId="{1435E504-A362-45D0-8527-4F5C0B888224}" type="sibTrans" cxnId="{8C758678-4381-4A52-8E51-4930202E7476}">
      <dgm:prSet/>
      <dgm:spPr/>
      <dgm:t>
        <a:bodyPr/>
        <a:lstStyle/>
        <a:p>
          <a:endParaRPr lang="en-US"/>
        </a:p>
      </dgm:t>
    </dgm:pt>
    <dgm:pt modelId="{DE2530F0-5063-4196-BE17-F0DAB7361594}">
      <dgm:prSet/>
      <dgm:spPr/>
      <dgm:t>
        <a:bodyPr/>
        <a:lstStyle/>
        <a:p>
          <a:r>
            <a:rPr lang="ru-RU"/>
            <a:t>Продакшн среда (Production Env) – среда, в которой работают пользователи.</a:t>
          </a:r>
          <a:endParaRPr lang="en-US"/>
        </a:p>
      </dgm:t>
    </dgm:pt>
    <dgm:pt modelId="{52E6A1A4-6F76-44D8-B288-A818B93BA3CB}" type="parTrans" cxnId="{55E9EDB5-672B-494B-B78E-64E9A0884EAB}">
      <dgm:prSet/>
      <dgm:spPr/>
      <dgm:t>
        <a:bodyPr/>
        <a:lstStyle/>
        <a:p>
          <a:endParaRPr lang="en-US"/>
        </a:p>
      </dgm:t>
    </dgm:pt>
    <dgm:pt modelId="{929C9C5F-1BCE-4731-BA65-C6B9A717EB24}" type="sibTrans" cxnId="{55E9EDB5-672B-494B-B78E-64E9A0884EAB}">
      <dgm:prSet/>
      <dgm:spPr/>
      <dgm:t>
        <a:bodyPr/>
        <a:lstStyle/>
        <a:p>
          <a:endParaRPr lang="en-US"/>
        </a:p>
      </dgm:t>
    </dgm:pt>
    <dgm:pt modelId="{BCE93179-12B0-407E-A131-7A679EDD1E69}" type="pres">
      <dgm:prSet presAssocID="{A9153B55-5A2B-4EE9-98DA-DFEE53EBE9E3}" presName="linear" presStyleCnt="0">
        <dgm:presLayoutVars>
          <dgm:animLvl val="lvl"/>
          <dgm:resizeHandles val="exact"/>
        </dgm:presLayoutVars>
      </dgm:prSet>
      <dgm:spPr/>
    </dgm:pt>
    <dgm:pt modelId="{DDB62659-24E8-4D28-B12C-38627EC001E1}" type="pres">
      <dgm:prSet presAssocID="{A6B78999-3E70-4B31-BC1C-5A2264237CD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864FB8C-7E7D-49E9-B342-68484BE4F31E}" type="pres">
      <dgm:prSet presAssocID="{91FA1349-F957-46DB-BB7A-9F7DC5F4CEC8}" presName="spacer" presStyleCnt="0"/>
      <dgm:spPr/>
    </dgm:pt>
    <dgm:pt modelId="{9D8C5B13-2A55-45DE-A3AF-4857C6C81B37}" type="pres">
      <dgm:prSet presAssocID="{F6C9F62A-2BC2-497B-BFE6-E4C43F2D023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66B944C-EFA1-47DF-8441-B9AFF944628C}" type="pres">
      <dgm:prSet presAssocID="{5092B17D-37F7-466D-980E-32F25CBC2269}" presName="spacer" presStyleCnt="0"/>
      <dgm:spPr/>
    </dgm:pt>
    <dgm:pt modelId="{ACBFB9B1-1884-49F0-9317-51836D13F6E3}" type="pres">
      <dgm:prSet presAssocID="{130BDB2C-6230-4A3D-A56E-71E1AA30109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DD968BB-3745-41A6-ABA0-93A2E4FF2AAE}" type="pres">
      <dgm:prSet presAssocID="{FCDAE7F2-CF90-4262-AD71-D310BD7FC4E9}" presName="spacer" presStyleCnt="0"/>
      <dgm:spPr/>
    </dgm:pt>
    <dgm:pt modelId="{686D5ED8-7E7C-4C36-9A75-2281B8D2CB5B}" type="pres">
      <dgm:prSet presAssocID="{77494E6F-6B2A-4240-BDA7-6C52E9A42E8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D2F3C9B-CD55-4651-A7AA-121B8352F181}" type="pres">
      <dgm:prSet presAssocID="{1435E504-A362-45D0-8527-4F5C0B888224}" presName="spacer" presStyleCnt="0"/>
      <dgm:spPr/>
    </dgm:pt>
    <dgm:pt modelId="{8E0EEFCA-0BE5-4D53-A264-716DD57D2C14}" type="pres">
      <dgm:prSet presAssocID="{DE2530F0-5063-4196-BE17-F0DAB736159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ECDCA61-8FF2-4B83-BA6D-FB661DF030AC}" type="presOf" srcId="{A6B78999-3E70-4B31-BC1C-5A2264237CDA}" destId="{DDB62659-24E8-4D28-B12C-38627EC001E1}" srcOrd="0" destOrd="0" presId="urn:microsoft.com/office/officeart/2005/8/layout/vList2"/>
    <dgm:cxn modelId="{B1DF2763-F9CC-4ECB-B122-017DBF14D689}" srcId="{A9153B55-5A2B-4EE9-98DA-DFEE53EBE9E3}" destId="{A6B78999-3E70-4B31-BC1C-5A2264237CDA}" srcOrd="0" destOrd="0" parTransId="{28D13547-7E9B-420D-B2FB-0F70EEE2B9BD}" sibTransId="{91FA1349-F957-46DB-BB7A-9F7DC5F4CEC8}"/>
    <dgm:cxn modelId="{68267D72-4F7E-40AD-80F0-F9FA307ED2B2}" srcId="{A9153B55-5A2B-4EE9-98DA-DFEE53EBE9E3}" destId="{130BDB2C-6230-4A3D-A56E-71E1AA301098}" srcOrd="2" destOrd="0" parTransId="{B433925F-E9D2-4A70-9849-69CC6D092540}" sibTransId="{FCDAE7F2-CF90-4262-AD71-D310BD7FC4E9}"/>
    <dgm:cxn modelId="{8C758678-4381-4A52-8E51-4930202E7476}" srcId="{A9153B55-5A2B-4EE9-98DA-DFEE53EBE9E3}" destId="{77494E6F-6B2A-4240-BDA7-6C52E9A42E8F}" srcOrd="3" destOrd="0" parTransId="{85DE77E5-18D2-447F-8D77-A9DCFB2DBD9F}" sibTransId="{1435E504-A362-45D0-8527-4F5C0B888224}"/>
    <dgm:cxn modelId="{828FB29E-51B2-4D76-9386-BB5A72A6265F}" srcId="{A9153B55-5A2B-4EE9-98DA-DFEE53EBE9E3}" destId="{F6C9F62A-2BC2-497B-BFE6-E4C43F2D023F}" srcOrd="1" destOrd="0" parTransId="{650F659C-CF89-436D-9957-AFCCF10DC749}" sibTransId="{5092B17D-37F7-466D-980E-32F25CBC2269}"/>
    <dgm:cxn modelId="{AF11A1A6-834E-410C-AEEA-9428132020A8}" type="presOf" srcId="{130BDB2C-6230-4A3D-A56E-71E1AA301098}" destId="{ACBFB9B1-1884-49F0-9317-51836D13F6E3}" srcOrd="0" destOrd="0" presId="urn:microsoft.com/office/officeart/2005/8/layout/vList2"/>
    <dgm:cxn modelId="{E28815B0-46C9-4931-81BF-8ED014E67181}" type="presOf" srcId="{DE2530F0-5063-4196-BE17-F0DAB7361594}" destId="{8E0EEFCA-0BE5-4D53-A264-716DD57D2C14}" srcOrd="0" destOrd="0" presId="urn:microsoft.com/office/officeart/2005/8/layout/vList2"/>
    <dgm:cxn modelId="{55E9EDB5-672B-494B-B78E-64E9A0884EAB}" srcId="{A9153B55-5A2B-4EE9-98DA-DFEE53EBE9E3}" destId="{DE2530F0-5063-4196-BE17-F0DAB7361594}" srcOrd="4" destOrd="0" parTransId="{52E6A1A4-6F76-44D8-B288-A818B93BA3CB}" sibTransId="{929C9C5F-1BCE-4731-BA65-C6B9A717EB24}"/>
    <dgm:cxn modelId="{030BA6C5-6580-4152-9A7B-86F0A42FFC83}" type="presOf" srcId="{F6C9F62A-2BC2-497B-BFE6-E4C43F2D023F}" destId="{9D8C5B13-2A55-45DE-A3AF-4857C6C81B37}" srcOrd="0" destOrd="0" presId="urn:microsoft.com/office/officeart/2005/8/layout/vList2"/>
    <dgm:cxn modelId="{EE6290E6-B47D-460F-ADBA-E2215D6CA340}" type="presOf" srcId="{A9153B55-5A2B-4EE9-98DA-DFEE53EBE9E3}" destId="{BCE93179-12B0-407E-A131-7A679EDD1E69}" srcOrd="0" destOrd="0" presId="urn:microsoft.com/office/officeart/2005/8/layout/vList2"/>
    <dgm:cxn modelId="{435E48EE-CA9F-44C5-A37E-2B883FB4563D}" type="presOf" srcId="{77494E6F-6B2A-4240-BDA7-6C52E9A42E8F}" destId="{686D5ED8-7E7C-4C36-9A75-2281B8D2CB5B}" srcOrd="0" destOrd="0" presId="urn:microsoft.com/office/officeart/2005/8/layout/vList2"/>
    <dgm:cxn modelId="{89087EB5-801F-429E-BD63-437EC3FFD6C8}" type="presParOf" srcId="{BCE93179-12B0-407E-A131-7A679EDD1E69}" destId="{DDB62659-24E8-4D28-B12C-38627EC001E1}" srcOrd="0" destOrd="0" presId="urn:microsoft.com/office/officeart/2005/8/layout/vList2"/>
    <dgm:cxn modelId="{D43CFE25-F1B9-467B-A74E-E7D9FB9CAE81}" type="presParOf" srcId="{BCE93179-12B0-407E-A131-7A679EDD1E69}" destId="{D864FB8C-7E7D-49E9-B342-68484BE4F31E}" srcOrd="1" destOrd="0" presId="urn:microsoft.com/office/officeart/2005/8/layout/vList2"/>
    <dgm:cxn modelId="{8DEDE760-15FB-44E6-B247-638F35B63820}" type="presParOf" srcId="{BCE93179-12B0-407E-A131-7A679EDD1E69}" destId="{9D8C5B13-2A55-45DE-A3AF-4857C6C81B37}" srcOrd="2" destOrd="0" presId="urn:microsoft.com/office/officeart/2005/8/layout/vList2"/>
    <dgm:cxn modelId="{B4B40D70-CBE6-488D-80DE-2EA0283CB91A}" type="presParOf" srcId="{BCE93179-12B0-407E-A131-7A679EDD1E69}" destId="{B66B944C-EFA1-47DF-8441-B9AFF944628C}" srcOrd="3" destOrd="0" presId="urn:microsoft.com/office/officeart/2005/8/layout/vList2"/>
    <dgm:cxn modelId="{0EF05AA8-B2F6-4ABD-B3BD-8B09AB4D9032}" type="presParOf" srcId="{BCE93179-12B0-407E-A131-7A679EDD1E69}" destId="{ACBFB9B1-1884-49F0-9317-51836D13F6E3}" srcOrd="4" destOrd="0" presId="urn:microsoft.com/office/officeart/2005/8/layout/vList2"/>
    <dgm:cxn modelId="{6EDDFA3B-C310-45FC-99C4-10F3A9814FD0}" type="presParOf" srcId="{BCE93179-12B0-407E-A131-7A679EDD1E69}" destId="{9DD968BB-3745-41A6-ABA0-93A2E4FF2AAE}" srcOrd="5" destOrd="0" presId="urn:microsoft.com/office/officeart/2005/8/layout/vList2"/>
    <dgm:cxn modelId="{D1255B4E-3917-4AB1-8B9D-42575FAC024A}" type="presParOf" srcId="{BCE93179-12B0-407E-A131-7A679EDD1E69}" destId="{686D5ED8-7E7C-4C36-9A75-2281B8D2CB5B}" srcOrd="6" destOrd="0" presId="urn:microsoft.com/office/officeart/2005/8/layout/vList2"/>
    <dgm:cxn modelId="{013CA8FB-63DD-42A1-BA5B-08F853A88B9B}" type="presParOf" srcId="{BCE93179-12B0-407E-A131-7A679EDD1E69}" destId="{9D2F3C9B-CD55-4651-A7AA-121B8352F181}" srcOrd="7" destOrd="0" presId="urn:microsoft.com/office/officeart/2005/8/layout/vList2"/>
    <dgm:cxn modelId="{13D8F894-1B8D-465E-A0F3-F212E408DF16}" type="presParOf" srcId="{BCE93179-12B0-407E-A131-7A679EDD1E69}" destId="{8E0EEFCA-0BE5-4D53-A264-716DD57D2C1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BBE1BE-8219-406E-826F-4FEE46B7EB8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BBEF737-2517-4F57-BB79-F1B98F4B0346}">
      <dgm:prSet/>
      <dgm:spPr/>
      <dgm:t>
        <a:bodyPr/>
        <a:lstStyle/>
        <a:p>
          <a:r>
            <a:rPr lang="ru-RU"/>
            <a:t>Что необходимо протестировать?</a:t>
          </a:r>
          <a:endParaRPr lang="en-US"/>
        </a:p>
      </dgm:t>
    </dgm:pt>
    <dgm:pt modelId="{932B719C-7C06-42BA-883F-A011161D20DE}" type="parTrans" cxnId="{3D1C4C38-E246-4CD5-A9D9-ED6A0796D0EE}">
      <dgm:prSet/>
      <dgm:spPr/>
      <dgm:t>
        <a:bodyPr/>
        <a:lstStyle/>
        <a:p>
          <a:endParaRPr lang="en-US"/>
        </a:p>
      </dgm:t>
    </dgm:pt>
    <dgm:pt modelId="{84510541-31F1-4427-94B8-639937B64391}" type="sibTrans" cxnId="{3D1C4C38-E246-4CD5-A9D9-ED6A0796D0EE}">
      <dgm:prSet/>
      <dgm:spPr/>
      <dgm:t>
        <a:bodyPr/>
        <a:lstStyle/>
        <a:p>
          <a:endParaRPr lang="en-US"/>
        </a:p>
      </dgm:t>
    </dgm:pt>
    <dgm:pt modelId="{596410F4-68E8-416F-B8AA-BD5787DC3EE2}">
      <dgm:prSet/>
      <dgm:spPr/>
      <dgm:t>
        <a:bodyPr/>
        <a:lstStyle/>
        <a:p>
          <a:r>
            <a:rPr lang="ru-RU"/>
            <a:t>Как будет проводиться тестирование?</a:t>
          </a:r>
          <a:endParaRPr lang="en-US"/>
        </a:p>
      </dgm:t>
    </dgm:pt>
    <dgm:pt modelId="{8C2D02B9-55F5-4AB7-992A-675E04A2732C}" type="parTrans" cxnId="{4144F72D-0D5D-4210-B0A3-154F9D60E04F}">
      <dgm:prSet/>
      <dgm:spPr/>
      <dgm:t>
        <a:bodyPr/>
        <a:lstStyle/>
        <a:p>
          <a:endParaRPr lang="en-US"/>
        </a:p>
      </dgm:t>
    </dgm:pt>
    <dgm:pt modelId="{2AC5E71A-1186-485B-BB09-573678E57273}" type="sibTrans" cxnId="{4144F72D-0D5D-4210-B0A3-154F9D60E04F}">
      <dgm:prSet/>
      <dgm:spPr/>
      <dgm:t>
        <a:bodyPr/>
        <a:lstStyle/>
        <a:p>
          <a:endParaRPr lang="en-US"/>
        </a:p>
      </dgm:t>
    </dgm:pt>
    <dgm:pt modelId="{94952E68-8487-432E-98B7-34176868C74F}">
      <dgm:prSet/>
      <dgm:spPr/>
      <dgm:t>
        <a:bodyPr/>
        <a:lstStyle/>
        <a:p>
          <a:r>
            <a:rPr lang="ru-RU"/>
            <a:t>Когда будет проводиться тестирование?</a:t>
          </a:r>
          <a:endParaRPr lang="en-US"/>
        </a:p>
      </dgm:t>
    </dgm:pt>
    <dgm:pt modelId="{EE2B1614-9B20-412B-A706-697E67137B7C}" type="parTrans" cxnId="{D65E4CF8-FE90-43D6-99C1-8DCD1C6A2CDC}">
      <dgm:prSet/>
      <dgm:spPr/>
      <dgm:t>
        <a:bodyPr/>
        <a:lstStyle/>
        <a:p>
          <a:endParaRPr lang="en-US"/>
        </a:p>
      </dgm:t>
    </dgm:pt>
    <dgm:pt modelId="{93D7369B-2620-4EF1-8379-ABB3D52EAE7D}" type="sibTrans" cxnId="{D65E4CF8-FE90-43D6-99C1-8DCD1C6A2CDC}">
      <dgm:prSet/>
      <dgm:spPr/>
      <dgm:t>
        <a:bodyPr/>
        <a:lstStyle/>
        <a:p>
          <a:endParaRPr lang="en-US"/>
        </a:p>
      </dgm:t>
    </dgm:pt>
    <dgm:pt modelId="{E1F852CA-9661-4F33-B560-7541336322AB}">
      <dgm:prSet/>
      <dgm:spPr/>
      <dgm:t>
        <a:bodyPr/>
        <a:lstStyle/>
        <a:p>
          <a:r>
            <a:rPr lang="ru-RU"/>
            <a:t>Критерии начала тестирования.</a:t>
          </a:r>
          <a:endParaRPr lang="en-US"/>
        </a:p>
      </dgm:t>
    </dgm:pt>
    <dgm:pt modelId="{2D520FF6-0845-4177-B8DC-845F507ED298}" type="parTrans" cxnId="{5830EC05-D2A9-475F-804C-68D0FDF343A3}">
      <dgm:prSet/>
      <dgm:spPr/>
      <dgm:t>
        <a:bodyPr/>
        <a:lstStyle/>
        <a:p>
          <a:endParaRPr lang="en-US"/>
        </a:p>
      </dgm:t>
    </dgm:pt>
    <dgm:pt modelId="{8D2F74CE-AA09-48B8-B565-36234138C12E}" type="sibTrans" cxnId="{5830EC05-D2A9-475F-804C-68D0FDF343A3}">
      <dgm:prSet/>
      <dgm:spPr/>
      <dgm:t>
        <a:bodyPr/>
        <a:lstStyle/>
        <a:p>
          <a:endParaRPr lang="en-US"/>
        </a:p>
      </dgm:t>
    </dgm:pt>
    <dgm:pt modelId="{3380C488-B016-43C0-B710-C6CCEB06423D}">
      <dgm:prSet/>
      <dgm:spPr/>
      <dgm:t>
        <a:bodyPr/>
        <a:lstStyle/>
        <a:p>
          <a:r>
            <a:rPr lang="ru-RU"/>
            <a:t>Критерии окончания тестирования.</a:t>
          </a:r>
          <a:endParaRPr lang="en-US"/>
        </a:p>
      </dgm:t>
    </dgm:pt>
    <dgm:pt modelId="{E9602DC8-7A66-47D5-A9FB-30D512B5A8B8}" type="parTrans" cxnId="{2BAFD53D-8769-4C5C-BF0B-595DF08B4E7D}">
      <dgm:prSet/>
      <dgm:spPr/>
      <dgm:t>
        <a:bodyPr/>
        <a:lstStyle/>
        <a:p>
          <a:endParaRPr lang="en-US"/>
        </a:p>
      </dgm:t>
    </dgm:pt>
    <dgm:pt modelId="{7C3D6823-6137-4C5B-AD67-3D3DBE872839}" type="sibTrans" cxnId="{2BAFD53D-8769-4C5C-BF0B-595DF08B4E7D}">
      <dgm:prSet/>
      <dgm:spPr/>
      <dgm:t>
        <a:bodyPr/>
        <a:lstStyle/>
        <a:p>
          <a:endParaRPr lang="en-US"/>
        </a:p>
      </dgm:t>
    </dgm:pt>
    <dgm:pt modelId="{08976651-E3C8-4734-8BB2-3AB7388893C6}" type="pres">
      <dgm:prSet presAssocID="{EEBBE1BE-8219-406E-826F-4FEE46B7EB8C}" presName="linear" presStyleCnt="0">
        <dgm:presLayoutVars>
          <dgm:animLvl val="lvl"/>
          <dgm:resizeHandles val="exact"/>
        </dgm:presLayoutVars>
      </dgm:prSet>
      <dgm:spPr/>
    </dgm:pt>
    <dgm:pt modelId="{D80B472C-0479-45C1-BE4D-4B6927BCC2FD}" type="pres">
      <dgm:prSet presAssocID="{6BBEF737-2517-4F57-BB79-F1B98F4B034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288659A-98D9-4EBD-B315-CB00ECE22751}" type="pres">
      <dgm:prSet presAssocID="{84510541-31F1-4427-94B8-639937B64391}" presName="spacer" presStyleCnt="0"/>
      <dgm:spPr/>
    </dgm:pt>
    <dgm:pt modelId="{0309D075-6940-4054-9F61-24BFB93BCE24}" type="pres">
      <dgm:prSet presAssocID="{596410F4-68E8-416F-B8AA-BD5787DC3EE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C30F7BD-AE85-451A-A06C-7B3F9705CF50}" type="pres">
      <dgm:prSet presAssocID="{2AC5E71A-1186-485B-BB09-573678E57273}" presName="spacer" presStyleCnt="0"/>
      <dgm:spPr/>
    </dgm:pt>
    <dgm:pt modelId="{E97506D9-5D44-4F28-A0FA-CFA81B4ABF6A}" type="pres">
      <dgm:prSet presAssocID="{94952E68-8487-432E-98B7-34176868C74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4008069-AF5B-4558-B39A-DA9BFB0DF1E3}" type="pres">
      <dgm:prSet presAssocID="{93D7369B-2620-4EF1-8379-ABB3D52EAE7D}" presName="spacer" presStyleCnt="0"/>
      <dgm:spPr/>
    </dgm:pt>
    <dgm:pt modelId="{A4C9CB11-93CB-4CB2-94FE-F80BA670B9C0}" type="pres">
      <dgm:prSet presAssocID="{E1F852CA-9661-4F33-B560-7541336322A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F482271-43C4-4A84-9882-11862C6A4007}" type="pres">
      <dgm:prSet presAssocID="{8D2F74CE-AA09-48B8-B565-36234138C12E}" presName="spacer" presStyleCnt="0"/>
      <dgm:spPr/>
    </dgm:pt>
    <dgm:pt modelId="{C89575D4-5B25-40AC-9291-3D95ADBB2849}" type="pres">
      <dgm:prSet presAssocID="{3380C488-B016-43C0-B710-C6CCEB06423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830EC05-D2A9-475F-804C-68D0FDF343A3}" srcId="{EEBBE1BE-8219-406E-826F-4FEE46B7EB8C}" destId="{E1F852CA-9661-4F33-B560-7541336322AB}" srcOrd="3" destOrd="0" parTransId="{2D520FF6-0845-4177-B8DC-845F507ED298}" sibTransId="{8D2F74CE-AA09-48B8-B565-36234138C12E}"/>
    <dgm:cxn modelId="{BE1CAF18-4E4A-4D54-A9AC-7D68E559AF41}" type="presOf" srcId="{3380C488-B016-43C0-B710-C6CCEB06423D}" destId="{C89575D4-5B25-40AC-9291-3D95ADBB2849}" srcOrd="0" destOrd="0" presId="urn:microsoft.com/office/officeart/2005/8/layout/vList2"/>
    <dgm:cxn modelId="{4144F72D-0D5D-4210-B0A3-154F9D60E04F}" srcId="{EEBBE1BE-8219-406E-826F-4FEE46B7EB8C}" destId="{596410F4-68E8-416F-B8AA-BD5787DC3EE2}" srcOrd="1" destOrd="0" parTransId="{8C2D02B9-55F5-4AB7-992A-675E04A2732C}" sibTransId="{2AC5E71A-1186-485B-BB09-573678E57273}"/>
    <dgm:cxn modelId="{3D1C4C38-E246-4CD5-A9D9-ED6A0796D0EE}" srcId="{EEBBE1BE-8219-406E-826F-4FEE46B7EB8C}" destId="{6BBEF737-2517-4F57-BB79-F1B98F4B0346}" srcOrd="0" destOrd="0" parTransId="{932B719C-7C06-42BA-883F-A011161D20DE}" sibTransId="{84510541-31F1-4427-94B8-639937B64391}"/>
    <dgm:cxn modelId="{2BAFD53D-8769-4C5C-BF0B-595DF08B4E7D}" srcId="{EEBBE1BE-8219-406E-826F-4FEE46B7EB8C}" destId="{3380C488-B016-43C0-B710-C6CCEB06423D}" srcOrd="4" destOrd="0" parTransId="{E9602DC8-7A66-47D5-A9FB-30D512B5A8B8}" sibTransId="{7C3D6823-6137-4C5B-AD67-3D3DBE872839}"/>
    <dgm:cxn modelId="{8D4D6263-B428-4914-B220-11C6B31AC0F2}" type="presOf" srcId="{596410F4-68E8-416F-B8AA-BD5787DC3EE2}" destId="{0309D075-6940-4054-9F61-24BFB93BCE24}" srcOrd="0" destOrd="0" presId="urn:microsoft.com/office/officeart/2005/8/layout/vList2"/>
    <dgm:cxn modelId="{E2F79269-EF6C-41C6-B6BD-3BD25440B213}" type="presOf" srcId="{E1F852CA-9661-4F33-B560-7541336322AB}" destId="{A4C9CB11-93CB-4CB2-94FE-F80BA670B9C0}" srcOrd="0" destOrd="0" presId="urn:microsoft.com/office/officeart/2005/8/layout/vList2"/>
    <dgm:cxn modelId="{6DFED079-1EC6-41EE-A6F6-D4C59C093E09}" type="presOf" srcId="{94952E68-8487-432E-98B7-34176868C74F}" destId="{E97506D9-5D44-4F28-A0FA-CFA81B4ABF6A}" srcOrd="0" destOrd="0" presId="urn:microsoft.com/office/officeart/2005/8/layout/vList2"/>
    <dgm:cxn modelId="{84D685A7-663C-434B-9963-747945279225}" type="presOf" srcId="{6BBEF737-2517-4F57-BB79-F1B98F4B0346}" destId="{D80B472C-0479-45C1-BE4D-4B6927BCC2FD}" srcOrd="0" destOrd="0" presId="urn:microsoft.com/office/officeart/2005/8/layout/vList2"/>
    <dgm:cxn modelId="{120683BE-AEA7-429A-84B2-5FFD287F4C55}" type="presOf" srcId="{EEBBE1BE-8219-406E-826F-4FEE46B7EB8C}" destId="{08976651-E3C8-4734-8BB2-3AB7388893C6}" srcOrd="0" destOrd="0" presId="urn:microsoft.com/office/officeart/2005/8/layout/vList2"/>
    <dgm:cxn modelId="{D65E4CF8-FE90-43D6-99C1-8DCD1C6A2CDC}" srcId="{EEBBE1BE-8219-406E-826F-4FEE46B7EB8C}" destId="{94952E68-8487-432E-98B7-34176868C74F}" srcOrd="2" destOrd="0" parTransId="{EE2B1614-9B20-412B-A706-697E67137B7C}" sibTransId="{93D7369B-2620-4EF1-8379-ABB3D52EAE7D}"/>
    <dgm:cxn modelId="{732FB13C-5BE7-45A7-B8B7-909591E36522}" type="presParOf" srcId="{08976651-E3C8-4734-8BB2-3AB7388893C6}" destId="{D80B472C-0479-45C1-BE4D-4B6927BCC2FD}" srcOrd="0" destOrd="0" presId="urn:microsoft.com/office/officeart/2005/8/layout/vList2"/>
    <dgm:cxn modelId="{1F4BF16E-4AED-40FF-BF47-F7231E73CF31}" type="presParOf" srcId="{08976651-E3C8-4734-8BB2-3AB7388893C6}" destId="{D288659A-98D9-4EBD-B315-CB00ECE22751}" srcOrd="1" destOrd="0" presId="urn:microsoft.com/office/officeart/2005/8/layout/vList2"/>
    <dgm:cxn modelId="{59E37658-25F3-4CA9-8E21-E4426DF37AE5}" type="presParOf" srcId="{08976651-E3C8-4734-8BB2-3AB7388893C6}" destId="{0309D075-6940-4054-9F61-24BFB93BCE24}" srcOrd="2" destOrd="0" presId="urn:microsoft.com/office/officeart/2005/8/layout/vList2"/>
    <dgm:cxn modelId="{098F4966-ABC7-4A84-A367-EE5C477B2000}" type="presParOf" srcId="{08976651-E3C8-4734-8BB2-3AB7388893C6}" destId="{9C30F7BD-AE85-451A-A06C-7B3F9705CF50}" srcOrd="3" destOrd="0" presId="urn:microsoft.com/office/officeart/2005/8/layout/vList2"/>
    <dgm:cxn modelId="{B0A8F7D6-9DBA-43AF-8966-D3CE0D63F440}" type="presParOf" srcId="{08976651-E3C8-4734-8BB2-3AB7388893C6}" destId="{E97506D9-5D44-4F28-A0FA-CFA81B4ABF6A}" srcOrd="4" destOrd="0" presId="urn:microsoft.com/office/officeart/2005/8/layout/vList2"/>
    <dgm:cxn modelId="{0616B7B5-0737-4809-A4DB-A7E0D06D0C98}" type="presParOf" srcId="{08976651-E3C8-4734-8BB2-3AB7388893C6}" destId="{84008069-AF5B-4558-B39A-DA9BFB0DF1E3}" srcOrd="5" destOrd="0" presId="urn:microsoft.com/office/officeart/2005/8/layout/vList2"/>
    <dgm:cxn modelId="{C3D4FE66-86C7-4393-B1CD-0917766A7A2D}" type="presParOf" srcId="{08976651-E3C8-4734-8BB2-3AB7388893C6}" destId="{A4C9CB11-93CB-4CB2-94FE-F80BA670B9C0}" srcOrd="6" destOrd="0" presId="urn:microsoft.com/office/officeart/2005/8/layout/vList2"/>
    <dgm:cxn modelId="{1F797060-27E5-4327-BADC-00A1F8F80211}" type="presParOf" srcId="{08976651-E3C8-4734-8BB2-3AB7388893C6}" destId="{9F482271-43C4-4A84-9882-11862C6A4007}" srcOrd="7" destOrd="0" presId="urn:microsoft.com/office/officeart/2005/8/layout/vList2"/>
    <dgm:cxn modelId="{1BD1FFB9-3B64-4168-94C8-933A8410C7C5}" type="presParOf" srcId="{08976651-E3C8-4734-8BB2-3AB7388893C6}" destId="{C89575D4-5B25-40AC-9291-3D95ADBB284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E41DC-91EB-45B4-B8A4-60C70455AFCE}">
      <dsp:nvSpPr>
        <dsp:cNvPr id="0" name=""/>
        <dsp:cNvSpPr/>
      </dsp:nvSpPr>
      <dsp:spPr>
        <a:xfrm>
          <a:off x="816360" y="1011472"/>
          <a:ext cx="7891485" cy="407827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820A1-AD9B-4487-B8A5-214CE216761B}">
      <dsp:nvSpPr>
        <dsp:cNvPr id="0" name=""/>
        <dsp:cNvSpPr/>
      </dsp:nvSpPr>
      <dsp:spPr>
        <a:xfrm>
          <a:off x="1052198" y="1488430"/>
          <a:ext cx="3664551" cy="3488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Верификация (</a:t>
          </a:r>
          <a:r>
            <a:rPr lang="ru-RU" sz="2500" b="1" kern="1200" dirty="0" err="1"/>
            <a:t>verification</a:t>
          </a:r>
          <a:r>
            <a:rPr lang="ru-RU" sz="2500" kern="1200" dirty="0"/>
            <a:t>) — это процесс оценки системы, чтобы понять, удовлетворяют ли результаты текущего этапа разработки условиям, которые были сформулированы в его начале.</a:t>
          </a:r>
          <a:endParaRPr lang="en-US" sz="2500" kern="1200" dirty="0"/>
        </a:p>
      </dsp:txBody>
      <dsp:txXfrm>
        <a:off x="1052198" y="1488430"/>
        <a:ext cx="3664551" cy="3488911"/>
      </dsp:txXfrm>
    </dsp:sp>
    <dsp:sp modelId="{8BC5ADA2-5798-4824-9D1C-EA4DF2F64F36}">
      <dsp:nvSpPr>
        <dsp:cNvPr id="0" name=""/>
        <dsp:cNvSpPr/>
      </dsp:nvSpPr>
      <dsp:spPr>
        <a:xfrm>
          <a:off x="4798386" y="1488430"/>
          <a:ext cx="3664551" cy="3488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/>
            <a:t>Валидация (validation) </a:t>
          </a:r>
          <a:r>
            <a:rPr lang="ru-RU" sz="2500" kern="1200"/>
            <a:t>— это определение соответствия разрабатываемого ПО ожиданиям и потребностям пользователя, его требованиям к системе.</a:t>
          </a:r>
          <a:endParaRPr lang="en-US" sz="2500" kern="1200"/>
        </a:p>
      </dsp:txBody>
      <dsp:txXfrm>
        <a:off x="4798386" y="1488430"/>
        <a:ext cx="3664551" cy="3488911"/>
      </dsp:txXfrm>
    </dsp:sp>
    <dsp:sp modelId="{2BA3F8D7-DB0F-471E-A25E-E6D090F62E60}">
      <dsp:nvSpPr>
        <dsp:cNvPr id="0" name=""/>
        <dsp:cNvSpPr/>
      </dsp:nvSpPr>
      <dsp:spPr>
        <a:xfrm>
          <a:off x="0" y="195320"/>
          <a:ext cx="1542014" cy="1542014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4AE2D-4360-49BA-BF8D-C0647C56107D}">
      <dsp:nvSpPr>
        <dsp:cNvPr id="0" name=""/>
        <dsp:cNvSpPr/>
      </dsp:nvSpPr>
      <dsp:spPr>
        <a:xfrm>
          <a:off x="7619365" y="749865"/>
          <a:ext cx="1451307" cy="4973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E2FD1-DFD2-40D5-899C-C241EF5A4C4D}">
      <dsp:nvSpPr>
        <dsp:cNvPr id="0" name=""/>
        <dsp:cNvSpPr/>
      </dsp:nvSpPr>
      <dsp:spPr>
        <a:xfrm>
          <a:off x="4762103" y="1495891"/>
          <a:ext cx="907" cy="3332246"/>
        </a:xfrm>
        <a:prstGeom prst="line">
          <a:avLst/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9951D-8C1E-493E-BCF8-B9E271D9653F}">
      <dsp:nvSpPr>
        <dsp:cNvPr id="0" name=""/>
        <dsp:cNvSpPr/>
      </dsp:nvSpPr>
      <dsp:spPr>
        <a:xfrm>
          <a:off x="0" y="12586"/>
          <a:ext cx="8596668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анализ требований к проекту;</a:t>
          </a:r>
          <a:endParaRPr lang="en-US" sz="3000" kern="1200"/>
        </a:p>
      </dsp:txBody>
      <dsp:txXfrm>
        <a:off x="34269" y="46855"/>
        <a:ext cx="8528130" cy="633462"/>
      </dsp:txXfrm>
    </dsp:sp>
    <dsp:sp modelId="{6D49B062-AF2A-41B2-8F51-D5C81081BD1D}">
      <dsp:nvSpPr>
        <dsp:cNvPr id="0" name=""/>
        <dsp:cNvSpPr/>
      </dsp:nvSpPr>
      <dsp:spPr>
        <a:xfrm>
          <a:off x="0" y="800986"/>
          <a:ext cx="8596668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проектирование;</a:t>
          </a:r>
          <a:endParaRPr lang="en-US" sz="3000" kern="1200"/>
        </a:p>
      </dsp:txBody>
      <dsp:txXfrm>
        <a:off x="34269" y="835255"/>
        <a:ext cx="8528130" cy="633462"/>
      </dsp:txXfrm>
    </dsp:sp>
    <dsp:sp modelId="{57ADE947-D6B4-4185-8152-58D87E0054FA}">
      <dsp:nvSpPr>
        <dsp:cNvPr id="0" name=""/>
        <dsp:cNvSpPr/>
      </dsp:nvSpPr>
      <dsp:spPr>
        <a:xfrm>
          <a:off x="0" y="1589386"/>
          <a:ext cx="8596668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реализация;</a:t>
          </a:r>
          <a:endParaRPr lang="en-US" sz="3000" kern="1200"/>
        </a:p>
      </dsp:txBody>
      <dsp:txXfrm>
        <a:off x="34269" y="1623655"/>
        <a:ext cx="8528130" cy="633462"/>
      </dsp:txXfrm>
    </dsp:sp>
    <dsp:sp modelId="{B3EB5237-99F5-42E5-935C-FEF50A010A41}">
      <dsp:nvSpPr>
        <dsp:cNvPr id="0" name=""/>
        <dsp:cNvSpPr/>
      </dsp:nvSpPr>
      <dsp:spPr>
        <a:xfrm>
          <a:off x="0" y="2377786"/>
          <a:ext cx="8596668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тестирование продукта;</a:t>
          </a:r>
          <a:endParaRPr lang="en-US" sz="3000" kern="1200"/>
        </a:p>
      </dsp:txBody>
      <dsp:txXfrm>
        <a:off x="34269" y="2412055"/>
        <a:ext cx="8528130" cy="633462"/>
      </dsp:txXfrm>
    </dsp:sp>
    <dsp:sp modelId="{D3B69567-2F4E-425A-BECB-747BCCE8EA39}">
      <dsp:nvSpPr>
        <dsp:cNvPr id="0" name=""/>
        <dsp:cNvSpPr/>
      </dsp:nvSpPr>
      <dsp:spPr>
        <a:xfrm>
          <a:off x="0" y="3166186"/>
          <a:ext cx="8596668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внедрение и поддержка.</a:t>
          </a:r>
          <a:endParaRPr lang="en-US" sz="3000" kern="1200"/>
        </a:p>
      </dsp:txBody>
      <dsp:txXfrm>
        <a:off x="34269" y="3200455"/>
        <a:ext cx="8528130" cy="6334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31F13-DEC8-4E6B-8471-C3FA941EACF4}">
      <dsp:nvSpPr>
        <dsp:cNvPr id="0" name=""/>
        <dsp:cNvSpPr/>
      </dsp:nvSpPr>
      <dsp:spPr>
        <a:xfrm>
          <a:off x="0" y="563282"/>
          <a:ext cx="9219500" cy="23793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/>
            <a:t>Дефект (bug) </a:t>
          </a:r>
          <a:r>
            <a:rPr lang="ru-RU" sz="2900" kern="1200"/>
            <a:t>— отклонение фактического результата от ожидаемого.</a:t>
          </a:r>
          <a:endParaRPr lang="en-US" sz="2900" kern="1200"/>
        </a:p>
      </dsp:txBody>
      <dsp:txXfrm>
        <a:off x="116150" y="679432"/>
        <a:ext cx="8987200" cy="2147041"/>
      </dsp:txXfrm>
    </dsp:sp>
    <dsp:sp modelId="{99473542-2139-4D3A-A6CE-1EBE5F8AD7E1}">
      <dsp:nvSpPr>
        <dsp:cNvPr id="0" name=""/>
        <dsp:cNvSpPr/>
      </dsp:nvSpPr>
      <dsp:spPr>
        <a:xfrm>
          <a:off x="0" y="3026143"/>
          <a:ext cx="9219500" cy="23793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/>
            <a:t>Отчёт о дефекте (bug report) </a:t>
          </a:r>
          <a:r>
            <a:rPr lang="ru-RU" sz="2900" kern="1200"/>
            <a:t>— документ, который содержит отчет о любом недостатке в компоненте или системе, который потенциально может привести компонент или систему к невозможности выполнить требуемую функцию.</a:t>
          </a:r>
          <a:endParaRPr lang="en-US" sz="2900" kern="1200"/>
        </a:p>
      </dsp:txBody>
      <dsp:txXfrm>
        <a:off x="116150" y="3142293"/>
        <a:ext cx="8987200" cy="21470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4779F-6685-4816-BA2E-53489DBB2ED4}">
      <dsp:nvSpPr>
        <dsp:cNvPr id="0" name=""/>
        <dsp:cNvSpPr/>
      </dsp:nvSpPr>
      <dsp:spPr>
        <a:xfrm>
          <a:off x="0" y="56246"/>
          <a:ext cx="8936449" cy="421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Уникальный идентификатор (ID)</a:t>
          </a:r>
          <a:endParaRPr lang="en-US" sz="1800" kern="1200"/>
        </a:p>
      </dsp:txBody>
      <dsp:txXfrm>
        <a:off x="20561" y="76807"/>
        <a:ext cx="8895327" cy="380078"/>
      </dsp:txXfrm>
    </dsp:sp>
    <dsp:sp modelId="{0370C822-747F-482D-B764-2D1AAC7CD7B4}">
      <dsp:nvSpPr>
        <dsp:cNvPr id="0" name=""/>
        <dsp:cNvSpPr/>
      </dsp:nvSpPr>
      <dsp:spPr>
        <a:xfrm>
          <a:off x="0" y="529286"/>
          <a:ext cx="8936449" cy="421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Тема (краткое описание, Summary) </a:t>
          </a:r>
          <a:endParaRPr lang="en-US" sz="1800" kern="1200"/>
        </a:p>
      </dsp:txBody>
      <dsp:txXfrm>
        <a:off x="20561" y="549847"/>
        <a:ext cx="8895327" cy="380078"/>
      </dsp:txXfrm>
    </dsp:sp>
    <dsp:sp modelId="{08FAD476-4AC0-46A8-8074-BD66342BA3FF}">
      <dsp:nvSpPr>
        <dsp:cNvPr id="0" name=""/>
        <dsp:cNvSpPr/>
      </dsp:nvSpPr>
      <dsp:spPr>
        <a:xfrm>
          <a:off x="0" y="1002326"/>
          <a:ext cx="8936449" cy="421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Подробное описание (Description) </a:t>
          </a:r>
          <a:endParaRPr lang="en-US" sz="1800" kern="1200"/>
        </a:p>
      </dsp:txBody>
      <dsp:txXfrm>
        <a:off x="20561" y="1022887"/>
        <a:ext cx="8895327" cy="380078"/>
      </dsp:txXfrm>
    </dsp:sp>
    <dsp:sp modelId="{9FF4EE27-2C2C-4827-8D9C-1797A830A754}">
      <dsp:nvSpPr>
        <dsp:cNvPr id="0" name=""/>
        <dsp:cNvSpPr/>
      </dsp:nvSpPr>
      <dsp:spPr>
        <a:xfrm>
          <a:off x="0" y="1475366"/>
          <a:ext cx="8936449" cy="421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Шаги для воспроизведения (Steps To Reproduce)</a:t>
          </a:r>
          <a:endParaRPr lang="en-US" sz="1800" kern="1200"/>
        </a:p>
      </dsp:txBody>
      <dsp:txXfrm>
        <a:off x="20561" y="1495927"/>
        <a:ext cx="8895327" cy="380078"/>
      </dsp:txXfrm>
    </dsp:sp>
    <dsp:sp modelId="{E0770AC1-7B6C-4AFE-AD48-DE5A5F4DC465}">
      <dsp:nvSpPr>
        <dsp:cNvPr id="0" name=""/>
        <dsp:cNvSpPr/>
      </dsp:nvSpPr>
      <dsp:spPr>
        <a:xfrm>
          <a:off x="0" y="1948406"/>
          <a:ext cx="8936449" cy="421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Фактический результат (Actual result) </a:t>
          </a:r>
          <a:endParaRPr lang="en-US" sz="1800" kern="1200"/>
        </a:p>
      </dsp:txBody>
      <dsp:txXfrm>
        <a:off x="20561" y="1968967"/>
        <a:ext cx="8895327" cy="380078"/>
      </dsp:txXfrm>
    </dsp:sp>
    <dsp:sp modelId="{BB2EB043-BEAA-4D7C-8BFF-99336B9178C2}">
      <dsp:nvSpPr>
        <dsp:cNvPr id="0" name=""/>
        <dsp:cNvSpPr/>
      </dsp:nvSpPr>
      <dsp:spPr>
        <a:xfrm>
          <a:off x="0" y="2421446"/>
          <a:ext cx="8936449" cy="421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Ожидаемый результат (Expected result)</a:t>
          </a:r>
          <a:endParaRPr lang="en-US" sz="1800" kern="1200"/>
        </a:p>
      </dsp:txBody>
      <dsp:txXfrm>
        <a:off x="20561" y="2442007"/>
        <a:ext cx="8895327" cy="380078"/>
      </dsp:txXfrm>
    </dsp:sp>
    <dsp:sp modelId="{93DCA1FF-D5C0-4654-A2BF-068F234F14AE}">
      <dsp:nvSpPr>
        <dsp:cNvPr id="0" name=""/>
        <dsp:cNvSpPr/>
      </dsp:nvSpPr>
      <dsp:spPr>
        <a:xfrm>
          <a:off x="0" y="2894486"/>
          <a:ext cx="8936449" cy="421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Вложения (Attachments) </a:t>
          </a:r>
          <a:endParaRPr lang="en-US" sz="1800" kern="1200"/>
        </a:p>
      </dsp:txBody>
      <dsp:txXfrm>
        <a:off x="20561" y="2915047"/>
        <a:ext cx="8895327" cy="380078"/>
      </dsp:txXfrm>
    </dsp:sp>
    <dsp:sp modelId="{19AA46F6-1F93-4D2E-A65A-C0774C2871A0}">
      <dsp:nvSpPr>
        <dsp:cNvPr id="0" name=""/>
        <dsp:cNvSpPr/>
      </dsp:nvSpPr>
      <dsp:spPr>
        <a:xfrm>
          <a:off x="0" y="3384304"/>
          <a:ext cx="8936449" cy="421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Серьёзность дефекта (важность, Severity) </a:t>
          </a:r>
          <a:endParaRPr lang="en-US" sz="1800" kern="1200"/>
        </a:p>
      </dsp:txBody>
      <dsp:txXfrm>
        <a:off x="20561" y="3404865"/>
        <a:ext cx="8895327" cy="380078"/>
      </dsp:txXfrm>
    </dsp:sp>
    <dsp:sp modelId="{817CE27D-8AA4-405F-9C65-54E8BD3506B3}">
      <dsp:nvSpPr>
        <dsp:cNvPr id="0" name=""/>
        <dsp:cNvSpPr/>
      </dsp:nvSpPr>
      <dsp:spPr>
        <a:xfrm>
          <a:off x="0" y="3840566"/>
          <a:ext cx="8936449" cy="421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Приоритет дефекта (срочность, Priority) </a:t>
          </a:r>
          <a:endParaRPr lang="en-US" sz="1800" kern="1200"/>
        </a:p>
      </dsp:txBody>
      <dsp:txXfrm>
        <a:off x="20561" y="3861127"/>
        <a:ext cx="8895327" cy="380078"/>
      </dsp:txXfrm>
    </dsp:sp>
    <dsp:sp modelId="{92F59779-136A-4D0F-BC7A-4EFC1670D0C6}">
      <dsp:nvSpPr>
        <dsp:cNvPr id="0" name=""/>
        <dsp:cNvSpPr/>
      </dsp:nvSpPr>
      <dsp:spPr>
        <a:xfrm>
          <a:off x="0" y="4313606"/>
          <a:ext cx="8936449" cy="421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Статус (Status)</a:t>
          </a:r>
          <a:endParaRPr lang="en-US" sz="1800" kern="1200"/>
        </a:p>
      </dsp:txBody>
      <dsp:txXfrm>
        <a:off x="20561" y="4334167"/>
        <a:ext cx="8895327" cy="380078"/>
      </dsp:txXfrm>
    </dsp:sp>
    <dsp:sp modelId="{0CA85B27-8C1A-468D-B82B-8D450CF396F9}">
      <dsp:nvSpPr>
        <dsp:cNvPr id="0" name=""/>
        <dsp:cNvSpPr/>
      </dsp:nvSpPr>
      <dsp:spPr>
        <a:xfrm>
          <a:off x="0" y="4786646"/>
          <a:ext cx="8936449" cy="421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Окружение (Environment)</a:t>
          </a:r>
          <a:endParaRPr lang="en-US" sz="1800" kern="1200"/>
        </a:p>
      </dsp:txBody>
      <dsp:txXfrm>
        <a:off x="20561" y="4807207"/>
        <a:ext cx="8895327" cy="3800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A70A9-B10C-46F0-A7A0-74C99E4023D3}">
      <dsp:nvSpPr>
        <dsp:cNvPr id="0" name=""/>
        <dsp:cNvSpPr/>
      </dsp:nvSpPr>
      <dsp:spPr>
        <a:xfrm>
          <a:off x="0" y="120404"/>
          <a:ext cx="9412448" cy="7335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Эпик (epic) — большая задача, на решение которой команде нужно несколько спринтов.</a:t>
          </a:r>
          <a:endParaRPr lang="en-US" sz="1900" kern="1200"/>
        </a:p>
      </dsp:txBody>
      <dsp:txXfrm>
        <a:off x="35811" y="156215"/>
        <a:ext cx="9340826" cy="661968"/>
      </dsp:txXfrm>
    </dsp:sp>
    <dsp:sp modelId="{9F6308CA-6C1D-4C2F-82E3-41648D5D45D7}">
      <dsp:nvSpPr>
        <dsp:cNvPr id="0" name=""/>
        <dsp:cNvSpPr/>
      </dsp:nvSpPr>
      <dsp:spPr>
        <a:xfrm>
          <a:off x="0" y="908714"/>
          <a:ext cx="9412448" cy="7335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Требование (requirement ) — задача, содержащая в себе описание реализации той или иной фичи.</a:t>
          </a:r>
          <a:endParaRPr lang="en-US" sz="1900" kern="1200"/>
        </a:p>
      </dsp:txBody>
      <dsp:txXfrm>
        <a:off x="35811" y="944525"/>
        <a:ext cx="9340826" cy="661968"/>
      </dsp:txXfrm>
    </dsp:sp>
    <dsp:sp modelId="{699ADCC1-6D58-4A5F-A2AF-85F16AB43426}">
      <dsp:nvSpPr>
        <dsp:cNvPr id="0" name=""/>
        <dsp:cNvSpPr/>
      </dsp:nvSpPr>
      <dsp:spPr>
        <a:xfrm>
          <a:off x="0" y="1697024"/>
          <a:ext cx="9412448" cy="7335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История (story) — часть большой задачи (эпика), которую команда может решить за 1 спринт.</a:t>
          </a:r>
          <a:endParaRPr lang="en-US" sz="1900" kern="1200"/>
        </a:p>
      </dsp:txBody>
      <dsp:txXfrm>
        <a:off x="35811" y="1732835"/>
        <a:ext cx="9340826" cy="661968"/>
      </dsp:txXfrm>
    </dsp:sp>
    <dsp:sp modelId="{FDBE7F20-181A-404F-B644-3DA6D7F42088}">
      <dsp:nvSpPr>
        <dsp:cNvPr id="0" name=""/>
        <dsp:cNvSpPr/>
      </dsp:nvSpPr>
      <dsp:spPr>
        <a:xfrm>
          <a:off x="0" y="2485334"/>
          <a:ext cx="9412448" cy="7335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Задача (task) — техническая задача, которую делает один из членов команды.</a:t>
          </a:r>
          <a:endParaRPr lang="en-US" sz="1900" kern="1200"/>
        </a:p>
      </dsp:txBody>
      <dsp:txXfrm>
        <a:off x="35811" y="2521145"/>
        <a:ext cx="9340826" cy="661968"/>
      </dsp:txXfrm>
    </dsp:sp>
    <dsp:sp modelId="{552FBD88-4C3F-4231-B2ED-4338D4895E55}">
      <dsp:nvSpPr>
        <dsp:cNvPr id="0" name=""/>
        <dsp:cNvSpPr/>
      </dsp:nvSpPr>
      <dsp:spPr>
        <a:xfrm>
          <a:off x="0" y="3273644"/>
          <a:ext cx="9412448" cy="7335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Под-задача (sub-task) — часть истории / задачи, которая описывает минимальный объем работы члена команды.</a:t>
          </a:r>
          <a:endParaRPr lang="en-US" sz="1900" kern="1200"/>
        </a:p>
      </dsp:txBody>
      <dsp:txXfrm>
        <a:off x="35811" y="3309455"/>
        <a:ext cx="9340826" cy="661968"/>
      </dsp:txXfrm>
    </dsp:sp>
    <dsp:sp modelId="{2D65BE46-590A-48B0-8D9D-82CDA9B550D3}">
      <dsp:nvSpPr>
        <dsp:cNvPr id="0" name=""/>
        <dsp:cNvSpPr/>
      </dsp:nvSpPr>
      <dsp:spPr>
        <a:xfrm>
          <a:off x="0" y="4061954"/>
          <a:ext cx="9412448" cy="7335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Баг (bug) — задача, которая описывает ошибку в системе.</a:t>
          </a:r>
          <a:endParaRPr lang="en-US" sz="1900" kern="1200"/>
        </a:p>
      </dsp:txBody>
      <dsp:txXfrm>
        <a:off x="35811" y="4097765"/>
        <a:ext cx="9340826" cy="6619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62659-24E8-4D28-B12C-38627EC001E1}">
      <dsp:nvSpPr>
        <dsp:cNvPr id="0" name=""/>
        <dsp:cNvSpPr/>
      </dsp:nvSpPr>
      <dsp:spPr>
        <a:xfrm>
          <a:off x="0" y="24861"/>
          <a:ext cx="9102055" cy="1053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Среда разработки (Development Env) – за данную среду отвечают разработчики, в ней они пишут код, проводят отладку, исправляют ошибки</a:t>
          </a:r>
          <a:endParaRPr lang="en-US" sz="2000" kern="1200"/>
        </a:p>
      </dsp:txBody>
      <dsp:txXfrm>
        <a:off x="51403" y="76264"/>
        <a:ext cx="8999249" cy="950194"/>
      </dsp:txXfrm>
    </dsp:sp>
    <dsp:sp modelId="{9D8C5B13-2A55-45DE-A3AF-4857C6C81B37}">
      <dsp:nvSpPr>
        <dsp:cNvPr id="0" name=""/>
        <dsp:cNvSpPr/>
      </dsp:nvSpPr>
      <dsp:spPr>
        <a:xfrm>
          <a:off x="0" y="1135461"/>
          <a:ext cx="9102055" cy="1053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Среда тестирования (Test Env) – среда, в которой работают тестировщики (проверяют функционал, проводят smoke и регрессионные тесты, воспроизводят.</a:t>
          </a:r>
          <a:endParaRPr lang="en-US" sz="2000" kern="1200"/>
        </a:p>
      </dsp:txBody>
      <dsp:txXfrm>
        <a:off x="51403" y="1186864"/>
        <a:ext cx="8999249" cy="950194"/>
      </dsp:txXfrm>
    </dsp:sp>
    <dsp:sp modelId="{ACBFB9B1-1884-49F0-9317-51836D13F6E3}">
      <dsp:nvSpPr>
        <dsp:cNvPr id="0" name=""/>
        <dsp:cNvSpPr/>
      </dsp:nvSpPr>
      <dsp:spPr>
        <a:xfrm>
          <a:off x="0" y="2246061"/>
          <a:ext cx="9102055" cy="1053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Интеграционная среда (Integration Env) – среда, в которой проводят тестирование взаимодействующих друг с другом модулей, систем, продуктов.</a:t>
          </a:r>
          <a:endParaRPr lang="en-US" sz="2000" kern="1200"/>
        </a:p>
      </dsp:txBody>
      <dsp:txXfrm>
        <a:off x="51403" y="2297464"/>
        <a:ext cx="8999249" cy="950194"/>
      </dsp:txXfrm>
    </dsp:sp>
    <dsp:sp modelId="{686D5ED8-7E7C-4C36-9A75-2281B8D2CB5B}">
      <dsp:nvSpPr>
        <dsp:cNvPr id="0" name=""/>
        <dsp:cNvSpPr/>
      </dsp:nvSpPr>
      <dsp:spPr>
        <a:xfrm>
          <a:off x="0" y="3356661"/>
          <a:ext cx="9102055" cy="1053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Предпрод (Preprod Env) – среда, которая максимально приближена к продакшену. Здесь проводится заключительное тестирование функционала.</a:t>
          </a:r>
          <a:endParaRPr lang="en-US" sz="2000" kern="1200"/>
        </a:p>
      </dsp:txBody>
      <dsp:txXfrm>
        <a:off x="51403" y="3408064"/>
        <a:ext cx="8999249" cy="950194"/>
      </dsp:txXfrm>
    </dsp:sp>
    <dsp:sp modelId="{8E0EEFCA-0BE5-4D53-A264-716DD57D2C14}">
      <dsp:nvSpPr>
        <dsp:cNvPr id="0" name=""/>
        <dsp:cNvSpPr/>
      </dsp:nvSpPr>
      <dsp:spPr>
        <a:xfrm>
          <a:off x="0" y="4467261"/>
          <a:ext cx="9102055" cy="1053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Продакшн среда (Production Env) – среда, в которой работают пользователи.</a:t>
          </a:r>
          <a:endParaRPr lang="en-US" sz="2000" kern="1200"/>
        </a:p>
      </dsp:txBody>
      <dsp:txXfrm>
        <a:off x="51403" y="4518664"/>
        <a:ext cx="8999249" cy="9501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B472C-0479-45C1-BE4D-4B6927BCC2FD}">
      <dsp:nvSpPr>
        <dsp:cNvPr id="0" name=""/>
        <dsp:cNvSpPr/>
      </dsp:nvSpPr>
      <dsp:spPr>
        <a:xfrm>
          <a:off x="0" y="27544"/>
          <a:ext cx="9095840" cy="79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/>
            <a:t>Что необходимо протестировать?</a:t>
          </a:r>
          <a:endParaRPr lang="en-US" sz="3400" kern="1200"/>
        </a:p>
      </dsp:txBody>
      <dsp:txXfrm>
        <a:off x="38838" y="66382"/>
        <a:ext cx="9018164" cy="717924"/>
      </dsp:txXfrm>
    </dsp:sp>
    <dsp:sp modelId="{0309D075-6940-4054-9F61-24BFB93BCE24}">
      <dsp:nvSpPr>
        <dsp:cNvPr id="0" name=""/>
        <dsp:cNvSpPr/>
      </dsp:nvSpPr>
      <dsp:spPr>
        <a:xfrm>
          <a:off x="0" y="921064"/>
          <a:ext cx="9095840" cy="79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/>
            <a:t>Как будет проводиться тестирование?</a:t>
          </a:r>
          <a:endParaRPr lang="en-US" sz="3400" kern="1200"/>
        </a:p>
      </dsp:txBody>
      <dsp:txXfrm>
        <a:off x="38838" y="959902"/>
        <a:ext cx="9018164" cy="717924"/>
      </dsp:txXfrm>
    </dsp:sp>
    <dsp:sp modelId="{E97506D9-5D44-4F28-A0FA-CFA81B4ABF6A}">
      <dsp:nvSpPr>
        <dsp:cNvPr id="0" name=""/>
        <dsp:cNvSpPr/>
      </dsp:nvSpPr>
      <dsp:spPr>
        <a:xfrm>
          <a:off x="0" y="1814584"/>
          <a:ext cx="9095840" cy="79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/>
            <a:t>Когда будет проводиться тестирование?</a:t>
          </a:r>
          <a:endParaRPr lang="en-US" sz="3400" kern="1200"/>
        </a:p>
      </dsp:txBody>
      <dsp:txXfrm>
        <a:off x="38838" y="1853422"/>
        <a:ext cx="9018164" cy="717924"/>
      </dsp:txXfrm>
    </dsp:sp>
    <dsp:sp modelId="{A4C9CB11-93CB-4CB2-94FE-F80BA670B9C0}">
      <dsp:nvSpPr>
        <dsp:cNvPr id="0" name=""/>
        <dsp:cNvSpPr/>
      </dsp:nvSpPr>
      <dsp:spPr>
        <a:xfrm>
          <a:off x="0" y="2708104"/>
          <a:ext cx="9095840" cy="79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/>
            <a:t>Критерии начала тестирования.</a:t>
          </a:r>
          <a:endParaRPr lang="en-US" sz="3400" kern="1200"/>
        </a:p>
      </dsp:txBody>
      <dsp:txXfrm>
        <a:off x="38838" y="2746942"/>
        <a:ext cx="9018164" cy="717924"/>
      </dsp:txXfrm>
    </dsp:sp>
    <dsp:sp modelId="{C89575D4-5B25-40AC-9291-3D95ADBB2849}">
      <dsp:nvSpPr>
        <dsp:cNvPr id="0" name=""/>
        <dsp:cNvSpPr/>
      </dsp:nvSpPr>
      <dsp:spPr>
        <a:xfrm>
          <a:off x="0" y="3601624"/>
          <a:ext cx="9095840" cy="79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/>
            <a:t>Критерии окончания тестирования.</a:t>
          </a:r>
          <a:endParaRPr lang="en-US" sz="3400" kern="1200"/>
        </a:p>
      </dsp:txBody>
      <dsp:txXfrm>
        <a:off x="38838" y="3640462"/>
        <a:ext cx="9018164" cy="717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CACF-7E98-45D0-99E3-ED5E2F76B663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51BE-D453-4A3E-BC7F-880765B0E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0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CACF-7E98-45D0-99E3-ED5E2F76B663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51BE-D453-4A3E-BC7F-880765B0E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1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CACF-7E98-45D0-99E3-ED5E2F76B663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51BE-D453-4A3E-BC7F-880765B0E4B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8879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CACF-7E98-45D0-99E3-ED5E2F76B663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51BE-D453-4A3E-BC7F-880765B0E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67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CACF-7E98-45D0-99E3-ED5E2F76B663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51BE-D453-4A3E-BC7F-880765B0E4B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6296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CACF-7E98-45D0-99E3-ED5E2F76B663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51BE-D453-4A3E-BC7F-880765B0E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23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CACF-7E98-45D0-99E3-ED5E2F76B663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51BE-D453-4A3E-BC7F-880765B0E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96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CACF-7E98-45D0-99E3-ED5E2F76B663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51BE-D453-4A3E-BC7F-880765B0E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4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CACF-7E98-45D0-99E3-ED5E2F76B663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51BE-D453-4A3E-BC7F-880765B0E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7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CACF-7E98-45D0-99E3-ED5E2F76B663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51BE-D453-4A3E-BC7F-880765B0E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6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CACF-7E98-45D0-99E3-ED5E2F76B663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51BE-D453-4A3E-BC7F-880765B0E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5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CACF-7E98-45D0-99E3-ED5E2F76B663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51BE-D453-4A3E-BC7F-880765B0E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8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CACF-7E98-45D0-99E3-ED5E2F76B663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51BE-D453-4A3E-BC7F-880765B0E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24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CACF-7E98-45D0-99E3-ED5E2F76B663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51BE-D453-4A3E-BC7F-880765B0E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1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CACF-7E98-45D0-99E3-ED5E2F76B663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51BE-D453-4A3E-BC7F-880765B0E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9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CACF-7E98-45D0-99E3-ED5E2F76B663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51BE-D453-4A3E-BC7F-880765B0E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7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4CACF-7E98-45D0-99E3-ED5E2F76B663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D7651BE-D453-4A3E-BC7F-880765B0E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0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2246A-60FA-4153-9060-EFC193189F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Фундаментальная теория тестирования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7D5DD6-C47D-48FE-A43A-D9160148A6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Хабибрахманова</a:t>
            </a:r>
            <a:r>
              <a:rPr lang="ru-RU" dirty="0"/>
              <a:t> Алсу </a:t>
            </a:r>
            <a:r>
              <a:rPr lang="ru-RU" dirty="0" err="1"/>
              <a:t>Ильгамовна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910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715EF-FF01-4929-836A-5D193A1F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тестирования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D61C99-C77C-4CD9-B557-8212AF099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129396" cy="4357657"/>
          </a:xfrm>
        </p:spPr>
        <p:txBody>
          <a:bodyPr/>
          <a:lstStyle/>
          <a:p>
            <a:r>
              <a:rPr lang="ru-RU" sz="2400" b="1" dirty="0"/>
              <a:t>Принцип 6 — Тестирование зависит от контекста (</a:t>
            </a:r>
            <a:r>
              <a:rPr lang="ru-RU" sz="2400" b="1" dirty="0" err="1"/>
              <a:t>Testing</a:t>
            </a:r>
            <a:r>
              <a:rPr lang="ru-RU" sz="2400" b="1" dirty="0"/>
              <a:t> </a:t>
            </a:r>
            <a:r>
              <a:rPr lang="ru-RU" sz="2400" b="1" dirty="0" err="1"/>
              <a:t>is</a:t>
            </a:r>
            <a:r>
              <a:rPr lang="ru-RU" sz="2400" b="1" dirty="0"/>
              <a:t> </a:t>
            </a:r>
            <a:r>
              <a:rPr lang="ru-RU" sz="2400" b="1" dirty="0" err="1"/>
              <a:t>context</a:t>
            </a:r>
            <a:r>
              <a:rPr lang="ru-RU" sz="2400" b="1" dirty="0"/>
              <a:t> </a:t>
            </a:r>
            <a:r>
              <a:rPr lang="ru-RU" sz="2400" b="1" dirty="0" err="1"/>
              <a:t>depending</a:t>
            </a:r>
            <a:r>
              <a:rPr lang="ru-RU" sz="2400" b="1" dirty="0"/>
              <a:t>). </a:t>
            </a:r>
          </a:p>
          <a:p>
            <a:r>
              <a:rPr lang="ru-RU" dirty="0"/>
              <a:t>Тестирование проводится по-разному в зависимости от контекста. Например, программное обеспечение, в котором критически важна безопасность, тестируется иначе, чем новостной портал.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80643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715EF-FF01-4929-836A-5D193A1F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тестирования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D61C99-C77C-4CD9-B557-8212AF099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129396" cy="4357657"/>
          </a:xfrm>
        </p:spPr>
        <p:txBody>
          <a:bodyPr/>
          <a:lstStyle/>
          <a:p>
            <a:r>
              <a:rPr lang="ru-RU" sz="2400" b="1" dirty="0"/>
              <a:t>Принцип 7 — Заблуждение об отсутствии ошибок (</a:t>
            </a:r>
            <a:r>
              <a:rPr lang="ru-RU" sz="2400" b="1" dirty="0" err="1"/>
              <a:t>Absence-of-errors</a:t>
            </a:r>
            <a:r>
              <a:rPr lang="ru-RU" sz="2400" b="1" dirty="0"/>
              <a:t> </a:t>
            </a:r>
            <a:r>
              <a:rPr lang="ru-RU" sz="2400" b="1" dirty="0" err="1"/>
              <a:t>fallacy</a:t>
            </a:r>
            <a:r>
              <a:rPr lang="ru-RU" sz="2400" b="1" dirty="0"/>
              <a:t>). </a:t>
            </a:r>
          </a:p>
          <a:p>
            <a:r>
              <a:rPr lang="ru-RU" dirty="0"/>
              <a:t>Отсутствие найденных дефектов при тестировании не всегда означает готовность продукта к релизу. Система должна быть удобна пользователю в использовании и удовлетворять его ожиданиям и потребностям.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99122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F92D2-A354-4751-BC6D-4163D52BB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71" y="609600"/>
            <a:ext cx="9387279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Обеспечение качества (QA — </a:t>
            </a:r>
            <a:r>
              <a:rPr lang="ru-RU" dirty="0" err="1"/>
              <a:t>Quality</a:t>
            </a:r>
            <a:r>
              <a:rPr lang="ru-RU" dirty="0"/>
              <a:t> </a:t>
            </a:r>
            <a:r>
              <a:rPr lang="ru-RU" dirty="0" err="1"/>
              <a:t>Assurance</a:t>
            </a:r>
            <a:r>
              <a:rPr lang="ru-RU" dirty="0"/>
              <a:t>) и контроль качества (QC — </a:t>
            </a:r>
            <a:r>
              <a:rPr lang="ru-RU" dirty="0" err="1"/>
              <a:t>Quality</a:t>
            </a:r>
            <a:r>
              <a:rPr lang="ru-RU" dirty="0"/>
              <a:t> </a:t>
            </a:r>
            <a:r>
              <a:rPr lang="ru-RU" dirty="0" err="1"/>
              <a:t>Control</a:t>
            </a:r>
            <a:r>
              <a:rPr lang="ru-RU" dirty="0"/>
              <a:t>)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51BF80-C171-425C-A495-5010D38E6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QC (</a:t>
            </a:r>
            <a:r>
              <a:rPr lang="ru-RU" b="1" dirty="0" err="1"/>
              <a:t>Quality</a:t>
            </a:r>
            <a:r>
              <a:rPr lang="ru-RU" b="1" dirty="0"/>
              <a:t> </a:t>
            </a:r>
            <a:r>
              <a:rPr lang="ru-RU" b="1" dirty="0" err="1"/>
              <a:t>Control</a:t>
            </a:r>
            <a:r>
              <a:rPr lang="ru-RU" b="1" dirty="0"/>
              <a:t>) </a:t>
            </a:r>
            <a:r>
              <a:rPr lang="ru-RU" dirty="0"/>
              <a:t>— Контроль качества продукта — анализ результатов тестирования и качества новых версий выпускаемого продукта.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К </a:t>
            </a:r>
            <a:r>
              <a:rPr lang="ru-RU" u="sng" dirty="0"/>
              <a:t>задачам контроля </a:t>
            </a:r>
            <a:r>
              <a:rPr lang="ru-RU" dirty="0"/>
              <a:t>качества относятся:</a:t>
            </a:r>
          </a:p>
          <a:p>
            <a:r>
              <a:rPr lang="ru-RU" dirty="0"/>
              <a:t>проверка готовности ПО к релизу;</a:t>
            </a:r>
          </a:p>
          <a:p>
            <a:r>
              <a:rPr lang="ru-RU" dirty="0"/>
              <a:t>проверка соответствия требований и качества данного проекта.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D56750-5501-4A59-89D5-13251AC32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967" y="4051883"/>
            <a:ext cx="4181034" cy="28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09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F92D2-A354-4751-BC6D-4163D52BB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71" y="609600"/>
            <a:ext cx="9387279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Обеспечение качества (QA — </a:t>
            </a:r>
            <a:r>
              <a:rPr lang="ru-RU" dirty="0" err="1"/>
              <a:t>Quality</a:t>
            </a:r>
            <a:r>
              <a:rPr lang="ru-RU" dirty="0"/>
              <a:t> </a:t>
            </a:r>
            <a:r>
              <a:rPr lang="ru-RU" dirty="0" err="1"/>
              <a:t>Assurance</a:t>
            </a:r>
            <a:r>
              <a:rPr lang="ru-RU" dirty="0"/>
              <a:t>) и контроль качества (QC — </a:t>
            </a:r>
            <a:r>
              <a:rPr lang="ru-RU" dirty="0" err="1"/>
              <a:t>Quality</a:t>
            </a:r>
            <a:r>
              <a:rPr lang="ru-RU" dirty="0"/>
              <a:t> </a:t>
            </a:r>
            <a:r>
              <a:rPr lang="ru-RU" dirty="0" err="1"/>
              <a:t>Control</a:t>
            </a:r>
            <a:r>
              <a:rPr lang="ru-RU" dirty="0"/>
              <a:t>)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51BF80-C171-425C-A495-5010D38E6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QA (</a:t>
            </a:r>
            <a:r>
              <a:rPr lang="ru-RU" b="1" dirty="0" err="1"/>
              <a:t>Quality</a:t>
            </a:r>
            <a:r>
              <a:rPr lang="ru-RU" b="1" dirty="0"/>
              <a:t> </a:t>
            </a:r>
            <a:r>
              <a:rPr lang="ru-RU" b="1" dirty="0" err="1"/>
              <a:t>Assurance</a:t>
            </a:r>
            <a:r>
              <a:rPr lang="ru-RU" b="1" dirty="0"/>
              <a:t>) — </a:t>
            </a:r>
            <a:r>
              <a:rPr lang="ru-RU" dirty="0"/>
              <a:t>Обеспечение качества продукта — изучение возможностей по изменению и улучшению процесса разработки, улучшению коммуникаций в команде, где тестирование является только одним из аспектов обеспечения качества.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К </a:t>
            </a:r>
            <a:r>
              <a:rPr lang="ru-RU" u="sng" dirty="0"/>
              <a:t>задачам обеспечения качества </a:t>
            </a:r>
            <a:r>
              <a:rPr lang="ru-RU" dirty="0"/>
              <a:t>относятся:</a:t>
            </a:r>
          </a:p>
          <a:p>
            <a:r>
              <a:rPr lang="ru-RU" dirty="0"/>
              <a:t>проверка технических характеристик и требований к ПО;</a:t>
            </a:r>
          </a:p>
          <a:p>
            <a:r>
              <a:rPr lang="ru-RU" dirty="0"/>
              <a:t>оценка рисков;</a:t>
            </a:r>
          </a:p>
          <a:p>
            <a:r>
              <a:rPr lang="ru-RU" dirty="0"/>
              <a:t>планирование задач для улучшения качества продукции;</a:t>
            </a:r>
          </a:p>
          <a:p>
            <a:r>
              <a:rPr lang="ru-RU" dirty="0"/>
              <a:t>подготовка документации, тестового окружения и данных;</a:t>
            </a:r>
          </a:p>
          <a:p>
            <a:r>
              <a:rPr lang="ru-RU" dirty="0"/>
              <a:t>тестирование;</a:t>
            </a:r>
          </a:p>
          <a:p>
            <a:r>
              <a:rPr lang="ru-RU" dirty="0"/>
              <a:t>анализ результатов тестирования, а также составление отчетов </a:t>
            </a:r>
          </a:p>
          <a:p>
            <a:pPr marL="0" indent="0">
              <a:buNone/>
            </a:pPr>
            <a:r>
              <a:rPr lang="ru-RU" dirty="0"/>
              <a:t>и других документов.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7DA0EF-D8DA-42DE-8082-E0CFE25A6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782" y="4053597"/>
            <a:ext cx="4182218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95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BC288AE-4DF9-46CC-9440-B26EF1DC15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352539"/>
              </p:ext>
            </p:extLst>
          </p:nvPr>
        </p:nvGraphicFramePr>
        <p:xfrm>
          <a:off x="677333" y="1023457"/>
          <a:ext cx="9070673" cy="528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4073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273D9-69F1-4CE6-8C07-100BCB0D1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тестирования: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587BC7-892D-45D9-8E30-742A51F8B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Анализ продукта</a:t>
            </a:r>
          </a:p>
          <a:p>
            <a:r>
              <a:rPr lang="ru-RU" dirty="0"/>
              <a:t>Работа с требованиями</a:t>
            </a:r>
          </a:p>
          <a:p>
            <a:r>
              <a:rPr lang="ru-RU" dirty="0"/>
              <a:t>Разработка стратегии тестирования и планирование процедур контроля качества</a:t>
            </a:r>
          </a:p>
          <a:p>
            <a:r>
              <a:rPr lang="ru-RU" dirty="0"/>
              <a:t>Создание тестовой документации</a:t>
            </a:r>
          </a:p>
          <a:p>
            <a:r>
              <a:rPr lang="ru-RU" dirty="0"/>
              <a:t>Тестирование прототипа</a:t>
            </a:r>
          </a:p>
          <a:p>
            <a:r>
              <a:rPr lang="ru-RU" dirty="0"/>
              <a:t>Основное тестирование</a:t>
            </a:r>
          </a:p>
          <a:p>
            <a:r>
              <a:rPr lang="ru-RU" dirty="0"/>
              <a:t>Стабилизация</a:t>
            </a:r>
          </a:p>
          <a:p>
            <a:r>
              <a:rPr lang="ru-RU" dirty="0"/>
              <a:t>Эксплуатация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737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F25C9-D6C4-4CFD-9FCA-F98FBE63C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Программный продукт проходит следующие стадии:</a:t>
            </a:r>
            <a:endParaRPr lang="en-US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341FC80-249E-4AE2-A4A2-CD6C28A9FA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3199505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6580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573B8-4DF5-4A5B-A281-7533984A2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6194"/>
          </a:xfrm>
        </p:spPr>
        <p:txBody>
          <a:bodyPr/>
          <a:lstStyle/>
          <a:p>
            <a:r>
              <a:rPr lang="ru-RU" dirty="0"/>
              <a:t>Атрибуты требований: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4D7EF7-9BA2-492D-B513-95FA811E1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226" y="1451295"/>
            <a:ext cx="9328557" cy="5406705"/>
          </a:xfrm>
        </p:spPr>
        <p:txBody>
          <a:bodyPr>
            <a:normAutofit fontScale="92500"/>
          </a:bodyPr>
          <a:lstStyle/>
          <a:p>
            <a:r>
              <a:rPr lang="ru-RU" dirty="0"/>
              <a:t>Корректность — точное описание разрабатываемого функционала.</a:t>
            </a:r>
          </a:p>
          <a:p>
            <a:r>
              <a:rPr lang="ru-RU" dirty="0" err="1"/>
              <a:t>Проверяемость</a:t>
            </a:r>
            <a:r>
              <a:rPr lang="ru-RU" dirty="0"/>
              <a:t> — формулировка требований таким образом, чтобы можно было выставить однозначный вердикт, выполнено все в соответствии с требованиями или нет.</a:t>
            </a:r>
          </a:p>
          <a:p>
            <a:r>
              <a:rPr lang="ru-RU" dirty="0"/>
              <a:t>Полнота — в требовании должна содержаться вся необходимая для реализации функциональности информация.</a:t>
            </a:r>
          </a:p>
          <a:p>
            <a:r>
              <a:rPr lang="ru-RU" dirty="0"/>
              <a:t>Недвусмысленность — требование должно содержать однозначные формулировки.</a:t>
            </a:r>
          </a:p>
          <a:p>
            <a:r>
              <a:rPr lang="ru-RU" dirty="0"/>
              <a:t>Непротиворечивость — требование не должно содержать внутренних противоречий и противоречий другим требованиям и документам.</a:t>
            </a:r>
          </a:p>
          <a:p>
            <a:r>
              <a:rPr lang="ru-RU" dirty="0"/>
              <a:t>Приоритетность — у каждого требования должен быть приоритет(количественная оценка степени значимости требования). Этот атрибут позволит грамотно управлять ресурсами на проекте.</a:t>
            </a:r>
          </a:p>
          <a:p>
            <a:r>
              <a:rPr lang="ru-RU" dirty="0"/>
              <a:t>Атомарность — требование нельзя разбить на отдельные части без потери деталей.</a:t>
            </a:r>
          </a:p>
          <a:p>
            <a:r>
              <a:rPr lang="ru-RU" dirty="0"/>
              <a:t>Модифицируемость — в каждое требование можно внести изменение.</a:t>
            </a:r>
          </a:p>
          <a:p>
            <a:r>
              <a:rPr lang="ru-RU" dirty="0"/>
              <a:t>Прослеживаемость — каждое требование должно иметь уникальный идентификатор, по которому на него можно сослаться.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308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58926F1-411E-4045-8854-2B559F53D6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048833"/>
              </p:ext>
            </p:extLst>
          </p:nvPr>
        </p:nvGraphicFramePr>
        <p:xfrm>
          <a:off x="503340" y="889233"/>
          <a:ext cx="9219500" cy="5968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9878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573B8-4DF5-4A5B-A281-7533984A2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6194"/>
          </a:xfrm>
        </p:spPr>
        <p:txBody>
          <a:bodyPr/>
          <a:lstStyle/>
          <a:p>
            <a:r>
              <a:rPr lang="ru-RU" b="1" dirty="0"/>
              <a:t>Атрибуты отчета о дефекте:</a:t>
            </a:r>
            <a:endParaRPr lang="en-US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B889E35-C58C-4F3D-AC4B-6D0BB79028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317453"/>
              </p:ext>
            </p:extLst>
          </p:nvPr>
        </p:nvGraphicFramePr>
        <p:xfrm>
          <a:off x="744446" y="1375794"/>
          <a:ext cx="8936449" cy="5264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3718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C6380C-233A-4893-863D-5CA29ED40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понятия тестирования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306F2B-A9A9-40EA-A718-3662CEB73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51" y="1518407"/>
            <a:ext cx="8703551" cy="4522955"/>
          </a:xfrm>
        </p:spPr>
        <p:txBody>
          <a:bodyPr/>
          <a:lstStyle/>
          <a:p>
            <a:endParaRPr lang="ru-RU" dirty="0"/>
          </a:p>
          <a:p>
            <a:r>
              <a:rPr lang="ru-RU" b="1" dirty="0"/>
              <a:t>Тестирование программного обеспечения </a:t>
            </a:r>
            <a:r>
              <a:rPr lang="ru-RU" dirty="0"/>
              <a:t>(</a:t>
            </a:r>
            <a:r>
              <a:rPr lang="ru-RU" dirty="0" err="1"/>
              <a:t>Software</a:t>
            </a:r>
            <a:r>
              <a:rPr lang="ru-RU" dirty="0"/>
              <a:t> </a:t>
            </a:r>
            <a:r>
              <a:rPr lang="ru-RU" dirty="0" err="1"/>
              <a:t>Testing</a:t>
            </a:r>
            <a:r>
              <a:rPr lang="ru-RU" dirty="0"/>
              <a:t>) — проверка соответствия реальных и ожидаемых результатов поведения программы, проводимая на конечном наборе тестов, выбранном определённым образом.</a:t>
            </a:r>
          </a:p>
          <a:p>
            <a:endParaRPr lang="ru-RU" dirty="0"/>
          </a:p>
          <a:p>
            <a:r>
              <a:rPr lang="ru-RU" b="1" dirty="0"/>
              <a:t>Цель тестирования </a:t>
            </a:r>
            <a:r>
              <a:rPr lang="ru-RU" dirty="0"/>
              <a:t>— проверка соответствия ПО предъявляемым требованиям, обеспечение уверенности в качестве ПО, поиск очевидных ошибок в программном обеспечении, которые должны быть выявлены до того, как их обнаружат пользователи программы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49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3E552-E16C-480A-B2A6-359A67395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Жизненный цикл бага</a:t>
            </a:r>
            <a:endParaRPr lang="en-US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46D35B8-3925-4853-BF77-673561FDD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554" y="2063691"/>
            <a:ext cx="11336882" cy="394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92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16DBE-678A-4378-81F6-62A72A8A9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0084"/>
          </a:xfrm>
        </p:spPr>
        <p:txBody>
          <a:bodyPr/>
          <a:lstStyle/>
          <a:p>
            <a:r>
              <a:rPr lang="en-US" dirty="0"/>
              <a:t>Severity vs Priority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E608C0-03F8-4C44-9414-8796D0883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06" y="1400961"/>
            <a:ext cx="10041622" cy="545703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Блокирующий (S1 – </a:t>
            </a:r>
            <a:r>
              <a:rPr lang="ru-RU" b="1" dirty="0" err="1"/>
              <a:t>Blocker</a:t>
            </a:r>
            <a:r>
              <a:rPr lang="ru-RU" b="1" dirty="0"/>
              <a:t>) </a:t>
            </a:r>
            <a:r>
              <a:rPr lang="ru-RU" dirty="0"/>
              <a:t>тестирование значительной части функциональности вообще недоступно. Блокирующая ошибка, приводящая приложение в нерабочее состояние, в результате которого дальнейшая работа с тестируемой системой или ее ключевыми функциями становится невозможна.</a:t>
            </a:r>
          </a:p>
          <a:p>
            <a:r>
              <a:rPr lang="ru-RU" b="1" dirty="0"/>
              <a:t>Критический (S2 – </a:t>
            </a:r>
            <a:r>
              <a:rPr lang="ru-RU" b="1" dirty="0" err="1"/>
              <a:t>Critical</a:t>
            </a:r>
            <a:r>
              <a:rPr lang="ru-RU" b="1" dirty="0"/>
              <a:t>) </a:t>
            </a:r>
            <a:r>
              <a:rPr lang="ru-RU" dirty="0"/>
              <a:t>критическая ошибка, неправильно работающая ключевая бизнес-логика, дыра в системе безопасности, проблема, приведшая к временному падению сервера или приводящая в нерабочее состояние некоторую часть системы, то есть не работает важная часть одной какой-либо функции либо не работает значительная часть, но имеется </a:t>
            </a:r>
            <a:r>
              <a:rPr lang="ru-RU" dirty="0" err="1"/>
              <a:t>workaround</a:t>
            </a:r>
            <a:r>
              <a:rPr lang="ru-RU" dirty="0"/>
              <a:t> (обходной путь/другие входные точки), позволяющий продолжить тестирование.</a:t>
            </a:r>
          </a:p>
          <a:p>
            <a:r>
              <a:rPr lang="ru-RU" b="1" dirty="0"/>
              <a:t>Значительный (S3 – </a:t>
            </a:r>
            <a:r>
              <a:rPr lang="ru-RU" b="1" dirty="0" err="1"/>
              <a:t>Major</a:t>
            </a:r>
            <a:r>
              <a:rPr lang="ru-RU" b="1" dirty="0"/>
              <a:t>) </a:t>
            </a:r>
            <a:r>
              <a:rPr lang="ru-RU" dirty="0"/>
              <a:t>не работает важная часть одной какой-либо функции/бизнес-логики, но при выполнении специфических условий, либо есть </a:t>
            </a:r>
            <a:r>
              <a:rPr lang="ru-RU" dirty="0" err="1"/>
              <a:t>workaround</a:t>
            </a:r>
            <a:r>
              <a:rPr lang="ru-RU" dirty="0"/>
              <a:t>, позволяющий продолжить ее тестирование либо не работает не очень значительная часть какой-либо функции. Также относится к дефектам с высокими </a:t>
            </a:r>
            <a:r>
              <a:rPr lang="ru-RU" dirty="0" err="1"/>
              <a:t>visibility</a:t>
            </a:r>
            <a:r>
              <a:rPr lang="ru-RU" dirty="0"/>
              <a:t> – обычно не сильно влияющие на функциональность дефекты дизайна, которые, однако, сразу бросаются в глаза.</a:t>
            </a:r>
          </a:p>
          <a:p>
            <a:r>
              <a:rPr lang="ru-RU" b="1" dirty="0"/>
              <a:t>Незначительный (S4 – </a:t>
            </a:r>
            <a:r>
              <a:rPr lang="ru-RU" b="1" dirty="0" err="1"/>
              <a:t>Minor</a:t>
            </a:r>
            <a:r>
              <a:rPr lang="ru-RU" b="1" dirty="0"/>
              <a:t>) </a:t>
            </a:r>
            <a:r>
              <a:rPr lang="ru-RU" dirty="0"/>
              <a:t>часто ошибки GUI, которые не влияют на функциональность, но портят юзабилити или внешний вид. Также незначительные функциональные дефекты, либо которые воспроизводятся на определенном устройстве.</a:t>
            </a:r>
          </a:p>
          <a:p>
            <a:r>
              <a:rPr lang="ru-RU" b="1" dirty="0"/>
              <a:t>Тривиальный (S5 – </a:t>
            </a:r>
            <a:r>
              <a:rPr lang="ru-RU" b="1" dirty="0" err="1"/>
              <a:t>Trivial</a:t>
            </a:r>
            <a:r>
              <a:rPr lang="ru-RU" b="1" dirty="0"/>
              <a:t>) </a:t>
            </a:r>
            <a:r>
              <a:rPr lang="ru-RU" dirty="0"/>
              <a:t>почти всегда дефекты на GUI — опечатки в тексте, несоответствие шрифта и оттенка и т.п., либо плохо воспроизводимая ошибка, не касающаяся бизнес-логики, проблема сторонних библиотек или сервисов, проблема, не оказывающая никакого влияния на общее качество продукта.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75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005518-BE8F-4033-BC2B-34FBEE603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406233" cy="1320800"/>
          </a:xfrm>
        </p:spPr>
        <p:txBody>
          <a:bodyPr/>
          <a:lstStyle/>
          <a:p>
            <a:r>
              <a:rPr lang="ru-RU" dirty="0"/>
              <a:t>Градация Приоритета дефекта (</a:t>
            </a:r>
            <a:r>
              <a:rPr lang="en-US" dirty="0"/>
              <a:t>Priority):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0CE6DA-F0E9-435C-B112-F4B2E34E7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42" y="1690805"/>
            <a:ext cx="8835782" cy="4557595"/>
          </a:xfrm>
        </p:spPr>
        <p:txBody>
          <a:bodyPr>
            <a:normAutofit/>
          </a:bodyPr>
          <a:lstStyle/>
          <a:p>
            <a:r>
              <a:rPr lang="ru-RU" sz="2400" b="1" dirty="0"/>
              <a:t>P1 Высокий (</a:t>
            </a:r>
            <a:r>
              <a:rPr lang="ru-RU" sz="2400" b="1" dirty="0" err="1"/>
              <a:t>High</a:t>
            </a:r>
            <a:r>
              <a:rPr lang="ru-RU" sz="2400" b="1" dirty="0"/>
              <a:t>) </a:t>
            </a:r>
            <a:r>
              <a:rPr lang="ru-RU" sz="2400" dirty="0"/>
              <a:t>Критическая для проекта ошибка. Должна быть исправлена как можно быстрее.</a:t>
            </a:r>
          </a:p>
          <a:p>
            <a:r>
              <a:rPr lang="ru-RU" sz="2400" b="1" dirty="0"/>
              <a:t>P2 Средний (</a:t>
            </a:r>
            <a:r>
              <a:rPr lang="ru-RU" sz="2400" b="1" dirty="0" err="1"/>
              <a:t>Medium</a:t>
            </a:r>
            <a:r>
              <a:rPr lang="ru-RU" sz="2400" dirty="0"/>
              <a:t>) Не критичная для проекта ошибка, однако требует обязательного решения.</a:t>
            </a:r>
          </a:p>
          <a:p>
            <a:r>
              <a:rPr lang="ru-RU" sz="2400" b="1" dirty="0"/>
              <a:t>P3 Низкий (</a:t>
            </a:r>
            <a:r>
              <a:rPr lang="ru-RU" sz="2400" b="1" dirty="0" err="1"/>
              <a:t>Low</a:t>
            </a:r>
            <a:r>
              <a:rPr lang="ru-RU" sz="2400" b="1" dirty="0"/>
              <a:t>) </a:t>
            </a:r>
            <a:r>
              <a:rPr lang="ru-RU" sz="2400" dirty="0"/>
              <a:t>Наличие данной ошибки не является критичным и не требует срочного решения. Может быть исправлена, когда у команды появится время на ее устранение.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2657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63D13-E00F-4CF0-9435-9799CA7B0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Существует шесть базовых типов задач: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BEE73F5-2F1D-42DE-8024-FA78DED487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654579"/>
              </p:ext>
            </p:extLst>
          </p:nvPr>
        </p:nvGraphicFramePr>
        <p:xfrm>
          <a:off x="503339" y="1434517"/>
          <a:ext cx="9412448" cy="4915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0999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D7DE26-FE04-49E7-BFF9-11E1CBC65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222" y="299208"/>
            <a:ext cx="8596668" cy="1320800"/>
          </a:xfrm>
        </p:spPr>
        <p:txBody>
          <a:bodyPr/>
          <a:lstStyle/>
          <a:p>
            <a:r>
              <a:rPr lang="ru-RU" dirty="0"/>
              <a:t>Тестовые среды</a:t>
            </a:r>
            <a:endParaRPr lang="en-US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E5D4101-B0C3-49C0-8699-C6831CE18F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85987"/>
              </p:ext>
            </p:extLst>
          </p:nvPr>
        </p:nvGraphicFramePr>
        <p:xfrm>
          <a:off x="419450" y="1149292"/>
          <a:ext cx="9102055" cy="5545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1149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7C8B5-2822-49E7-AE72-A0AF9F626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8139"/>
          </a:xfrm>
        </p:spPr>
        <p:txBody>
          <a:bodyPr/>
          <a:lstStyle/>
          <a:p>
            <a:r>
              <a:rPr lang="ru-RU" dirty="0"/>
              <a:t>Основные фазы тестирования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A3C80-76DC-4232-AF07-C3C009F33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839" y="1417739"/>
            <a:ext cx="9278223" cy="53437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111111"/>
                </a:solidFill>
                <a:latin typeface="-apple-system"/>
              </a:rPr>
              <a:t>Pre-Alpha</a:t>
            </a:r>
            <a:r>
              <a:rPr lang="ru-RU" sz="2400" b="1" dirty="0">
                <a:solidFill>
                  <a:srgbClr val="111111"/>
                </a:solidFill>
                <a:latin typeface="-apple-system"/>
              </a:rPr>
              <a:t>:</a:t>
            </a:r>
            <a:r>
              <a:rPr lang="ru-RU" sz="2400" dirty="0">
                <a:solidFill>
                  <a:srgbClr val="111111"/>
                </a:solidFill>
                <a:latin typeface="-apple-system"/>
              </a:rPr>
              <a:t> прототип, в котором всё ещё присутствует много ошибок и наверняка неполный функционал. Необходим для ознакомления с будущими возможностями программ.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111111"/>
                </a:solidFill>
                <a:latin typeface="-apple-system"/>
              </a:rPr>
              <a:t>Alpha</a:t>
            </a:r>
            <a:r>
              <a:rPr lang="ru-RU" sz="2400" b="1" dirty="0">
                <a:solidFill>
                  <a:srgbClr val="111111"/>
                </a:solidFill>
                <a:latin typeface="-apple-system"/>
              </a:rPr>
              <a:t>:</a:t>
            </a:r>
            <a:r>
              <a:rPr lang="ru-RU" sz="2400" dirty="0">
                <a:solidFill>
                  <a:srgbClr val="111111"/>
                </a:solidFill>
                <a:latin typeface="-apple-system"/>
              </a:rPr>
              <a:t> является ранней версией программного продукта, тестирование которой проводится внутри фирмы-разработчика.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111111"/>
                </a:solidFill>
                <a:latin typeface="-apple-system"/>
              </a:rPr>
              <a:t>Beta</a:t>
            </a:r>
            <a:r>
              <a:rPr lang="ru-RU" sz="2400" b="1" dirty="0">
                <a:solidFill>
                  <a:srgbClr val="111111"/>
                </a:solidFill>
                <a:latin typeface="-apple-system"/>
              </a:rPr>
              <a:t>:</a:t>
            </a:r>
            <a:r>
              <a:rPr lang="ru-RU" sz="2400" dirty="0">
                <a:solidFill>
                  <a:srgbClr val="111111"/>
                </a:solidFill>
                <a:latin typeface="-apple-system"/>
              </a:rPr>
              <a:t> практически готовый продукт, который разработан в первую очередь для тестирования конечными пользователями.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111111"/>
                </a:solidFill>
                <a:latin typeface="-apple-system"/>
              </a:rPr>
              <a:t>Release</a:t>
            </a:r>
            <a:r>
              <a:rPr lang="ru-RU" sz="2400" b="1" dirty="0">
                <a:solidFill>
                  <a:srgbClr val="111111"/>
                </a:solidFill>
                <a:latin typeface="-apple-system"/>
              </a:rPr>
              <a:t> </a:t>
            </a:r>
            <a:r>
              <a:rPr lang="ru-RU" sz="2400" b="1" dirty="0" err="1">
                <a:solidFill>
                  <a:srgbClr val="111111"/>
                </a:solidFill>
                <a:latin typeface="-apple-system"/>
              </a:rPr>
              <a:t>Candidate</a:t>
            </a:r>
            <a:r>
              <a:rPr lang="ru-RU" sz="2400" b="1" dirty="0">
                <a:solidFill>
                  <a:srgbClr val="111111"/>
                </a:solidFill>
                <a:latin typeface="-apple-system"/>
              </a:rPr>
              <a:t> (RC)</a:t>
            </a:r>
            <a:r>
              <a:rPr lang="ru-RU" sz="2400" dirty="0">
                <a:solidFill>
                  <a:srgbClr val="111111"/>
                </a:solidFill>
                <a:latin typeface="-apple-system"/>
              </a:rPr>
              <a:t>: возможные ошибки в каждой из фичей уже устранены и разработчики выпускают версию на которой проводится регрессионное тестирование.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111111"/>
                </a:solidFill>
                <a:latin typeface="-apple-system"/>
              </a:rPr>
              <a:t>Release</a:t>
            </a:r>
            <a:r>
              <a:rPr lang="ru-RU" sz="2400" b="1" dirty="0">
                <a:solidFill>
                  <a:srgbClr val="111111"/>
                </a:solidFill>
                <a:latin typeface="-apple-system"/>
              </a:rPr>
              <a:t>:</a:t>
            </a:r>
            <a:r>
              <a:rPr lang="ru-RU" sz="2400" dirty="0">
                <a:solidFill>
                  <a:srgbClr val="111111"/>
                </a:solidFill>
                <a:latin typeface="-apple-system"/>
              </a:rPr>
              <a:t> финальная версия программы, которая готова к использованию.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066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B4C25-EC12-47F8-9949-21F6ECA71E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Виды тестирования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3B3A9A-FF4C-4CE8-BAA2-C4B8142A6E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563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DDA71C81-E3A7-4BFA-B00A-B2220ED28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147" y="102087"/>
            <a:ext cx="8900584" cy="675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98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92606-1A89-47DA-8014-DBA4BC322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9732"/>
            <a:ext cx="8596668" cy="1320800"/>
          </a:xfrm>
        </p:spPr>
        <p:txBody>
          <a:bodyPr/>
          <a:lstStyle/>
          <a:p>
            <a:r>
              <a:rPr lang="ru-RU" dirty="0"/>
              <a:t>Классификация по запуску кода на исполнение: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E6F523-6C97-49AB-92D1-273D590D8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73" y="1996580"/>
            <a:ext cx="9177555" cy="4748169"/>
          </a:xfrm>
        </p:spPr>
        <p:txBody>
          <a:bodyPr/>
          <a:lstStyle/>
          <a:p>
            <a:r>
              <a:rPr lang="ru-RU" b="1" dirty="0"/>
              <a:t>Статическое тестирование </a:t>
            </a:r>
            <a:r>
              <a:rPr lang="ru-RU" dirty="0"/>
              <a:t>— процесс тестирования, который проводится для верификации практически любого артефакта разработки: программного кода компонент, требований, системных спецификаций, функциональных спецификаций, документов проектирования и архитектуры программных систем и их компонентов.</a:t>
            </a:r>
          </a:p>
          <a:p>
            <a:r>
              <a:rPr lang="ru-RU" b="1" dirty="0"/>
              <a:t>Динамическое тестирование </a:t>
            </a:r>
            <a:r>
              <a:rPr lang="ru-RU" dirty="0"/>
              <a:t>— тестирование проводится на работающей системе, не может быть осуществлено без запуска программного кода приложен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08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B8185-28DA-4084-B0FB-59CEECBDA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по доступу к коду и архитектуре: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EF7A32-5690-4A8F-B36A-F96E4E53A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Тестирование белого ящика </a:t>
            </a:r>
            <a:r>
              <a:rPr lang="ru-RU" dirty="0"/>
              <a:t>— метод тестирования ПО, который предполагает полный доступ к коду проекта.</a:t>
            </a:r>
          </a:p>
          <a:p>
            <a:r>
              <a:rPr lang="ru-RU" b="1" dirty="0"/>
              <a:t>Тестирование серого ящика </a:t>
            </a:r>
            <a:r>
              <a:rPr lang="ru-RU" dirty="0"/>
              <a:t>— метод тестирования ПО, который предполагает частичный доступ к коду проекта (комбинация </a:t>
            </a:r>
            <a:r>
              <a:rPr lang="ru-RU" dirty="0" err="1"/>
              <a:t>White</a:t>
            </a:r>
            <a:r>
              <a:rPr lang="ru-RU" dirty="0"/>
              <a:t> </a:t>
            </a:r>
            <a:r>
              <a:rPr lang="ru-RU" dirty="0" err="1"/>
              <a:t>Box</a:t>
            </a:r>
            <a:r>
              <a:rPr lang="ru-RU" dirty="0"/>
              <a:t> и </a:t>
            </a:r>
            <a:r>
              <a:rPr lang="ru-RU" dirty="0" err="1"/>
              <a:t>Black</a:t>
            </a:r>
            <a:r>
              <a:rPr lang="ru-RU" dirty="0"/>
              <a:t> </a:t>
            </a:r>
            <a:r>
              <a:rPr lang="ru-RU" dirty="0" err="1"/>
              <a:t>Box</a:t>
            </a:r>
            <a:r>
              <a:rPr lang="ru-RU" dirty="0"/>
              <a:t> методов).</a:t>
            </a:r>
          </a:p>
          <a:p>
            <a:r>
              <a:rPr lang="ru-RU" b="1" dirty="0"/>
              <a:t>Тестирование чёрного ящика </a:t>
            </a:r>
            <a:r>
              <a:rPr lang="ru-RU" dirty="0"/>
              <a:t>— метод тестирования ПО, который не предполагает доступа (полного или частичного) к системе. Основывается на работе исключительно с внешним интерфейсом тестируемой системы.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921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F50E03-41B6-4559-8A0F-DE3A94FA5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чего проводится тестирование ПО?</a:t>
            </a:r>
            <a:br>
              <a:rPr lang="ru-RU" dirty="0"/>
            </a:b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93E345-4EB2-45EC-978E-3E08C9D0A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49" y="1652631"/>
            <a:ext cx="9756397" cy="5092118"/>
          </a:xfrm>
        </p:spPr>
        <p:txBody>
          <a:bodyPr/>
          <a:lstStyle/>
          <a:p>
            <a:endParaRPr lang="ru-RU" dirty="0"/>
          </a:p>
          <a:p>
            <a:r>
              <a:rPr lang="ru-RU" sz="2000" dirty="0"/>
              <a:t>Для проверки соответствия требованиям.</a:t>
            </a:r>
          </a:p>
          <a:p>
            <a:r>
              <a:rPr lang="ru-RU" sz="2000" dirty="0"/>
              <a:t>Для обнаружение проблем на более ранних этапах разработки и предотвращение повышения стоимости продукта.</a:t>
            </a:r>
          </a:p>
          <a:p>
            <a:r>
              <a:rPr lang="ru-RU" sz="2000" dirty="0"/>
              <a:t>Обнаружение вариантов использования, которые не были предусмотрены при разработке. А также взгляд на продукт со стороны пользователя.</a:t>
            </a:r>
          </a:p>
          <a:p>
            <a:r>
              <a:rPr lang="ru-RU" sz="2000" dirty="0"/>
              <a:t>Повышение лояльности к компании и продукту, т.к. любой обнаруженный дефект негативно влияет на доверие пользователей.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4896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0399E-DFE8-445C-B223-DE9A57C6E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по уровню детализации приложения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869DD8-B25C-4BA8-A9D0-3A375B8A7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Модульное тестирование </a:t>
            </a:r>
            <a:r>
              <a:rPr lang="ru-RU" dirty="0"/>
              <a:t>— проводится для тестирования какого-либо одного логически выделенного и изолированного элемента (модуля) системы в коде. Проводится самими разработчиками, так как предполагает полный доступ к коду.</a:t>
            </a:r>
          </a:p>
          <a:p>
            <a:r>
              <a:rPr lang="ru-RU" b="1" dirty="0"/>
              <a:t>Интеграционное тестирование </a:t>
            </a:r>
            <a:r>
              <a:rPr lang="ru-RU" dirty="0"/>
              <a:t>— тестирование, направленное на проверку корректности взаимодействия нескольких модулей, объединенных в единое целое.</a:t>
            </a:r>
          </a:p>
          <a:p>
            <a:r>
              <a:rPr lang="ru-RU" b="1" dirty="0"/>
              <a:t>Системное тестирование </a:t>
            </a:r>
            <a:r>
              <a:rPr lang="ru-RU" dirty="0"/>
              <a:t>— процесс тестирования системы, на котором проводится не только функциональное тестирование, но и оценка характеристик качества системы — ее устойчивости, надежности, безопасности и производительности.</a:t>
            </a:r>
          </a:p>
          <a:p>
            <a:r>
              <a:rPr lang="ru-RU" b="1" dirty="0"/>
              <a:t>Приёмочное тестирование </a:t>
            </a:r>
            <a:r>
              <a:rPr lang="ru-RU" dirty="0"/>
              <a:t>— проверяет соответствие системы потребностям, требованиям и бизнес-процессам пользователя.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268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082E90-D13F-44DA-AA22-4459C0AEE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по степени автоматизации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8F2D0E-F806-48F2-A408-3CC919F22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Ручное тестирование.</a:t>
            </a:r>
          </a:p>
          <a:p>
            <a:r>
              <a:rPr lang="ru-RU" sz="2400" dirty="0"/>
              <a:t>Автоматизированное тестирование.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7166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EADCA-CEA2-41B5-B1A8-E090C81FD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по принципам работы с приложением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8EE9EB-FB69-4BBC-93E4-C53FE7780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Позитивное тестирование </a:t>
            </a:r>
            <a:r>
              <a:rPr lang="ru-RU" sz="2400" dirty="0"/>
              <a:t>— тестирование, при котором используются только корректные данные.</a:t>
            </a:r>
          </a:p>
          <a:p>
            <a:r>
              <a:rPr lang="ru-RU" sz="2400" b="1" dirty="0"/>
              <a:t>Негативное тестирование </a:t>
            </a:r>
            <a:r>
              <a:rPr lang="ru-RU" sz="2400" dirty="0"/>
              <a:t>— тестирование приложения, при котором используются некорректные данные и выполняются некорректные операции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79019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882AD-9507-4885-ADA3-F553577C4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по уровню функционального тестирования: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700BD2-6EE7-471D-969E-7855E5378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104229" cy="4449936"/>
          </a:xfrm>
        </p:spPr>
        <p:txBody>
          <a:bodyPr/>
          <a:lstStyle/>
          <a:p>
            <a:r>
              <a:rPr lang="ru-RU" b="1" dirty="0"/>
              <a:t>Дымовое тестирование (</a:t>
            </a:r>
            <a:r>
              <a:rPr lang="ru-RU" b="1" dirty="0" err="1"/>
              <a:t>smoke</a:t>
            </a:r>
            <a:r>
              <a:rPr lang="ru-RU" b="1" dirty="0"/>
              <a:t> </a:t>
            </a:r>
            <a:r>
              <a:rPr lang="ru-RU" b="1" dirty="0" err="1"/>
              <a:t>test</a:t>
            </a:r>
            <a:r>
              <a:rPr lang="ru-RU" dirty="0"/>
              <a:t>) — тестирование, выполняемое на новой сборке, с целью подтверждения того, что программное обеспечение стартует и выполняет основные для бизнеса функции.</a:t>
            </a:r>
          </a:p>
          <a:p>
            <a:r>
              <a:rPr lang="ru-RU" b="1" dirty="0"/>
              <a:t>Тестирование критического пути (</a:t>
            </a:r>
            <a:r>
              <a:rPr lang="ru-RU" b="1" dirty="0" err="1"/>
              <a:t>critical</a:t>
            </a:r>
            <a:r>
              <a:rPr lang="ru-RU" b="1" dirty="0"/>
              <a:t> </a:t>
            </a:r>
            <a:r>
              <a:rPr lang="ru-RU" b="1" dirty="0" err="1"/>
              <a:t>path</a:t>
            </a:r>
            <a:r>
              <a:rPr lang="ru-RU" b="1" dirty="0"/>
              <a:t>) </a:t>
            </a:r>
            <a:r>
              <a:rPr lang="ru-RU" dirty="0"/>
              <a:t>— направлено для проверки функциональности, используемой обычными пользователями во время их повседневной деятельности.</a:t>
            </a:r>
          </a:p>
          <a:p>
            <a:r>
              <a:rPr lang="ru-RU" b="1" dirty="0"/>
              <a:t>Расширенное тестирование (</a:t>
            </a:r>
            <a:r>
              <a:rPr lang="ru-RU" b="1" dirty="0" err="1"/>
              <a:t>extended</a:t>
            </a:r>
            <a:r>
              <a:rPr lang="ru-RU" b="1" dirty="0"/>
              <a:t>) </a:t>
            </a:r>
            <a:r>
              <a:rPr lang="ru-RU" dirty="0"/>
              <a:t>— направлено на исследование всей заявленной в требованиях функциональности.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2687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D5DB0-8D5B-44E7-B9D8-BACF58B79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Классификация в зависимости от исполнителей:</a:t>
            </a:r>
            <a:br>
              <a:rPr lang="ru-RU" dirty="0"/>
            </a:b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A974BC-EECF-4F97-8609-F12355AB6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Альфа-тестирование </a:t>
            </a:r>
            <a:r>
              <a:rPr lang="ru-RU" sz="2000" dirty="0"/>
              <a:t>— является ранней версией программного продукта. Может выполняться внутри организации-разработчика с возможным частичным привлечением конечных пользователей.</a:t>
            </a:r>
          </a:p>
          <a:p>
            <a:r>
              <a:rPr lang="ru-RU" sz="2000" b="1" dirty="0"/>
              <a:t>Бета-тестирование </a:t>
            </a:r>
            <a:r>
              <a:rPr lang="ru-RU" sz="2000" dirty="0"/>
              <a:t>— программное обеспечение, выпускаемое для ограниченного количества пользователей. Главная цель — получить отзывы клиентов о продукте и внести соответствующие изменения.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69014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3D92E-5362-474C-B6D2-416F311CE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в зависимости от целей тестирования: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F55E4D-A197-41F9-A83A-B189028B6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/>
              <a:t>Функциональное тестирование </a:t>
            </a:r>
            <a:r>
              <a:rPr lang="ru-RU" sz="2400" dirty="0"/>
              <a:t>(</a:t>
            </a:r>
            <a:r>
              <a:rPr lang="ru-RU" sz="2400" dirty="0" err="1"/>
              <a:t>functional</a:t>
            </a:r>
            <a:r>
              <a:rPr lang="ru-RU" sz="2400" dirty="0"/>
              <a:t> </a:t>
            </a:r>
            <a:r>
              <a:rPr lang="ru-RU" sz="2400" dirty="0" err="1"/>
              <a:t>testing</a:t>
            </a:r>
            <a:r>
              <a:rPr lang="ru-RU" sz="2400" dirty="0"/>
              <a:t>) — направлено на проверку корректности работы функциональности приложения.</a:t>
            </a:r>
          </a:p>
          <a:p>
            <a:r>
              <a:rPr lang="ru-RU" sz="2400" b="1" dirty="0"/>
              <a:t>Нефункциональное тестирование </a:t>
            </a:r>
            <a:r>
              <a:rPr lang="ru-RU" sz="2400" dirty="0"/>
              <a:t>(</a:t>
            </a:r>
            <a:r>
              <a:rPr lang="ru-RU" sz="2400" dirty="0" err="1"/>
              <a:t>non-functional</a:t>
            </a:r>
            <a:r>
              <a:rPr lang="ru-RU" sz="2400" dirty="0"/>
              <a:t> </a:t>
            </a:r>
            <a:r>
              <a:rPr lang="ru-RU" sz="2400" dirty="0" err="1"/>
              <a:t>testing</a:t>
            </a:r>
            <a:r>
              <a:rPr lang="ru-RU" sz="2400" dirty="0"/>
              <a:t>) — тестирование атрибутов компонента или системы, не относящихся к функциональности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620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C6052-68F7-49D3-B709-09F69F32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5193"/>
          </a:xfrm>
        </p:spPr>
        <p:txBody>
          <a:bodyPr>
            <a:normAutofit fontScale="90000"/>
          </a:bodyPr>
          <a:lstStyle/>
          <a:p>
            <a:r>
              <a:rPr lang="ru-RU" dirty="0"/>
              <a:t>Нефункциональное тестирование 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13CEC8-0221-43F3-B15C-9DADB1757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29" y="1484850"/>
            <a:ext cx="9454393" cy="537314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Тестирование производительности (</a:t>
            </a:r>
            <a:r>
              <a:rPr lang="ru-RU" b="1" dirty="0" err="1"/>
              <a:t>performance</a:t>
            </a:r>
            <a:r>
              <a:rPr lang="ru-RU" b="1" dirty="0"/>
              <a:t> </a:t>
            </a:r>
            <a:r>
              <a:rPr lang="ru-RU" b="1" dirty="0" err="1"/>
              <a:t>testing</a:t>
            </a:r>
            <a:r>
              <a:rPr lang="ru-RU" b="1" dirty="0"/>
              <a:t>)</a:t>
            </a:r>
            <a:r>
              <a:rPr lang="ru-RU" dirty="0"/>
              <a:t> — определение стабильности и потребления ресурсов в условиях различных сценариев использования и нагрузок.</a:t>
            </a:r>
          </a:p>
          <a:p>
            <a:r>
              <a:rPr lang="ru-RU" b="1" dirty="0"/>
              <a:t>Нагрузочное тестирование (</a:t>
            </a:r>
            <a:r>
              <a:rPr lang="ru-RU" b="1" dirty="0" err="1"/>
              <a:t>load</a:t>
            </a:r>
            <a:r>
              <a:rPr lang="ru-RU" b="1" dirty="0"/>
              <a:t> </a:t>
            </a:r>
            <a:r>
              <a:rPr lang="ru-RU" b="1" dirty="0" err="1"/>
              <a:t>testing</a:t>
            </a:r>
            <a:r>
              <a:rPr lang="ru-RU" b="1" dirty="0"/>
              <a:t>)</a:t>
            </a:r>
            <a:r>
              <a:rPr lang="ru-RU" dirty="0"/>
              <a:t> — определение или сбор показателей производительности и времени отклика программно-технической системы или устройства в ответ на внешний запрос с целью установления соответствия требованиям, предъявляемым к данной системе (устройству).</a:t>
            </a:r>
          </a:p>
          <a:p>
            <a:r>
              <a:rPr lang="ru-RU" b="1" dirty="0"/>
              <a:t>Тестирование масштабируемости (</a:t>
            </a:r>
            <a:r>
              <a:rPr lang="ru-RU" b="1" dirty="0" err="1"/>
              <a:t>scalability</a:t>
            </a:r>
            <a:r>
              <a:rPr lang="ru-RU" b="1" dirty="0"/>
              <a:t> </a:t>
            </a:r>
            <a:r>
              <a:rPr lang="ru-RU" b="1" dirty="0" err="1"/>
              <a:t>testing</a:t>
            </a:r>
            <a:r>
              <a:rPr lang="ru-RU" b="1" dirty="0"/>
              <a:t>)</a:t>
            </a:r>
            <a:r>
              <a:rPr lang="ru-RU" dirty="0"/>
              <a:t> — тестирование, которое измеряет производительность сети или системы, когда количество пользовательских запросов увеличивается или уменьшается.</a:t>
            </a:r>
          </a:p>
          <a:p>
            <a:r>
              <a:rPr lang="ru-RU" b="1" dirty="0"/>
              <a:t>Объёмное тестирование (</a:t>
            </a:r>
            <a:r>
              <a:rPr lang="ru-RU" b="1" dirty="0" err="1"/>
              <a:t>volume</a:t>
            </a:r>
            <a:r>
              <a:rPr lang="ru-RU" b="1" dirty="0"/>
              <a:t> </a:t>
            </a:r>
            <a:r>
              <a:rPr lang="ru-RU" b="1" dirty="0" err="1"/>
              <a:t>testing</a:t>
            </a:r>
            <a:r>
              <a:rPr lang="ru-RU" b="1" dirty="0"/>
              <a:t>)</a:t>
            </a:r>
            <a:r>
              <a:rPr lang="ru-RU" dirty="0"/>
              <a:t> — это тип тестирования программного обеспечения, которое проводится для тестирования программного приложения с определенным объемом данных.</a:t>
            </a:r>
          </a:p>
          <a:p>
            <a:r>
              <a:rPr lang="ru-RU" b="1" dirty="0"/>
              <a:t>Стрессовое тестирование (</a:t>
            </a:r>
            <a:r>
              <a:rPr lang="ru-RU" b="1" dirty="0" err="1"/>
              <a:t>stress</a:t>
            </a:r>
            <a:r>
              <a:rPr lang="ru-RU" b="1" dirty="0"/>
              <a:t> </a:t>
            </a:r>
            <a:r>
              <a:rPr lang="ru-RU" b="1" dirty="0" err="1"/>
              <a:t>testing</a:t>
            </a:r>
            <a:r>
              <a:rPr lang="ru-RU" b="1" dirty="0"/>
              <a:t>)</a:t>
            </a:r>
            <a:r>
              <a:rPr lang="ru-RU" dirty="0"/>
              <a:t> — тип тестирования направленный для проверки, как система обращается с нарастающей нагрузкой (количеством одновременных пользователей).</a:t>
            </a:r>
          </a:p>
          <a:p>
            <a:r>
              <a:rPr lang="ru-RU" b="1" dirty="0"/>
              <a:t>Инсталляционное тестирование (</a:t>
            </a:r>
            <a:r>
              <a:rPr lang="ru-RU" b="1" dirty="0" err="1"/>
              <a:t>installation</a:t>
            </a:r>
            <a:r>
              <a:rPr lang="ru-RU" b="1" dirty="0"/>
              <a:t> </a:t>
            </a:r>
            <a:r>
              <a:rPr lang="ru-RU" b="1" dirty="0" err="1"/>
              <a:t>testing</a:t>
            </a:r>
            <a:r>
              <a:rPr lang="ru-RU" b="1" dirty="0"/>
              <a:t>)</a:t>
            </a:r>
            <a:r>
              <a:rPr lang="ru-RU" dirty="0"/>
              <a:t> — тестирование, направленное на проверку успешной установки и настройки, обновления или удаления приложения.</a:t>
            </a:r>
          </a:p>
          <a:p>
            <a:r>
              <a:rPr lang="ru-RU" b="1" dirty="0"/>
              <a:t>Тестирование интерфейса (GUI/UI </a:t>
            </a:r>
            <a:r>
              <a:rPr lang="ru-RU" b="1" dirty="0" err="1"/>
              <a:t>testing</a:t>
            </a:r>
            <a:r>
              <a:rPr lang="ru-RU" b="1" dirty="0"/>
              <a:t>)</a:t>
            </a:r>
            <a:r>
              <a:rPr lang="ru-RU" dirty="0"/>
              <a:t> — проверка требований к пользовательскому интерфейсу.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018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C6052-68F7-49D3-B709-09F69F32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5193"/>
          </a:xfrm>
        </p:spPr>
        <p:txBody>
          <a:bodyPr>
            <a:normAutofit fontScale="90000"/>
          </a:bodyPr>
          <a:lstStyle/>
          <a:p>
            <a:r>
              <a:rPr lang="ru-RU" dirty="0"/>
              <a:t>Нефункциональное тестирование 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13CEC8-0221-43F3-B15C-9DADB1757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284" y="1224793"/>
            <a:ext cx="9454393" cy="537314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Тестирование удобства использования (</a:t>
            </a:r>
            <a:r>
              <a:rPr lang="ru-RU" b="1" dirty="0" err="1"/>
              <a:t>usability</a:t>
            </a:r>
            <a:r>
              <a:rPr lang="ru-RU" b="1" dirty="0"/>
              <a:t> </a:t>
            </a:r>
            <a:r>
              <a:rPr lang="ru-RU" b="1" dirty="0" err="1"/>
              <a:t>testing</a:t>
            </a:r>
            <a:r>
              <a:rPr lang="ru-RU" b="1" dirty="0"/>
              <a:t>)</a:t>
            </a:r>
            <a:r>
              <a:rPr lang="ru-RU" dirty="0"/>
              <a:t> — это метод тестирования, направленный на установление степени удобства использования, понятности и привлекательности для пользователей разрабатываемого продукта в контексте заданных условий.</a:t>
            </a:r>
          </a:p>
          <a:p>
            <a:r>
              <a:rPr lang="ru-RU" b="1" dirty="0"/>
              <a:t>Тестирование локализации (</a:t>
            </a:r>
            <a:r>
              <a:rPr lang="ru-RU" b="1" dirty="0" err="1"/>
              <a:t>localization</a:t>
            </a:r>
            <a:r>
              <a:rPr lang="ru-RU" b="1" dirty="0"/>
              <a:t> </a:t>
            </a:r>
            <a:r>
              <a:rPr lang="ru-RU" b="1" dirty="0" err="1"/>
              <a:t>testing</a:t>
            </a:r>
            <a:r>
              <a:rPr lang="ru-RU" b="1" dirty="0"/>
              <a:t>)</a:t>
            </a:r>
            <a:r>
              <a:rPr lang="ru-RU" dirty="0"/>
              <a:t> — проверка адаптации программного обеспечения для определенной аудитории в соответствии с ее культурными особенностями.</a:t>
            </a:r>
          </a:p>
          <a:p>
            <a:r>
              <a:rPr lang="ru-RU" b="1" dirty="0"/>
              <a:t>Тестирование безопасности (</a:t>
            </a:r>
            <a:r>
              <a:rPr lang="ru-RU" b="1" dirty="0" err="1"/>
              <a:t>security</a:t>
            </a:r>
            <a:r>
              <a:rPr lang="ru-RU" b="1" dirty="0"/>
              <a:t> </a:t>
            </a:r>
            <a:r>
              <a:rPr lang="ru-RU" b="1" dirty="0" err="1"/>
              <a:t>testing</a:t>
            </a:r>
            <a:r>
              <a:rPr lang="ru-RU" b="1" dirty="0"/>
              <a:t>)</a:t>
            </a:r>
            <a:r>
              <a:rPr lang="ru-RU" dirty="0"/>
              <a:t> — это стратегия тестирования, используемая для проверки безопасности системы, а также для анализа рисков, связанных с обеспечением целостного подхода к защите приложения, атак хакеров, вирусов, несанкционированного доступа к конфиденциальным данным.</a:t>
            </a:r>
          </a:p>
          <a:p>
            <a:r>
              <a:rPr lang="ru-RU" b="1" dirty="0"/>
              <a:t>Тестирование надёжности (</a:t>
            </a:r>
            <a:r>
              <a:rPr lang="ru-RU" b="1" dirty="0" err="1"/>
              <a:t>reliability</a:t>
            </a:r>
            <a:r>
              <a:rPr lang="ru-RU" b="1" dirty="0"/>
              <a:t> </a:t>
            </a:r>
            <a:r>
              <a:rPr lang="ru-RU" b="1" dirty="0" err="1"/>
              <a:t>testing</a:t>
            </a:r>
            <a:r>
              <a:rPr lang="ru-RU" b="1" dirty="0"/>
              <a:t>)</a:t>
            </a:r>
            <a:r>
              <a:rPr lang="ru-RU" dirty="0"/>
              <a:t> — один из видов нефункционального тестирования ПО, целью которого является проверка работоспособности приложения при длительном тестировании с ожидаемым уровнем нагрузки.</a:t>
            </a:r>
          </a:p>
          <a:p>
            <a:r>
              <a:rPr lang="ru-RU" b="1" dirty="0"/>
              <a:t>Регрессионное тестирование (</a:t>
            </a:r>
            <a:r>
              <a:rPr lang="ru-RU" b="1" dirty="0" err="1"/>
              <a:t>regression</a:t>
            </a:r>
            <a:r>
              <a:rPr lang="ru-RU" b="1" dirty="0"/>
              <a:t> </a:t>
            </a:r>
            <a:r>
              <a:rPr lang="ru-RU" b="1" dirty="0" err="1"/>
              <a:t>testing</a:t>
            </a:r>
            <a:r>
              <a:rPr lang="ru-RU" b="1" dirty="0"/>
              <a:t>)</a:t>
            </a:r>
            <a:r>
              <a:rPr lang="ru-RU" dirty="0"/>
              <a:t> — тестирование уже проверенной ранее функциональности после внесения изменений в код приложения, для уверенности в том, что эти изменения не внесли ошибки в областях, которые не подверглись изменениям.</a:t>
            </a:r>
          </a:p>
          <a:p>
            <a:r>
              <a:rPr lang="ru-RU" b="1" dirty="0"/>
              <a:t>Повторное/подтверждающее тестирование (</a:t>
            </a:r>
            <a:r>
              <a:rPr lang="ru-RU" b="1" dirty="0" err="1"/>
              <a:t>re-testing</a:t>
            </a:r>
            <a:r>
              <a:rPr lang="ru-RU" b="1" dirty="0"/>
              <a:t>/</a:t>
            </a:r>
            <a:r>
              <a:rPr lang="ru-RU" b="1" dirty="0" err="1"/>
              <a:t>confirmation</a:t>
            </a:r>
            <a:r>
              <a:rPr lang="ru-RU" b="1" dirty="0"/>
              <a:t> </a:t>
            </a:r>
            <a:r>
              <a:rPr lang="ru-RU" b="1" dirty="0" err="1"/>
              <a:t>testing</a:t>
            </a:r>
            <a:r>
              <a:rPr lang="ru-RU" b="1" dirty="0"/>
              <a:t>)</a:t>
            </a:r>
            <a:r>
              <a:rPr lang="ru-RU" dirty="0"/>
              <a:t> — тестирование, во время которого исполняются тестовые сценарии, выявившие ошибки во время последнего запуска, для подтверждения успешности исправления этих ошибок.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876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2B710-7990-43EA-BD05-A76135F85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55" y="754621"/>
            <a:ext cx="8596668" cy="1826581"/>
          </a:xfrm>
        </p:spPr>
        <p:txBody>
          <a:bodyPr/>
          <a:lstStyle/>
          <a:p>
            <a:r>
              <a:rPr lang="ru-RU" dirty="0"/>
              <a:t>Техники тест-дизайна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98CF03-20CE-46B5-839D-2FF6418E3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7666" y="2998800"/>
            <a:ext cx="8596668" cy="860400"/>
          </a:xfrm>
        </p:spPr>
        <p:txBody>
          <a:bodyPr/>
          <a:lstStyle/>
          <a:p>
            <a:r>
              <a:rPr lang="ru-RU" b="1" dirty="0"/>
              <a:t>Тест-дизайн </a:t>
            </a:r>
            <a:r>
              <a:rPr lang="ru-RU" dirty="0"/>
              <a:t>— это этап тестирования ПО, на котором проектируются и создаются тестовые случаи (тест-кейсы).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4766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969D6-F1CE-4C0B-9934-31061461C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Техники тест-дизайна</a:t>
            </a:r>
            <a:endParaRPr lang="en-US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991CE8D-51BC-4008-AD83-6A429720F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2435" y="1821994"/>
            <a:ext cx="6108353" cy="415935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EACE600-37E4-4CBF-8A53-9E1F1B122218}"/>
              </a:ext>
            </a:extLst>
          </p:cNvPr>
          <p:cNvSpPr/>
          <p:nvPr/>
        </p:nvSpPr>
        <p:spPr>
          <a:xfrm>
            <a:off x="531302" y="1821994"/>
            <a:ext cx="38561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Тестирование на основе классов эквивалентности (</a:t>
            </a:r>
            <a:r>
              <a:rPr lang="ru-RU" b="1" dirty="0" err="1"/>
              <a:t>equivalence</a:t>
            </a:r>
            <a:r>
              <a:rPr lang="ru-RU" b="1" dirty="0"/>
              <a:t> </a:t>
            </a:r>
            <a:r>
              <a:rPr lang="ru-RU" b="1" dirty="0" err="1"/>
              <a:t>partitioning</a:t>
            </a:r>
            <a:r>
              <a:rPr lang="ru-RU" b="1" dirty="0"/>
              <a:t>) </a:t>
            </a:r>
            <a:r>
              <a:rPr lang="ru-RU" dirty="0"/>
              <a:t>— это техника, основанная на методе чёрного ящика, при которой мы разделяем функционал (часто диапазон возможных вводимых значений) на группы эквивалентных по своему влиянию на систему значений.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764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715EF-FF01-4929-836A-5D193A1F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тестирования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D61C99-C77C-4CD9-B557-8212AF099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129396" cy="4357657"/>
          </a:xfrm>
        </p:spPr>
        <p:txBody>
          <a:bodyPr/>
          <a:lstStyle/>
          <a:p>
            <a:r>
              <a:rPr lang="ru-RU" sz="2400" b="1" dirty="0"/>
              <a:t>Принцип 1 — Тестирование демонстрирует наличие дефектов (</a:t>
            </a:r>
            <a:r>
              <a:rPr lang="ru-RU" sz="2400" b="1" dirty="0" err="1"/>
              <a:t>Testing</a:t>
            </a:r>
            <a:r>
              <a:rPr lang="ru-RU" sz="2400" b="1" dirty="0"/>
              <a:t> </a:t>
            </a:r>
            <a:r>
              <a:rPr lang="ru-RU" sz="2400" b="1" dirty="0" err="1"/>
              <a:t>shows</a:t>
            </a:r>
            <a:r>
              <a:rPr lang="ru-RU" sz="2400" b="1" dirty="0"/>
              <a:t> </a:t>
            </a:r>
            <a:r>
              <a:rPr lang="ru-RU" sz="2400" b="1" dirty="0" err="1"/>
              <a:t>presence</a:t>
            </a:r>
            <a:r>
              <a:rPr lang="ru-RU" sz="2400" b="1" dirty="0"/>
              <a:t> </a:t>
            </a:r>
            <a:r>
              <a:rPr lang="ru-RU" sz="2400" b="1" dirty="0" err="1"/>
              <a:t>of</a:t>
            </a:r>
            <a:r>
              <a:rPr lang="ru-RU" sz="2400" b="1" dirty="0"/>
              <a:t> </a:t>
            </a:r>
            <a:r>
              <a:rPr lang="ru-RU" sz="2400" b="1" dirty="0" err="1"/>
              <a:t>defects</a:t>
            </a:r>
            <a:r>
              <a:rPr lang="ru-RU" sz="2400" b="1" dirty="0"/>
              <a:t>).</a:t>
            </a:r>
          </a:p>
          <a:p>
            <a:r>
              <a:rPr lang="ru-RU" dirty="0"/>
              <a:t>Тестирование только снижает вероятность наличия дефектов, которые находятся в программном обеспечении, но не гарантирует их отсутствия.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001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969D6-F1CE-4C0B-9934-31061461C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Техники тест-дизайна</a:t>
            </a:r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EACE600-37E4-4CBF-8A53-9E1F1B122218}"/>
              </a:ext>
            </a:extLst>
          </p:cNvPr>
          <p:cNvSpPr/>
          <p:nvPr/>
        </p:nvSpPr>
        <p:spPr>
          <a:xfrm>
            <a:off x="531302" y="1821994"/>
            <a:ext cx="38561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Техника анализа граничных значений (</a:t>
            </a:r>
            <a:r>
              <a:rPr lang="ru-RU" b="1" dirty="0" err="1"/>
              <a:t>boundary</a:t>
            </a:r>
            <a:r>
              <a:rPr lang="ru-RU" b="1" dirty="0"/>
              <a:t> </a:t>
            </a:r>
            <a:r>
              <a:rPr lang="ru-RU" b="1" dirty="0" err="1"/>
              <a:t>value</a:t>
            </a:r>
            <a:r>
              <a:rPr lang="ru-RU" b="1" dirty="0"/>
              <a:t> </a:t>
            </a:r>
            <a:r>
              <a:rPr lang="ru-RU" b="1" dirty="0" err="1"/>
              <a:t>testing</a:t>
            </a:r>
            <a:r>
              <a:rPr lang="ru-RU" b="1" dirty="0"/>
              <a:t>) — </a:t>
            </a:r>
            <a:r>
              <a:rPr lang="ru-RU" dirty="0"/>
              <a:t>это техника проверки поведения продукта на крайних (граничных) значениях входных данных.</a:t>
            </a:r>
            <a:endParaRPr lang="en-US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DA120F9-A8F4-476A-B6F9-450CBA096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762" y="3907674"/>
            <a:ext cx="8596312" cy="176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29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969D6-F1CE-4C0B-9934-31061461C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Техники тест-дизайна</a:t>
            </a:r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EACE600-37E4-4CBF-8A53-9E1F1B122218}"/>
              </a:ext>
            </a:extLst>
          </p:cNvPr>
          <p:cNvSpPr/>
          <p:nvPr/>
        </p:nvSpPr>
        <p:spPr>
          <a:xfrm>
            <a:off x="677334" y="1469656"/>
            <a:ext cx="38561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Попарное тестирование (</a:t>
            </a:r>
            <a:r>
              <a:rPr lang="ru-RU" b="1" dirty="0" err="1"/>
              <a:t>pairwise</a:t>
            </a:r>
            <a:r>
              <a:rPr lang="ru-RU" b="1" dirty="0"/>
              <a:t> </a:t>
            </a:r>
            <a:r>
              <a:rPr lang="ru-RU" b="1" dirty="0" err="1"/>
              <a:t>testing</a:t>
            </a:r>
            <a:r>
              <a:rPr lang="ru-RU" b="1" dirty="0"/>
              <a:t>)</a:t>
            </a:r>
            <a:r>
              <a:rPr lang="ru-RU" dirty="0"/>
              <a:t> — это техника формирования наборов тестовых данных из полного набора входных данных в системе, которая позволяет существенно сократить количество тест-кейсов.</a:t>
            </a:r>
          </a:p>
          <a:p>
            <a:endParaRPr lang="en-US" dirty="0"/>
          </a:p>
        </p:txBody>
      </p:sp>
      <p:pic>
        <p:nvPicPr>
          <p:cNvPr id="1026" name="Picture 2" descr="Метод попарного тестирования">
            <a:extLst>
              <a:ext uri="{FF2B5EF4-FFF2-40B4-BE49-F238E27FC236}">
                <a16:creationId xmlns:a16="http://schemas.microsoft.com/office/drawing/2014/main" id="{5D27FD3F-0630-4F9B-AAA9-4C69CBCEB3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162" y="3547593"/>
            <a:ext cx="8596312" cy="293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4491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969D6-F1CE-4C0B-9934-31061461C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Техники тест-дизайна</a:t>
            </a:r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EACE600-37E4-4CBF-8A53-9E1F1B122218}"/>
              </a:ext>
            </a:extLst>
          </p:cNvPr>
          <p:cNvSpPr/>
          <p:nvPr/>
        </p:nvSpPr>
        <p:spPr>
          <a:xfrm>
            <a:off x="677334" y="1469656"/>
            <a:ext cx="38561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Тестирование на основе состояний и переходов (</a:t>
            </a:r>
            <a:r>
              <a:rPr lang="ru-RU" b="1" dirty="0" err="1"/>
              <a:t>State-Transition</a:t>
            </a:r>
            <a:r>
              <a:rPr lang="ru-RU" b="1" dirty="0"/>
              <a:t> </a:t>
            </a:r>
            <a:r>
              <a:rPr lang="ru-RU" b="1" dirty="0" err="1"/>
              <a:t>Testing</a:t>
            </a:r>
            <a:r>
              <a:rPr lang="ru-RU" b="1" dirty="0"/>
              <a:t>)</a:t>
            </a:r>
            <a:r>
              <a:rPr lang="ru-RU" dirty="0"/>
              <a:t> — применяется для фиксирования требований и описания дизайна приложения.</a:t>
            </a:r>
          </a:p>
          <a:p>
            <a:endParaRPr lang="en-US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DAF8A6B-B697-4447-85DA-1A1279B95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2231" y="2269645"/>
            <a:ext cx="6290327" cy="404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697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969D6-F1CE-4C0B-9934-31061461C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Техники тест-дизайна</a:t>
            </a:r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EACE600-37E4-4CBF-8A53-9E1F1B122218}"/>
              </a:ext>
            </a:extLst>
          </p:cNvPr>
          <p:cNvSpPr/>
          <p:nvPr/>
        </p:nvSpPr>
        <p:spPr>
          <a:xfrm>
            <a:off x="677334" y="1469656"/>
            <a:ext cx="38561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Таблицы принятия решений (</a:t>
            </a:r>
            <a:r>
              <a:rPr lang="ru-RU" b="1" dirty="0" err="1"/>
              <a:t>Decision</a:t>
            </a:r>
            <a:r>
              <a:rPr lang="ru-RU" b="1" dirty="0"/>
              <a:t> </a:t>
            </a:r>
            <a:r>
              <a:rPr lang="ru-RU" b="1" dirty="0" err="1"/>
              <a:t>Table</a:t>
            </a:r>
            <a:r>
              <a:rPr lang="ru-RU" b="1" dirty="0"/>
              <a:t> </a:t>
            </a:r>
            <a:r>
              <a:rPr lang="ru-RU" b="1" dirty="0" err="1"/>
              <a:t>Testing</a:t>
            </a:r>
            <a:r>
              <a:rPr lang="ru-RU" b="1" dirty="0"/>
              <a:t>)</a:t>
            </a:r>
            <a:r>
              <a:rPr lang="ru-RU" dirty="0"/>
              <a:t> — техника тестирования, основанная на методе чёрного ящика, которая применяется для систем со сложной логикой.</a:t>
            </a:r>
          </a:p>
          <a:p>
            <a:endParaRPr lang="en-US" dirty="0"/>
          </a:p>
        </p:txBody>
      </p:sp>
      <p:pic>
        <p:nvPicPr>
          <p:cNvPr id="2050" name="Picture 2" descr="Таблицы принятия решений: техника проведения тестирования с использованием  Functional Tester от IBM Rational - Программные...">
            <a:extLst>
              <a:ext uri="{FF2B5EF4-FFF2-40B4-BE49-F238E27FC236}">
                <a16:creationId xmlns:a16="http://schemas.microsoft.com/office/drawing/2014/main" id="{3C311D4A-1B98-4D34-BCC4-5DE4611A8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340" y="1930400"/>
            <a:ext cx="5838865" cy="417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5218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969D6-F1CE-4C0B-9934-31061461C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Техники тест-дизайна</a:t>
            </a:r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EACE600-37E4-4CBF-8A53-9E1F1B122218}"/>
              </a:ext>
            </a:extLst>
          </p:cNvPr>
          <p:cNvSpPr/>
          <p:nvPr/>
        </p:nvSpPr>
        <p:spPr>
          <a:xfrm>
            <a:off x="677334" y="1469656"/>
            <a:ext cx="38561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Доменный анализ (</a:t>
            </a:r>
            <a:r>
              <a:rPr lang="ru-RU" b="1" dirty="0" err="1"/>
              <a:t>Domain</a:t>
            </a:r>
            <a:r>
              <a:rPr lang="ru-RU" b="1" dirty="0"/>
              <a:t> </a:t>
            </a:r>
            <a:r>
              <a:rPr lang="ru-RU" b="1" dirty="0" err="1"/>
              <a:t>Analysis</a:t>
            </a:r>
            <a:r>
              <a:rPr lang="ru-RU" b="1" dirty="0"/>
              <a:t> </a:t>
            </a:r>
            <a:r>
              <a:rPr lang="ru-RU" b="1" dirty="0" err="1"/>
              <a:t>Testing</a:t>
            </a:r>
            <a:r>
              <a:rPr lang="ru-RU" b="1" dirty="0"/>
              <a:t>)</a:t>
            </a:r>
            <a:r>
              <a:rPr lang="ru-RU" dirty="0"/>
              <a:t> — это техника основана на разбиении диапазона возможных значений переменной на поддиапазоны, с последующим выбором одного или нескольких значений из каждого домена для тестирования.</a:t>
            </a:r>
          </a:p>
          <a:p>
            <a:endParaRPr lang="en-US" dirty="0"/>
          </a:p>
        </p:txBody>
      </p:sp>
      <p:pic>
        <p:nvPicPr>
          <p:cNvPr id="3074" name="Picture 2" descr="Что такое доменное тестирование? — Школа седого тестировщика">
            <a:extLst>
              <a:ext uri="{FF2B5EF4-FFF2-40B4-BE49-F238E27FC236}">
                <a16:creationId xmlns:a16="http://schemas.microsoft.com/office/drawing/2014/main" id="{E8D1AD9F-102D-43E9-A06B-E41FA6E7D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065" y="2808798"/>
            <a:ext cx="6768270" cy="281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9781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969D6-F1CE-4C0B-9934-31061461C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Техники тест-дизайна</a:t>
            </a:r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EACE600-37E4-4CBF-8A53-9E1F1B122218}"/>
              </a:ext>
            </a:extLst>
          </p:cNvPr>
          <p:cNvSpPr/>
          <p:nvPr/>
        </p:nvSpPr>
        <p:spPr>
          <a:xfrm>
            <a:off x="989928" y="1930400"/>
            <a:ext cx="38561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Сценарий использования (</a:t>
            </a:r>
            <a:r>
              <a:rPr lang="ru-RU" b="1" dirty="0" err="1"/>
              <a:t>Use</a:t>
            </a:r>
            <a:r>
              <a:rPr lang="ru-RU" b="1" dirty="0"/>
              <a:t> </a:t>
            </a:r>
            <a:r>
              <a:rPr lang="ru-RU" b="1" dirty="0" err="1"/>
              <a:t>Case</a:t>
            </a:r>
            <a:r>
              <a:rPr lang="ru-RU" b="1" dirty="0"/>
              <a:t> </a:t>
            </a:r>
            <a:r>
              <a:rPr lang="ru-RU" b="1" dirty="0" err="1"/>
              <a:t>Testing</a:t>
            </a:r>
            <a:r>
              <a:rPr lang="ru-RU" b="1" dirty="0"/>
              <a:t>)</a:t>
            </a:r>
            <a:r>
              <a:rPr lang="ru-RU" dirty="0"/>
              <a:t> — </a:t>
            </a:r>
            <a:r>
              <a:rPr lang="ru-RU" dirty="0" err="1"/>
              <a:t>Use</a:t>
            </a:r>
            <a:r>
              <a:rPr lang="ru-RU" dirty="0"/>
              <a:t> </a:t>
            </a:r>
            <a:r>
              <a:rPr lang="ru-RU" dirty="0" err="1"/>
              <a:t>Case</a:t>
            </a:r>
            <a:r>
              <a:rPr lang="ru-RU" dirty="0"/>
              <a:t> описывает сценарий взаимодействия двух и более участников (как правило — пользователя и системы).</a:t>
            </a:r>
          </a:p>
          <a:p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F11036-5783-44D4-9C80-12D4776AE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066" y="786866"/>
            <a:ext cx="5706213" cy="570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517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146AC-A2D5-4DB5-AA38-0EF38293A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36" y="226115"/>
            <a:ext cx="8596668" cy="1244037"/>
          </a:xfrm>
        </p:spPr>
        <p:txBody>
          <a:bodyPr/>
          <a:lstStyle/>
          <a:p>
            <a:r>
              <a:rPr lang="ru-RU" dirty="0"/>
              <a:t>Методы тестирования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9C0EF3-EA0E-4FAD-BA3B-35D3ADA7D7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54D55E-1631-4D45-A72C-B6D2F5731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32" y="2104195"/>
            <a:ext cx="882967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784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F63AD-AD58-4843-BFF8-9522C3A69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Тестирование белого ящика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2DBF38-6D54-40AD-96BF-B15F53C2E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Согласно ISTQB, тестирование белого ящика — это:</a:t>
            </a:r>
          </a:p>
          <a:p>
            <a:endParaRPr lang="ru-RU" dirty="0"/>
          </a:p>
          <a:p>
            <a:r>
              <a:rPr lang="ru-RU" dirty="0"/>
              <a:t>тестирование, основанное на анализе внутренней структуры компонента или системы;</a:t>
            </a:r>
          </a:p>
          <a:p>
            <a:r>
              <a:rPr lang="ru-RU" dirty="0"/>
              <a:t>тест-дизайн, основанный на технике белого ящика — процедура написания или выбора тест-кейсов на основе анализа внутреннего устройства системы или компонента.</a:t>
            </a:r>
          </a:p>
          <a:p>
            <a:r>
              <a:rPr lang="ru-RU" dirty="0"/>
              <a:t>Почему «белый ящик»? Тестируемая программа для тестировщика — прозрачный ящик, содержимое которого он прекрасно видит.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904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F63AD-AD58-4843-BFF8-9522C3A69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Тестирование серого ящика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2DBF38-6D54-40AD-96BF-B15F53C2E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Тестирование серого ящика</a:t>
            </a:r>
            <a:r>
              <a:rPr lang="ru-RU" dirty="0"/>
              <a:t> — метод тестирования ПО, который предполагает комбинацию </a:t>
            </a:r>
            <a:r>
              <a:rPr lang="ru-RU" dirty="0" err="1"/>
              <a:t>White</a:t>
            </a:r>
            <a:r>
              <a:rPr lang="ru-RU" dirty="0"/>
              <a:t> </a:t>
            </a:r>
            <a:r>
              <a:rPr lang="ru-RU" dirty="0" err="1"/>
              <a:t>Box</a:t>
            </a:r>
            <a:r>
              <a:rPr lang="ru-RU" dirty="0"/>
              <a:t> и </a:t>
            </a:r>
            <a:r>
              <a:rPr lang="ru-RU" dirty="0" err="1"/>
              <a:t>Black</a:t>
            </a:r>
            <a:r>
              <a:rPr lang="ru-RU" dirty="0"/>
              <a:t> </a:t>
            </a:r>
            <a:r>
              <a:rPr lang="ru-RU" dirty="0" err="1"/>
              <a:t>Box</a:t>
            </a:r>
            <a:r>
              <a:rPr lang="ru-RU" dirty="0"/>
              <a:t> подходов. То есть, внутреннее устройство программы нам известно лишь частично.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8553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F63AD-AD58-4843-BFF8-9522C3A69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Тестирование черного ящика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2DBF38-6D54-40AD-96BF-B15F53C2E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95" y="1778467"/>
            <a:ext cx="8737107" cy="4262896"/>
          </a:xfrm>
        </p:spPr>
        <p:txBody>
          <a:bodyPr>
            <a:normAutofit/>
          </a:bodyPr>
          <a:lstStyle/>
          <a:p>
            <a:r>
              <a:rPr lang="ru-RU" b="1" dirty="0"/>
              <a:t>Тестирование чёрного ящика</a:t>
            </a:r>
            <a:r>
              <a:rPr lang="ru-RU" dirty="0"/>
              <a:t> — также известное как тестирование, основанное на спецификации или тестирование поведения — техника тестирования, основанная на работе исключительно с внешними интерфейсами тестируемой системы.</a:t>
            </a:r>
            <a:br>
              <a:rPr lang="ru-RU" dirty="0"/>
            </a:br>
            <a:br>
              <a:rPr lang="ru-RU" dirty="0"/>
            </a:br>
            <a:endParaRPr lang="ru-RU" dirty="0"/>
          </a:p>
          <a:p>
            <a:pPr marL="0" indent="0">
              <a:buNone/>
            </a:pPr>
            <a:r>
              <a:rPr lang="ru-RU" dirty="0"/>
              <a:t>Согласно ISTQB, тестирование черного ящика — это:</a:t>
            </a:r>
          </a:p>
          <a:p>
            <a:r>
              <a:rPr lang="ru-RU" dirty="0"/>
              <a:t>тестирование, как функциональное, так и нефункциональное, не предполагающее знания внутреннего устройства компонента или системы;</a:t>
            </a:r>
          </a:p>
          <a:p>
            <a:r>
              <a:rPr lang="ru-RU" dirty="0"/>
              <a:t>тест-дизайн, основанный на технике черного ящика — процедура написания или выбора тест-кейсов на основе анализа функциональной или нефункциональной спецификации компонента или системы без знания ее внутреннего устройства.</a:t>
            </a:r>
          </a:p>
        </p:txBody>
      </p:sp>
    </p:spTree>
    <p:extLst>
      <p:ext uri="{BB962C8B-B14F-4D97-AF65-F5344CB8AC3E}">
        <p14:creationId xmlns:p14="http://schemas.microsoft.com/office/powerpoint/2010/main" val="900697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715EF-FF01-4929-836A-5D193A1F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тестирования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D61C99-C77C-4CD9-B557-8212AF099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129396" cy="4357657"/>
          </a:xfrm>
        </p:spPr>
        <p:txBody>
          <a:bodyPr/>
          <a:lstStyle/>
          <a:p>
            <a:r>
              <a:rPr lang="ru-RU" sz="2400" b="1" dirty="0"/>
              <a:t>Принцип 1 — Тестирование демонстрирует наличие дефектов (</a:t>
            </a:r>
            <a:r>
              <a:rPr lang="ru-RU" sz="2400" b="1" dirty="0" err="1"/>
              <a:t>Testing</a:t>
            </a:r>
            <a:r>
              <a:rPr lang="ru-RU" sz="2400" b="1" dirty="0"/>
              <a:t> </a:t>
            </a:r>
            <a:r>
              <a:rPr lang="ru-RU" sz="2400" b="1" dirty="0" err="1"/>
              <a:t>shows</a:t>
            </a:r>
            <a:r>
              <a:rPr lang="ru-RU" sz="2400" b="1" dirty="0"/>
              <a:t> </a:t>
            </a:r>
            <a:r>
              <a:rPr lang="ru-RU" sz="2400" b="1" dirty="0" err="1"/>
              <a:t>presence</a:t>
            </a:r>
            <a:r>
              <a:rPr lang="ru-RU" sz="2400" b="1" dirty="0"/>
              <a:t> </a:t>
            </a:r>
            <a:r>
              <a:rPr lang="ru-RU" sz="2400" b="1" dirty="0" err="1"/>
              <a:t>of</a:t>
            </a:r>
            <a:r>
              <a:rPr lang="ru-RU" sz="2400" b="1" dirty="0"/>
              <a:t> </a:t>
            </a:r>
            <a:r>
              <a:rPr lang="ru-RU" sz="2400" b="1" dirty="0" err="1"/>
              <a:t>defects</a:t>
            </a:r>
            <a:r>
              <a:rPr lang="ru-RU" sz="2400" b="1" dirty="0"/>
              <a:t>).</a:t>
            </a:r>
          </a:p>
          <a:p>
            <a:r>
              <a:rPr lang="ru-RU" dirty="0"/>
              <a:t>Тестирование только снижает вероятность наличия дефектов, которые находятся в программном обеспечении, но не гарантирует их отсутствия.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121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2B710-7990-43EA-BD05-A76135F85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55" y="754621"/>
            <a:ext cx="8596668" cy="1826581"/>
          </a:xfrm>
        </p:spPr>
        <p:txBody>
          <a:bodyPr/>
          <a:lstStyle/>
          <a:p>
            <a:r>
              <a:rPr lang="ru-RU" b="1" dirty="0"/>
              <a:t>Тестовая документация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98CF03-20CE-46B5-839D-2FF6418E3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6270" y="2814242"/>
            <a:ext cx="8998965" cy="2319820"/>
          </a:xfrm>
        </p:spPr>
        <p:txBody>
          <a:bodyPr>
            <a:normAutofit/>
          </a:bodyPr>
          <a:lstStyle/>
          <a:p>
            <a:r>
              <a:rPr lang="ru-RU" b="1" dirty="0"/>
              <a:t>Тест план (</a:t>
            </a:r>
            <a:r>
              <a:rPr lang="ru-RU" b="1" dirty="0" err="1"/>
              <a:t>Test</a:t>
            </a:r>
            <a:r>
              <a:rPr lang="ru-RU" b="1" dirty="0"/>
              <a:t> </a:t>
            </a:r>
            <a:r>
              <a:rPr lang="ru-RU" b="1" dirty="0" err="1"/>
              <a:t>Plan</a:t>
            </a:r>
            <a:r>
              <a:rPr lang="ru-RU" b="1" dirty="0"/>
              <a:t>)</a:t>
            </a:r>
            <a:r>
              <a:rPr lang="ru-RU" dirty="0"/>
              <a:t> — это документ, который описывает весь объем работ по тестированию, начиная с описания объекта, стратегии, расписания, критериев начала и окончания тестирования, до необходимого в процессе работы оборудования, специальных знаний, а также оценки рисков.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1900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AC703-1E99-400B-9D1F-E0D269F4D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 план должен отвечать на следующие вопросы:</a:t>
            </a:r>
            <a:endParaRPr lang="en-US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5F04C17-91D8-4530-A031-F40284AD12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487055"/>
              </p:ext>
            </p:extLst>
          </p:nvPr>
        </p:nvGraphicFramePr>
        <p:xfrm>
          <a:off x="677334" y="2160589"/>
          <a:ext cx="9095840" cy="4424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87125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7292C7-EA88-4695-AA5A-47776E86C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пункты тест плана: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3EF22F-3F34-413B-9149-5AE0F46C5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83" y="1392572"/>
            <a:ext cx="10402349" cy="5465427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Идентификатор тест плана (</a:t>
            </a:r>
            <a:r>
              <a:rPr lang="en-US" dirty="0"/>
              <a:t>Test plan identifier);</a:t>
            </a:r>
          </a:p>
          <a:p>
            <a:r>
              <a:rPr lang="ru-RU" dirty="0"/>
              <a:t>Введение (</a:t>
            </a:r>
            <a:r>
              <a:rPr lang="en-US" dirty="0"/>
              <a:t>Introduction);</a:t>
            </a:r>
          </a:p>
          <a:p>
            <a:r>
              <a:rPr lang="ru-RU" dirty="0"/>
              <a:t>Объект тестирования (</a:t>
            </a:r>
            <a:r>
              <a:rPr lang="en-US" dirty="0"/>
              <a:t>Test items);</a:t>
            </a:r>
          </a:p>
          <a:p>
            <a:r>
              <a:rPr lang="ru-RU" dirty="0"/>
              <a:t>Функции, которые будут протестированы (</a:t>
            </a:r>
            <a:r>
              <a:rPr lang="en-US" dirty="0"/>
              <a:t>Features to be tested;)</a:t>
            </a:r>
          </a:p>
          <a:p>
            <a:r>
              <a:rPr lang="ru-RU" dirty="0"/>
              <a:t>Функции, которые не будут протестированы (</a:t>
            </a:r>
            <a:r>
              <a:rPr lang="en-US" dirty="0"/>
              <a:t>Features not to be tested);</a:t>
            </a:r>
          </a:p>
          <a:p>
            <a:r>
              <a:rPr lang="ru-RU" dirty="0"/>
              <a:t>Тестовые подходы (</a:t>
            </a:r>
            <a:r>
              <a:rPr lang="en-US" dirty="0"/>
              <a:t>Approach);</a:t>
            </a:r>
          </a:p>
          <a:p>
            <a:r>
              <a:rPr lang="ru-RU" dirty="0"/>
              <a:t>Критерии прохождения тестирования (</a:t>
            </a:r>
            <a:r>
              <a:rPr lang="en-US" dirty="0"/>
              <a:t>Item pass/fail criteria);</a:t>
            </a:r>
          </a:p>
          <a:p>
            <a:r>
              <a:rPr lang="ru-RU" dirty="0"/>
              <a:t>Критерии приостановления и возобновления тестирования (</a:t>
            </a:r>
            <a:r>
              <a:rPr lang="en-US" dirty="0"/>
              <a:t>Suspension criteria and resumption requirements);</a:t>
            </a:r>
          </a:p>
          <a:p>
            <a:r>
              <a:rPr lang="ru-RU" dirty="0"/>
              <a:t>Результаты тестирования (</a:t>
            </a:r>
            <a:r>
              <a:rPr lang="en-US" dirty="0"/>
              <a:t>Test deliverables);</a:t>
            </a:r>
          </a:p>
          <a:p>
            <a:r>
              <a:rPr lang="ru-RU" dirty="0"/>
              <a:t>Задачи тестирования (</a:t>
            </a:r>
            <a:r>
              <a:rPr lang="en-US" dirty="0"/>
              <a:t>Testing tasks);</a:t>
            </a:r>
          </a:p>
          <a:p>
            <a:r>
              <a:rPr lang="ru-RU" dirty="0"/>
              <a:t>Ресурсы системы (</a:t>
            </a:r>
            <a:r>
              <a:rPr lang="en-US" dirty="0"/>
              <a:t>Environmental needs);</a:t>
            </a:r>
          </a:p>
          <a:p>
            <a:r>
              <a:rPr lang="ru-RU" dirty="0"/>
              <a:t>Обязанности (</a:t>
            </a:r>
            <a:r>
              <a:rPr lang="en-US" dirty="0"/>
              <a:t>Responsibilities);</a:t>
            </a:r>
          </a:p>
          <a:p>
            <a:r>
              <a:rPr lang="ru-RU" dirty="0"/>
              <a:t>Роли и ответственность (</a:t>
            </a:r>
            <a:r>
              <a:rPr lang="en-US" dirty="0"/>
              <a:t>Staffing and training needs);</a:t>
            </a:r>
          </a:p>
          <a:p>
            <a:r>
              <a:rPr lang="ru-RU" dirty="0"/>
              <a:t>Расписание (</a:t>
            </a:r>
            <a:r>
              <a:rPr lang="en-US" dirty="0"/>
              <a:t>Schedule);</a:t>
            </a:r>
          </a:p>
          <a:p>
            <a:r>
              <a:rPr lang="ru-RU" dirty="0"/>
              <a:t>Оценка рисков (</a:t>
            </a:r>
            <a:r>
              <a:rPr lang="en-US" dirty="0"/>
              <a:t>Risks and contingencies);</a:t>
            </a:r>
          </a:p>
          <a:p>
            <a:r>
              <a:rPr lang="ru-RU" dirty="0"/>
              <a:t>Согласования (</a:t>
            </a:r>
            <a:r>
              <a:rPr lang="en-US" dirty="0"/>
              <a:t>Approvals).</a:t>
            </a:r>
          </a:p>
        </p:txBody>
      </p:sp>
    </p:spTree>
    <p:extLst>
      <p:ext uri="{BB962C8B-B14F-4D97-AF65-F5344CB8AC3E}">
        <p14:creationId xmlns:p14="http://schemas.microsoft.com/office/powerpoint/2010/main" val="6261179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E2840F7-85B8-449A-A231-DB1AC3611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998" y="424068"/>
            <a:ext cx="8596668" cy="3880773"/>
          </a:xfrm>
        </p:spPr>
        <p:txBody>
          <a:bodyPr/>
          <a:lstStyle/>
          <a:p>
            <a:r>
              <a:rPr lang="ru-RU" b="1" dirty="0"/>
              <a:t>Чек-лист (</a:t>
            </a:r>
            <a:r>
              <a:rPr lang="ru-RU" b="1" dirty="0" err="1"/>
              <a:t>check</a:t>
            </a:r>
            <a:r>
              <a:rPr lang="ru-RU" b="1" dirty="0"/>
              <a:t> </a:t>
            </a:r>
            <a:r>
              <a:rPr lang="ru-RU" b="1" dirty="0" err="1"/>
              <a:t>list</a:t>
            </a:r>
            <a:r>
              <a:rPr lang="ru-RU" b="1" dirty="0"/>
              <a:t>) </a:t>
            </a:r>
            <a:r>
              <a:rPr lang="ru-RU" dirty="0"/>
              <a:t>— это документ, который описывает что должно быть протестировано. Чек-лист может быть абсолютно разного уровня детализации.</a:t>
            </a:r>
          </a:p>
          <a:p>
            <a:endParaRPr lang="ru-RU" dirty="0"/>
          </a:p>
          <a:p>
            <a:r>
              <a:rPr lang="ru-RU" b="1" dirty="0"/>
              <a:t>Тестовый сценарий (</a:t>
            </a:r>
            <a:r>
              <a:rPr lang="ru-RU" b="1" dirty="0" err="1"/>
              <a:t>test</a:t>
            </a:r>
            <a:r>
              <a:rPr lang="ru-RU" b="1" dirty="0"/>
              <a:t> </a:t>
            </a:r>
            <a:r>
              <a:rPr lang="ru-RU" b="1" dirty="0" err="1"/>
              <a:t>case</a:t>
            </a:r>
            <a:r>
              <a:rPr lang="ru-RU" dirty="0"/>
              <a:t>) — это артефакт, описывающий совокупность шагов, конкретных условий и параметров, необходимых для проверки реализации тестируемой функции или её части.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D1E63D-7CA7-4FBC-B998-61AD2C115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860" y="2889566"/>
            <a:ext cx="3653274" cy="36649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C7C19C-AD97-4AF0-AAFC-A7F86F223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84" y="2750123"/>
            <a:ext cx="2225842" cy="380440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A10FF5F-6C2A-4528-B55C-182266B12439}"/>
              </a:ext>
            </a:extLst>
          </p:cNvPr>
          <p:cNvSpPr/>
          <p:nvPr/>
        </p:nvSpPr>
        <p:spPr>
          <a:xfrm>
            <a:off x="3540258" y="3052127"/>
            <a:ext cx="375826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u="sng" dirty="0"/>
              <a:t>Атрибуты тест кейса:</a:t>
            </a:r>
          </a:p>
          <a:p>
            <a:endParaRPr lang="ru-RU" sz="1100" dirty="0"/>
          </a:p>
          <a:p>
            <a:r>
              <a:rPr lang="ru-RU" sz="1100" b="1" dirty="0">
                <a:solidFill>
                  <a:srgbClr val="0070C0"/>
                </a:solidFill>
              </a:rPr>
              <a:t>Предусловия (</a:t>
            </a:r>
            <a:r>
              <a:rPr lang="ru-RU" sz="1100" b="1" dirty="0" err="1">
                <a:solidFill>
                  <a:srgbClr val="0070C0"/>
                </a:solidFill>
              </a:rPr>
              <a:t>PreConditions</a:t>
            </a:r>
            <a:r>
              <a:rPr lang="ru-RU" sz="1100" b="1" dirty="0">
                <a:solidFill>
                  <a:srgbClr val="0070C0"/>
                </a:solidFill>
              </a:rPr>
              <a:t>) </a:t>
            </a:r>
            <a:r>
              <a:rPr lang="ru-RU" sz="1100" dirty="0"/>
              <a:t>— список действий, которые приводят систему к состоянию пригодному для проведения основной проверки. Либо список условий, выполнение которых говорит о том, что система находится в пригодном для проведения основного теста состояния.</a:t>
            </a:r>
          </a:p>
          <a:p>
            <a:r>
              <a:rPr lang="ru-RU" sz="1100" b="1" dirty="0">
                <a:solidFill>
                  <a:srgbClr val="0070C0"/>
                </a:solidFill>
              </a:rPr>
              <a:t>Шаги (</a:t>
            </a:r>
            <a:r>
              <a:rPr lang="ru-RU" sz="1100" b="1" dirty="0" err="1">
                <a:solidFill>
                  <a:srgbClr val="0070C0"/>
                </a:solidFill>
              </a:rPr>
              <a:t>Steps</a:t>
            </a:r>
            <a:r>
              <a:rPr lang="ru-RU" sz="1100" b="1" dirty="0">
                <a:solidFill>
                  <a:srgbClr val="0070C0"/>
                </a:solidFill>
              </a:rPr>
              <a:t>) </a:t>
            </a:r>
            <a:r>
              <a:rPr lang="ru-RU" sz="1100" dirty="0"/>
              <a:t>— список действий, переводящих систему из одного состояния в другое, для получения результата, на основании которого можно сделать вывод о удовлетворении реализации, поставленным требованиям.</a:t>
            </a:r>
          </a:p>
          <a:p>
            <a:r>
              <a:rPr lang="ru-RU" sz="1100" b="1" dirty="0">
                <a:solidFill>
                  <a:srgbClr val="0070C0"/>
                </a:solidFill>
              </a:rPr>
              <a:t>Ожидаемый результат (</a:t>
            </a:r>
            <a:r>
              <a:rPr lang="ru-RU" sz="1100" b="1" dirty="0" err="1">
                <a:solidFill>
                  <a:srgbClr val="0070C0"/>
                </a:solidFill>
              </a:rPr>
              <a:t>Expected</a:t>
            </a:r>
            <a:r>
              <a:rPr lang="ru-RU" sz="1100" b="1" dirty="0">
                <a:solidFill>
                  <a:srgbClr val="0070C0"/>
                </a:solidFill>
              </a:rPr>
              <a:t> </a:t>
            </a:r>
            <a:r>
              <a:rPr lang="ru-RU" sz="1100" b="1" dirty="0" err="1">
                <a:solidFill>
                  <a:srgbClr val="0070C0"/>
                </a:solidFill>
              </a:rPr>
              <a:t>result</a:t>
            </a:r>
            <a:r>
              <a:rPr lang="ru-RU" sz="1100" b="1" dirty="0">
                <a:solidFill>
                  <a:srgbClr val="0070C0"/>
                </a:solidFill>
              </a:rPr>
              <a:t>) </a:t>
            </a:r>
            <a:r>
              <a:rPr lang="ru-RU" sz="1100" b="1" dirty="0"/>
              <a:t>— </a:t>
            </a:r>
            <a:r>
              <a:rPr lang="ru-RU" sz="1100" dirty="0"/>
              <a:t>что по факту </a:t>
            </a:r>
            <a:r>
              <a:rPr lang="ru-RU" sz="1200" dirty="0"/>
              <a:t>должны получить.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9297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36DAA-FD4A-4F1C-950A-2D1ADA180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70" y="2751711"/>
            <a:ext cx="8596668" cy="1826581"/>
          </a:xfrm>
        </p:spPr>
        <p:txBody>
          <a:bodyPr/>
          <a:lstStyle/>
          <a:p>
            <a:r>
              <a:rPr lang="ru-RU" dirty="0"/>
              <a:t>Благодарю за внимание!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61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715EF-FF01-4929-836A-5D193A1F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тестирования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D61C99-C77C-4CD9-B557-8212AF099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129396" cy="4357657"/>
          </a:xfrm>
        </p:spPr>
        <p:txBody>
          <a:bodyPr/>
          <a:lstStyle/>
          <a:p>
            <a:r>
              <a:rPr lang="ru-RU" sz="2400" b="1" dirty="0"/>
              <a:t>Принцип 2 — Исчерпывающее тестирование невозможно (</a:t>
            </a:r>
            <a:r>
              <a:rPr lang="ru-RU" sz="2400" b="1" dirty="0" err="1"/>
              <a:t>Exhaustive</a:t>
            </a:r>
            <a:r>
              <a:rPr lang="ru-RU" sz="2400" b="1" dirty="0"/>
              <a:t> </a:t>
            </a:r>
            <a:r>
              <a:rPr lang="ru-RU" sz="2400" b="1" dirty="0" err="1"/>
              <a:t>testing</a:t>
            </a:r>
            <a:r>
              <a:rPr lang="ru-RU" sz="2400" b="1" dirty="0"/>
              <a:t> </a:t>
            </a:r>
            <a:r>
              <a:rPr lang="ru-RU" sz="2400" b="1" dirty="0" err="1"/>
              <a:t>is</a:t>
            </a:r>
            <a:r>
              <a:rPr lang="ru-RU" sz="2400" b="1" dirty="0"/>
              <a:t> </a:t>
            </a:r>
            <a:r>
              <a:rPr lang="ru-RU" sz="2400" b="1" dirty="0" err="1"/>
              <a:t>impossible</a:t>
            </a:r>
            <a:r>
              <a:rPr lang="ru-RU" sz="2400" b="1" dirty="0"/>
              <a:t>).</a:t>
            </a:r>
          </a:p>
          <a:p>
            <a:r>
              <a:rPr lang="ru-RU" dirty="0"/>
              <a:t>Полное тестирование с использованием всех входных комбинаций данных, результатов и предусловий физически невыполнимо (исключение — тривиальные случаи).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39720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715EF-FF01-4929-836A-5D193A1F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тестирования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D61C99-C77C-4CD9-B557-8212AF099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129396" cy="4357657"/>
          </a:xfrm>
        </p:spPr>
        <p:txBody>
          <a:bodyPr/>
          <a:lstStyle/>
          <a:p>
            <a:r>
              <a:rPr lang="ru-RU" sz="2400" b="1" dirty="0"/>
              <a:t>Принцип 3 — Раннее тестирование (</a:t>
            </a:r>
            <a:r>
              <a:rPr lang="ru-RU" sz="2400" b="1" dirty="0" err="1"/>
              <a:t>Early</a:t>
            </a:r>
            <a:r>
              <a:rPr lang="ru-RU" sz="2400" b="1" dirty="0"/>
              <a:t> </a:t>
            </a:r>
            <a:r>
              <a:rPr lang="ru-RU" sz="2400" b="1" dirty="0" err="1"/>
              <a:t>testing</a:t>
            </a:r>
            <a:r>
              <a:rPr lang="ru-RU" sz="2400" b="1" dirty="0"/>
              <a:t>).</a:t>
            </a:r>
          </a:p>
          <a:p>
            <a:r>
              <a:rPr lang="ru-RU" dirty="0"/>
              <a:t>Следует начинать тестирование на ранних стадиях жизненного цикла разработки ПО, чтобы найти дефекты как можно раньше.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02813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715EF-FF01-4929-836A-5D193A1F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тестирования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D61C99-C77C-4CD9-B557-8212AF099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129396" cy="4357657"/>
          </a:xfrm>
        </p:spPr>
        <p:txBody>
          <a:bodyPr/>
          <a:lstStyle/>
          <a:p>
            <a:r>
              <a:rPr lang="ru-RU" sz="2400" b="1" dirty="0"/>
              <a:t>Принцип 4 — Скопление дефектов (</a:t>
            </a:r>
            <a:r>
              <a:rPr lang="ru-RU" sz="2400" b="1" dirty="0" err="1"/>
              <a:t>Defects</a:t>
            </a:r>
            <a:r>
              <a:rPr lang="ru-RU" sz="2400" b="1" dirty="0"/>
              <a:t> </a:t>
            </a:r>
            <a:r>
              <a:rPr lang="ru-RU" sz="2400" b="1" dirty="0" err="1"/>
              <a:t>clustering</a:t>
            </a:r>
            <a:r>
              <a:rPr lang="ru-RU" sz="2400" b="1" dirty="0"/>
              <a:t>).</a:t>
            </a:r>
          </a:p>
          <a:p>
            <a:r>
              <a:rPr lang="ru-RU" dirty="0"/>
              <a:t>Большая часть дефектов находится в ограниченном количестве модулей.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998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715EF-FF01-4929-836A-5D193A1F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тестирования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D61C99-C77C-4CD9-B557-8212AF099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129396" cy="4357657"/>
          </a:xfrm>
        </p:spPr>
        <p:txBody>
          <a:bodyPr/>
          <a:lstStyle/>
          <a:p>
            <a:r>
              <a:rPr lang="ru-RU" sz="2400" b="1" dirty="0"/>
              <a:t>Принцип 5 — Парадокс пестицида (</a:t>
            </a:r>
            <a:r>
              <a:rPr lang="ru-RU" sz="2400" b="1" dirty="0" err="1"/>
              <a:t>Pesticide</a:t>
            </a:r>
            <a:r>
              <a:rPr lang="ru-RU" sz="2400" b="1" dirty="0"/>
              <a:t> </a:t>
            </a:r>
            <a:r>
              <a:rPr lang="ru-RU" sz="2400" b="1" dirty="0" err="1"/>
              <a:t>paradox</a:t>
            </a:r>
            <a:r>
              <a:rPr lang="ru-RU" sz="2400" b="1" dirty="0"/>
              <a:t>).</a:t>
            </a:r>
          </a:p>
          <a:p>
            <a:r>
              <a:rPr lang="ru-RU" dirty="0"/>
              <a:t>Если повторять те же тестовые сценарии снова и снова, в какой-то момент этот набор тестов перестанет выявлять новые дефекты.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6393178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</TotalTime>
  <Words>2421</Words>
  <Application>Microsoft Office PowerPoint</Application>
  <PresentationFormat>Широкоэкранный</PresentationFormat>
  <Paragraphs>233</Paragraphs>
  <Slides>54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9" baseType="lpstr">
      <vt:lpstr>-apple-system</vt:lpstr>
      <vt:lpstr>Arial</vt:lpstr>
      <vt:lpstr>Trebuchet MS</vt:lpstr>
      <vt:lpstr>Wingdings 3</vt:lpstr>
      <vt:lpstr>Аспект</vt:lpstr>
      <vt:lpstr>Фундаментальная теория тестирования</vt:lpstr>
      <vt:lpstr>Основные понятия тестирования</vt:lpstr>
      <vt:lpstr>Для чего проводится тестирование ПО? </vt:lpstr>
      <vt:lpstr>Принципы тестирования</vt:lpstr>
      <vt:lpstr>Принципы тестирования</vt:lpstr>
      <vt:lpstr>Принципы тестирования</vt:lpstr>
      <vt:lpstr>Принципы тестирования</vt:lpstr>
      <vt:lpstr>Принципы тестирования</vt:lpstr>
      <vt:lpstr>Принципы тестирования</vt:lpstr>
      <vt:lpstr>Принципы тестирования</vt:lpstr>
      <vt:lpstr>Принципы тестирования</vt:lpstr>
      <vt:lpstr>Обеспечение качества (QA — Quality Assurance) и контроль качества (QC — Quality Control)</vt:lpstr>
      <vt:lpstr>Обеспечение качества (QA — Quality Assurance) и контроль качества (QC — Quality Control)</vt:lpstr>
      <vt:lpstr>Презентация PowerPoint</vt:lpstr>
      <vt:lpstr>Этапы тестирования:</vt:lpstr>
      <vt:lpstr>Программный продукт проходит следующие стадии:</vt:lpstr>
      <vt:lpstr>Атрибуты требований:</vt:lpstr>
      <vt:lpstr>Презентация PowerPoint</vt:lpstr>
      <vt:lpstr>Атрибуты отчета о дефекте:</vt:lpstr>
      <vt:lpstr>Жизненный цикл бага</vt:lpstr>
      <vt:lpstr>Severity vs Priority</vt:lpstr>
      <vt:lpstr>Градация Приоритета дефекта (Priority):</vt:lpstr>
      <vt:lpstr>Существует шесть базовых типов задач: </vt:lpstr>
      <vt:lpstr>Тестовые среды</vt:lpstr>
      <vt:lpstr>Основные фазы тестирования</vt:lpstr>
      <vt:lpstr>Виды тестирования</vt:lpstr>
      <vt:lpstr>Презентация PowerPoint</vt:lpstr>
      <vt:lpstr>Классификация по запуску кода на исполнение:</vt:lpstr>
      <vt:lpstr>Классификация по доступу к коду и архитектуре:</vt:lpstr>
      <vt:lpstr>Классификация по уровню детализации приложения</vt:lpstr>
      <vt:lpstr>Классификация по степени автоматизации</vt:lpstr>
      <vt:lpstr>Классификация по принципам работы с приложением</vt:lpstr>
      <vt:lpstr>Классификация по уровню функционального тестирования:</vt:lpstr>
      <vt:lpstr>Классификация в зависимости от исполнителей: </vt:lpstr>
      <vt:lpstr>Классификация в зависимости от целей тестирования:</vt:lpstr>
      <vt:lpstr>Нефункциональное тестирование </vt:lpstr>
      <vt:lpstr>Нефункциональное тестирование </vt:lpstr>
      <vt:lpstr>Техники тест-дизайна</vt:lpstr>
      <vt:lpstr>Техники тест-дизайна</vt:lpstr>
      <vt:lpstr>Техники тест-дизайна</vt:lpstr>
      <vt:lpstr>Техники тест-дизайна</vt:lpstr>
      <vt:lpstr>Техники тест-дизайна</vt:lpstr>
      <vt:lpstr>Техники тест-дизайна</vt:lpstr>
      <vt:lpstr>Техники тест-дизайна</vt:lpstr>
      <vt:lpstr>Техники тест-дизайна</vt:lpstr>
      <vt:lpstr>Методы тестирования</vt:lpstr>
      <vt:lpstr>Тестирование белого ящика</vt:lpstr>
      <vt:lpstr>Тестирование серого ящика</vt:lpstr>
      <vt:lpstr>Тестирование черного ящика</vt:lpstr>
      <vt:lpstr>Тестовая документация</vt:lpstr>
      <vt:lpstr>Тест план должен отвечать на следующие вопросы:</vt:lpstr>
      <vt:lpstr>Основные пункты тест плана: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Фундаментальная теория тестирования</dc:title>
  <dc:creator>Студент</dc:creator>
  <cp:lastModifiedBy>Студент</cp:lastModifiedBy>
  <cp:revision>7</cp:revision>
  <dcterms:created xsi:type="dcterms:W3CDTF">2023-03-11T08:55:50Z</dcterms:created>
  <dcterms:modified xsi:type="dcterms:W3CDTF">2023-03-11T09:58:51Z</dcterms:modified>
</cp:coreProperties>
</file>