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57" r:id="rId8"/>
    <p:sldId id="266" r:id="rId9"/>
    <p:sldId id="267" r:id="rId10"/>
    <p:sldId id="268" r:id="rId11"/>
    <p:sldId id="258" r:id="rId12"/>
    <p:sldId id="259" r:id="rId13"/>
    <p:sldId id="264" r:id="rId14"/>
    <p:sldId id="285" r:id="rId15"/>
    <p:sldId id="286" r:id="rId16"/>
    <p:sldId id="287" r:id="rId17"/>
    <p:sldId id="288" r:id="rId18"/>
    <p:sldId id="269" r:id="rId19"/>
    <p:sldId id="289" r:id="rId20"/>
    <p:sldId id="270" r:id="rId21"/>
    <p:sldId id="283" r:id="rId22"/>
    <p:sldId id="284" r:id="rId23"/>
    <p:sldId id="271" r:id="rId24"/>
    <p:sldId id="276" r:id="rId25"/>
    <p:sldId id="272" r:id="rId26"/>
    <p:sldId id="273" r:id="rId27"/>
    <p:sldId id="274" r:id="rId28"/>
    <p:sldId id="278" r:id="rId29"/>
    <p:sldId id="275" r:id="rId30"/>
    <p:sldId id="277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Экономика как социальный институт и система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204864"/>
            <a:ext cx="3923928" cy="294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37390" r="4687" b="20131"/>
          <a:stretch/>
        </p:blipFill>
        <p:spPr bwMode="auto">
          <a:xfrm>
            <a:off x="3491880" y="4610070"/>
            <a:ext cx="5440822" cy="215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6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Что такое неформальная экономика, теневая и криминальная?» — Яндекс К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95516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пособы борьбы с теневым бизнес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83722"/>
            <a:ext cx="7227377" cy="43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8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ЭКОНОМИКА КАК СОЦИАЛЬНЫЙ ИНСТИТУ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29526"/>
            <a:ext cx="7056784" cy="445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ревние китайцы, задумываясь о том, что определяет судьбу человека, придумали красивую легенду, где упоминали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4"/>
            <a:ext cx="8477672" cy="635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0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огласно легенде владелец этого магического предмета должен сделать выбор: повернуть веер Добром к себе,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7"/>
          <a:stretch/>
        </p:blipFill>
        <p:spPr bwMode="auto">
          <a:xfrm>
            <a:off x="0" y="332656"/>
            <a:ext cx="9217024" cy="65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4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Системный подход </a:t>
            </a:r>
            <a:r>
              <a:rPr lang="ru-RU" sz="3200" dirty="0"/>
              <a:t>– это направление методологии научного познания и практической деятельности, в основе которого лежит исследование любого объекта как сложной целостной социально-экономической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74335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ИСТЕМНЫЙ ПОДХО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36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5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ИСТЕМНЫЙ ПОДХО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789"/>
            <a:ext cx="8352928" cy="625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7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47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Системный подход </a:t>
            </a:r>
            <a:r>
              <a:rPr lang="ru-RU" sz="2400" dirty="0"/>
              <a:t>разрабатывался на основе принципа системности. Этот принцип был выдвинут еще в XIX в.; к нему обращались и Маркс, и Спенсер, и другие социологи. Тем не менее основное содержание принципа системности получило развитие лишь во второй половине XX 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045" y="2568386"/>
            <a:ext cx="90405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Важным шагом в развитии системного подхода стала теория немецкого социолога </a:t>
            </a:r>
            <a:r>
              <a:rPr lang="ru-RU" sz="2400" b="1" dirty="0"/>
              <a:t>Н. </a:t>
            </a:r>
            <a:r>
              <a:rPr lang="ru-RU" sz="2400" b="1" dirty="0" err="1"/>
              <a:t>Лумана</a:t>
            </a:r>
            <a:r>
              <a:rPr lang="ru-RU" sz="2400" dirty="0"/>
              <a:t>. Социальная система, по </a:t>
            </a:r>
            <a:r>
              <a:rPr lang="ru-RU" sz="2400" dirty="0" err="1"/>
              <a:t>Луману</a:t>
            </a:r>
            <a:r>
              <a:rPr lang="ru-RU" sz="2400" dirty="0"/>
              <a:t>, имеет свои специфические признаки, которые позволяют отличать ее от всех других систем. Это </a:t>
            </a:r>
            <a:r>
              <a:rPr lang="ru-RU" sz="2400" i="1" u="sng" dirty="0" err="1"/>
              <a:t>самореференция</a:t>
            </a:r>
            <a:r>
              <a:rPr lang="ru-RU" sz="2400" dirty="0"/>
              <a:t>, т.е. способность системы отличать себя от окружающей среды и возможность устанавливать свои границы, </a:t>
            </a:r>
            <a:r>
              <a:rPr lang="ru-RU" sz="2400" i="1" u="sng" dirty="0"/>
              <a:t>и </a:t>
            </a:r>
            <a:r>
              <a:rPr lang="ru-RU" sz="2400" i="1" u="sng" dirty="0" err="1"/>
              <a:t>аутопойэсис</a:t>
            </a:r>
            <a:r>
              <a:rPr lang="ru-RU" sz="2400" i="1" u="sng" dirty="0"/>
              <a:t> </a:t>
            </a:r>
            <a:r>
              <a:rPr lang="ru-RU" sz="2400" dirty="0"/>
              <a:t>– возможность воспроизводства системных элементов и отношений внутри самой системы. Главным элементом социальной системы </a:t>
            </a:r>
            <a:r>
              <a:rPr lang="ru-RU" sz="2400" dirty="0" err="1"/>
              <a:t>Лумана</a:t>
            </a:r>
            <a:r>
              <a:rPr lang="ru-RU" sz="2400" dirty="0"/>
              <a:t> является </a:t>
            </a:r>
            <a:r>
              <a:rPr lang="ru-RU" sz="2400" i="1" u="sng" dirty="0"/>
              <a:t>коммуникация</a:t>
            </a:r>
            <a:r>
              <a:rPr lang="ru-RU" sz="2400" dirty="0"/>
              <a:t>, которая представляет собой простейшие процесс конструирования реальности.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64098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40" y="105273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Экономическая система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― это действующая совокупность принципов, правил и связей, которые определяют форму и содержание основных экономических отношений, возникающих в процессе производства, обмена, распределения и потребления экономического продукта.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16" y="38610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Экономическая система </a:t>
            </a:r>
            <a:r>
              <a:rPr lang="ru-RU" sz="2400" dirty="0"/>
              <a:t> — установленная и действующая совокупность принципов, правил, законов, определяющих форму и содержание основных экономических отношений, возникающих в процессе производства, распределения, обмена и потребления экономического продукта.  </a:t>
            </a:r>
          </a:p>
        </p:txBody>
      </p:sp>
    </p:spTree>
    <p:extLst>
      <p:ext uri="{BB962C8B-B14F-4D97-AF65-F5344CB8AC3E}">
        <p14:creationId xmlns:p14="http://schemas.microsoft.com/office/powerpoint/2010/main" val="4272028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44824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Цель экономической системы </a:t>
            </a:r>
            <a:r>
              <a:rPr lang="ru-RU" sz="2800" dirty="0"/>
              <a:t>— организовать социально-экономические отношения между производителем и потребителем с максимальной эффективностью. </a:t>
            </a:r>
          </a:p>
        </p:txBody>
      </p:sp>
    </p:spTree>
    <p:extLst>
      <p:ext uri="{BB962C8B-B14F-4D97-AF65-F5344CB8AC3E}">
        <p14:creationId xmlns:p14="http://schemas.microsoft.com/office/powerpoint/2010/main" val="55047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я на тему . Социальные институ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3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Тип экономической системы </a:t>
            </a:r>
            <a:r>
              <a:rPr lang="ru-RU" sz="4000" dirty="0"/>
              <a:t>характеризует</a:t>
            </a:r>
            <a:r>
              <a:rPr lang="ru-RU" sz="4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формы собственности;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способы распределения </a:t>
            </a:r>
            <a:r>
              <a:rPr lang="ru-RU" sz="4000" dirty="0"/>
              <a:t>ограниченных ресурсов</a:t>
            </a:r>
            <a:r>
              <a:rPr lang="ru-RU" sz="4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способы </a:t>
            </a:r>
            <a:r>
              <a:rPr lang="ru-RU" sz="4000" dirty="0"/>
              <a:t>регулирования экономики. </a:t>
            </a:r>
          </a:p>
        </p:txBody>
      </p:sp>
    </p:spTree>
    <p:extLst>
      <p:ext uri="{BB962C8B-B14F-4D97-AF65-F5344CB8AC3E}">
        <p14:creationId xmlns:p14="http://schemas.microsoft.com/office/powerpoint/2010/main" val="402099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Экономические системы и собственность - Учитель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376"/>
            <a:ext cx="9131325" cy="42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8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.5. Классификация экономических сист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" y="332656"/>
            <a:ext cx="887422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0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692" y="764704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современной экономической теории выделяют </a:t>
            </a:r>
            <a:endParaRPr lang="ru-RU" sz="3200" dirty="0" smtClean="0"/>
          </a:p>
          <a:p>
            <a:r>
              <a:rPr lang="ru-RU" sz="3200" b="1" dirty="0" smtClean="0"/>
              <a:t>4 </a:t>
            </a:r>
            <a:r>
              <a:rPr lang="ru-RU" sz="3200" b="1" dirty="0"/>
              <a:t>вида экономических </a:t>
            </a:r>
            <a:r>
              <a:rPr lang="ru-RU" sz="3200" b="1" dirty="0" smtClean="0"/>
              <a:t>систем: </a:t>
            </a:r>
          </a:p>
        </p:txBody>
      </p:sp>
      <p:pic>
        <p:nvPicPr>
          <p:cNvPr id="3" name="Picture 2" descr="Типы экономических сист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" y="2204864"/>
            <a:ext cx="8940049" cy="25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7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экономика </a:t>
            </a:r>
            <a:r>
              <a:rPr lang="ru-RU" sz="3200" dirty="0"/>
              <a:t>— самая ранняя экономическая система, в которой главную роль в создании, обмене и распределении играют традиции и обычаи. В ней же широко распространен ручной труд. </a:t>
            </a:r>
          </a:p>
          <a:p>
            <a:r>
              <a:rPr lang="ru-RU" sz="3200" dirty="0"/>
              <a:t>Примеры стран с традиционной экономикой: </a:t>
            </a:r>
            <a:r>
              <a:rPr lang="ru-RU" sz="3200" i="1" dirty="0"/>
              <a:t>Бурунди, Бангладеш, Афганистан.</a:t>
            </a:r>
          </a:p>
        </p:txBody>
      </p:sp>
    </p:spTree>
    <p:extLst>
      <p:ext uri="{BB962C8B-B14F-4D97-AF65-F5344CB8AC3E}">
        <p14:creationId xmlns:p14="http://schemas.microsoft.com/office/powerpoint/2010/main" val="134846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Командно-административная (плановая, командная, государственная, директивная) экономика </a:t>
            </a:r>
            <a:r>
              <a:rPr lang="ru-RU" sz="2800" dirty="0"/>
              <a:t>— система, в которой почти все экономические ресурсы находятся в собственности государства, а руководство экономикой происходит через государственный план.</a:t>
            </a:r>
          </a:p>
          <a:p>
            <a:r>
              <a:rPr lang="ru-RU" sz="2800" dirty="0"/>
              <a:t>Примеры стран с командно-административной экономикой: </a:t>
            </a:r>
            <a:r>
              <a:rPr lang="ru-RU" sz="2800" i="1" dirty="0"/>
              <a:t>Куба, Вьетнам, Северная Корея, СССР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189508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Рыночная экономика </a:t>
            </a:r>
            <a:r>
              <a:rPr lang="ru-RU" sz="2800" dirty="0"/>
              <a:t>— система, которая основана на принципах свободного предпринимательства, конкуренции, а также на договорных отношениях между хозяйствующими субъектами. </a:t>
            </a:r>
          </a:p>
          <a:p>
            <a:r>
              <a:rPr lang="ru-RU" sz="2800" dirty="0"/>
              <a:t>В рыночной экономике ограничено вмешательство государства в хозяйственную деятельность.</a:t>
            </a:r>
          </a:p>
          <a:p>
            <a:r>
              <a:rPr lang="ru-RU" sz="2800" dirty="0"/>
              <a:t>Отметим, что в современном мире нет примеров с чисто выраженной рыночной экономикой, в современных государствах чаще всего преобладает смешанная экономическая </a:t>
            </a:r>
            <a:r>
              <a:rPr lang="ru-RU" sz="2800" dirty="0" smtClean="0"/>
              <a:t>система.</a:t>
            </a:r>
          </a:p>
        </p:txBody>
      </p:sp>
    </p:spTree>
    <p:extLst>
      <p:ext uri="{BB962C8B-B14F-4D97-AF65-F5344CB8AC3E}">
        <p14:creationId xmlns:p14="http://schemas.microsoft.com/office/powerpoint/2010/main" val="3345524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3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Смешанная экономика </a:t>
            </a:r>
            <a:r>
              <a:rPr lang="ru-RU" sz="3200" dirty="0"/>
              <a:t>— система, в которой совмещены элементы из разных экономических систем. </a:t>
            </a:r>
          </a:p>
          <a:p>
            <a:r>
              <a:rPr lang="ru-RU" sz="3200" dirty="0"/>
              <a:t>В ней государство и частный сектор играют важную роль в производстве, распределении, обмене и потреблении всех ресурсов и материальных благ.</a:t>
            </a:r>
          </a:p>
          <a:p>
            <a:r>
              <a:rPr lang="ru-RU" sz="3200" dirty="0"/>
              <a:t>Примеры стран со смешанной экономикой: </a:t>
            </a:r>
            <a:r>
              <a:rPr lang="ru-RU" sz="3200" i="1" dirty="0"/>
              <a:t>Россия, Китай, Франция, Япония. </a:t>
            </a:r>
          </a:p>
        </p:txBody>
      </p:sp>
    </p:spTree>
    <p:extLst>
      <p:ext uri="{BB962C8B-B14F-4D97-AF65-F5344CB8AC3E}">
        <p14:creationId xmlns:p14="http://schemas.microsoft.com/office/powerpoint/2010/main" val="3230056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24621" r="36527" b="12302"/>
          <a:stretch/>
        </p:blipFill>
        <p:spPr bwMode="auto">
          <a:xfrm>
            <a:off x="251520" y="188640"/>
            <a:ext cx="86932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50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 факторам, которые влияют на экономическое развитие</a:t>
            </a:r>
            <a:r>
              <a:rPr lang="ru-RU" sz="2400" dirty="0"/>
              <a:t>, относят</a:t>
            </a:r>
            <a:r>
              <a:rPr lang="ru-RU" sz="24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dirty="0" smtClean="0"/>
              <a:t>Месторасположение</a:t>
            </a:r>
            <a:r>
              <a:rPr lang="ru-RU" sz="2500" dirty="0"/>
              <a:t>. Географическое положение, погодные условия и то, насколько местность обеспечена природными ресурсами, влияет на хозяйственную </a:t>
            </a:r>
            <a:r>
              <a:rPr lang="ru-RU" sz="2500" dirty="0" smtClean="0"/>
              <a:t>деятельность.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dirty="0" smtClean="0"/>
              <a:t>Взаимоотношения </a:t>
            </a:r>
            <a:r>
              <a:rPr lang="ru-RU" sz="2500" dirty="0"/>
              <a:t>с другими странами. Между государствами можно установить дружеские и/или торговые отношения или же, наоборот, конфликтовать, что повлияет на способ ведения хозяйственной деятельности</a:t>
            </a:r>
            <a:r>
              <a:rPr lang="ru-RU" sz="25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dirty="0" smtClean="0"/>
              <a:t>Уровень </a:t>
            </a:r>
            <a:r>
              <a:rPr lang="ru-RU" sz="2500" dirty="0"/>
              <a:t>развития экономики. Этот фактор показывает, на какой стадии сейчас находится экономика, ее макро и микро показатели</a:t>
            </a:r>
            <a:r>
              <a:rPr lang="ru-RU" sz="25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dirty="0" smtClean="0"/>
              <a:t>Культурные </a:t>
            </a:r>
            <a:r>
              <a:rPr lang="ru-RU" sz="2500" dirty="0"/>
              <a:t>особенности. Народности отличаются друг от друга укладом, традициями, менталитетом, религией. Эти различия влияют на отношение населения к трудовым обязанностям, распорядку дня и пониманию конечного результата. </a:t>
            </a:r>
          </a:p>
        </p:txBody>
      </p:sp>
    </p:spTree>
    <p:extLst>
      <p:ext uri="{BB962C8B-B14F-4D97-AF65-F5344CB8AC3E}">
        <p14:creationId xmlns:p14="http://schemas.microsoft.com/office/powerpoint/2010/main" val="254262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вы думаете, в чем главное назначение социальных институтов? Социальные институты удовлетворяют определенные потреб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4289"/>
            <a:ext cx="8082136" cy="60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68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25757" r="37308" b="19318"/>
          <a:stretch/>
        </p:blipFill>
        <p:spPr bwMode="auto">
          <a:xfrm>
            <a:off x="0" y="260648"/>
            <a:ext cx="915345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17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20075" r="36638" b="35517"/>
          <a:stretch/>
        </p:blipFill>
        <p:spPr bwMode="auto">
          <a:xfrm>
            <a:off x="0" y="548680"/>
            <a:ext cx="9113439" cy="407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86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8651" r="37196" b="22727"/>
          <a:stretch/>
        </p:blipFill>
        <p:spPr bwMode="auto">
          <a:xfrm>
            <a:off x="0" y="476672"/>
            <a:ext cx="918724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94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29365" r="37308" b="37879"/>
          <a:stretch/>
        </p:blipFill>
        <p:spPr bwMode="auto">
          <a:xfrm>
            <a:off x="4079" y="620688"/>
            <a:ext cx="912296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23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446069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https://skysmart.ru/articles/obshestvoznanie/tipy-ekonomicheskih-sistem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реальной экономической действительности ни чисто рыночной, ни чисто командной экономики не существует, а имеет место смешанная экономика преимущественно командного либо преимущественно рыночного типа с различной социальной окраской.</a:t>
            </a:r>
          </a:p>
        </p:txBody>
      </p:sp>
    </p:spTree>
    <p:extLst>
      <p:ext uri="{BB962C8B-B14F-4D97-AF65-F5344CB8AC3E}">
        <p14:creationId xmlns:p14="http://schemas.microsoft.com/office/powerpoint/2010/main" val="278531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циальный институт форма организации совместной деятельности людей , исторически сложившаяся направленная на реализацию определе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2040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оциальные институты и социальные организации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8982839" cy="503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1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"/>
          <a:stretch/>
        </p:blipFill>
        <p:spPr bwMode="auto">
          <a:xfrm>
            <a:off x="395536" y="845126"/>
            <a:ext cx="8202488" cy="55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6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ОЦИАЛЬНАЯ ЭКОНОМИКА э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ЦИАЛЬНАЯ ЭКОНОМИКА э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 bwMode="auto">
          <a:xfrm>
            <a:off x="479878" y="476672"/>
            <a:ext cx="8100256" cy="494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9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Тема 7 Экономические институты как предмет социологического анали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686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8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еформальная экономик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4809"/>
            <a:ext cx="7190656" cy="53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24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82</TotalTime>
  <Words>562</Words>
  <Application>Microsoft Office PowerPoint</Application>
  <PresentationFormat>Экран (4:3)</PresentationFormat>
  <Paragraphs>30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30</cp:revision>
  <dcterms:created xsi:type="dcterms:W3CDTF">2022-09-22T14:59:31Z</dcterms:created>
  <dcterms:modified xsi:type="dcterms:W3CDTF">2023-09-13T10:00:17Z</dcterms:modified>
</cp:coreProperties>
</file>