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ОПЕРАЦИОННЫЕ СИСТЕМЫ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АРХИТЕКТУРА ОС</a:t>
            </a:r>
          </a:p>
        </p:txBody>
      </p:sp>
    </p:spTree>
    <p:extLst>
      <p:ext uri="{BB962C8B-B14F-4D97-AF65-F5344CB8AC3E}">
        <p14:creationId xmlns:p14="http://schemas.microsoft.com/office/powerpoint/2010/main" val="71533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187F091-584C-44E3-BB9D-412C302A2587}"/>
              </a:ext>
            </a:extLst>
          </p:cNvPr>
          <p:cNvSpPr/>
          <p:nvPr/>
        </p:nvSpPr>
        <p:spPr>
          <a:xfrm>
            <a:off x="103695" y="1517715"/>
            <a:ext cx="118023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Сетевое обеспечение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Распределенная система - набор процессоров, которые не распределяют память или каждый процессор имеет свою локальную память. Процессоры в системе соединены посредством компьютерной сети и обеспечивают пользователям доступ к различным системным ресурсам, позволяющим: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увеличить скорость вычислений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увеличить объем доступной информации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повысить надежность.</a:t>
            </a:r>
          </a:p>
        </p:txBody>
      </p:sp>
    </p:spTree>
    <p:extLst>
      <p:ext uri="{BB962C8B-B14F-4D97-AF65-F5344CB8AC3E}">
        <p14:creationId xmlns:p14="http://schemas.microsoft.com/office/powerpoint/2010/main" val="205450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7004594-9EDE-4CFE-A0A5-114B4837CA72}"/>
              </a:ext>
            </a:extLst>
          </p:cNvPr>
          <p:cNvSpPr/>
          <p:nvPr/>
        </p:nvSpPr>
        <p:spPr>
          <a:xfrm>
            <a:off x="113121" y="603316"/>
            <a:ext cx="1200032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Сервисы операционных систем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программ - способность системы загружать программу в память и выполнять ее;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операции ввода/вывода. Поскольку пользовательские программы не могут исполнять операции ввода/вывода непосредственно, ОС должна обеспечивать некоторые средства для их выполнения;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манипуляции с файловой системой выражаются в обеспечении способности читать, писать, создавать и удалять файлы;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и обмен информацией между выполняющимися процессами на одном компьютере или на различных системах, связанных посредством сети, осуществляется через распределенную память или передачу сообщений;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обнаружение ошибок - гарантия правильности вычислений посредством обнаружения ошибок в процессоре, памяти, устройствах ввода/вывода или в пользовательских программах.</a:t>
            </a: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80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19F940-E66C-43BE-BAF6-B6443B0D5C00}"/>
              </a:ext>
            </a:extLst>
          </p:cNvPr>
          <p:cNvSpPr/>
          <p:nvPr/>
        </p:nvSpPr>
        <p:spPr>
          <a:xfrm>
            <a:off x="142973" y="1228397"/>
            <a:ext cx="119060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Ядро и вспомогательные модули ОС</a:t>
            </a: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  <a:tabLst>
                <a:tab pos="457200" algn="l"/>
                <a:tab pos="6858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общим подходом к структуризации операционной системы является разделение всех ее модулей на две группы: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ядро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модули ОС, выполняющие основные функции;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модули,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выполняющие вспомогательные функции ОС.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Модули ядра выполняют такие базовые функции ОС, как управление процессами, памятью, устройствами ввода-вывода и т. п. Ядро составляет сердцевину операционной системы. Без него ОС является полностью неработоспособной и не сможет выполнить ни одну из своих функций.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5351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8EF7260-7B96-4017-A717-C441DE4BC068}"/>
              </a:ext>
            </a:extLst>
          </p:cNvPr>
          <p:cNvSpPr/>
          <p:nvPr/>
        </p:nvSpPr>
        <p:spPr>
          <a:xfrm>
            <a:off x="6026871" y="797510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Многослойная структура ОС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Вычислительную систему, работающую под управлением ОС на основе ядра, можно рассматривать как систему, состоящую из трех иерархически расположенных слоев: нижний слой образует аппаратура, промежуточный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ядро, а утилиты, обрабатывающие программы и приложения, составляют верхний слой системы.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9D4B1B0-C5CB-4CCB-9845-A3C21CD805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" y="1348033"/>
            <a:ext cx="5879184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9512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3DBFB4ED-80A1-4043-99AB-F34A58D1BA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02142"/>
              </p:ext>
            </p:extLst>
          </p:nvPr>
        </p:nvGraphicFramePr>
        <p:xfrm>
          <a:off x="3085113" y="2852241"/>
          <a:ext cx="6659654" cy="2330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9654">
                  <a:extLst>
                    <a:ext uri="{9D8B030D-6E8A-4147-A177-3AD203B41FA5}">
                      <a16:colId xmlns:a16="http://schemas.microsoft.com/office/drawing/2014/main" xmlns="" val="3801543446"/>
                    </a:ext>
                  </a:extLst>
                </a:gridCol>
              </a:tblGrid>
              <a:tr h="4661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Средства аппаратной поддержки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64623701"/>
                  </a:ext>
                </a:extLst>
              </a:tr>
              <a:tr h="4661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Машинно-зависимые компоненты ядра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7078630"/>
                  </a:ext>
                </a:extLst>
              </a:tr>
              <a:tr h="4661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Базовые механизмы ядра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1940965"/>
                  </a:ext>
                </a:extLst>
              </a:tr>
              <a:tr h="4661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Менеджеры ресурсов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3926643"/>
                  </a:ext>
                </a:extLst>
              </a:tr>
              <a:tr h="4661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Интерфейс системных вызовов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2718263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79213AC-EA48-4BE8-A778-2765CAEEB774}"/>
              </a:ext>
            </a:extLst>
          </p:cNvPr>
          <p:cNvSpPr/>
          <p:nvPr/>
        </p:nvSpPr>
        <p:spPr>
          <a:xfrm>
            <a:off x="94268" y="958503"/>
            <a:ext cx="117363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Поскольку ядро представляет собой сложный многофункциональный комплекс, то многослойный подход обычно распространяется и на структуру ядра.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4290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Ядро может состоять из следующих слоев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2B91647-6438-4DA6-82B5-BC63754888B4}"/>
              </a:ext>
            </a:extLst>
          </p:cNvPr>
          <p:cNvSpPr/>
          <p:nvPr/>
        </p:nvSpPr>
        <p:spPr>
          <a:xfrm>
            <a:off x="4472426" y="5183016"/>
            <a:ext cx="2778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ядра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74790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A7FE7FE-7820-4D5C-8AED-4D185D0BE03A}"/>
              </a:ext>
            </a:extLst>
          </p:cNvPr>
          <p:cNvSpPr/>
          <p:nvPr/>
        </p:nvSpPr>
        <p:spPr>
          <a:xfrm>
            <a:off x="3563266" y="491708"/>
            <a:ext cx="4752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Микроядерная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архитектура</a:t>
            </a:r>
            <a:endParaRPr lang="ru-RU" sz="28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79C0D91-810A-4151-AD6D-4FB5AE457CF5}"/>
              </a:ext>
            </a:extLst>
          </p:cNvPr>
          <p:cNvSpPr/>
          <p:nvPr/>
        </p:nvSpPr>
        <p:spPr>
          <a:xfrm>
            <a:off x="122548" y="1305342"/>
            <a:ext cx="1193433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Суть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микроядерной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архитектуры состоит в следующем. В привилегированном режиме остается работать только очень небольшая часть ОС, называемая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микроядром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(рис. 3. 5. Микроядро защищено от остальных частей ОС и приложений. В состав микроядра обычно входят машинно-зависимые модули, а также модули, выполняющие базовые (но не все) функции ядра по управлению процессами, обработке прерываний, управлению виртуальной памятью, пересылке сообщений и управлению устройствами ввода-вывода, связанные с загрузкой или чтением регистров устройств. Набор функций микроядра обычно соответствует функциям слоя базовых механизмов обычного ядра. Такие функции операционной системы трудно, если не невозможно, выполнить в пространстве пользователя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57901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1DBA52E4-988D-4336-8AFC-D386434E8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6359"/>
            <a:ext cx="12049125" cy="4143375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799392F-1B2A-46B7-8246-8C26D31A9BC8}"/>
              </a:ext>
            </a:extLst>
          </p:cNvPr>
          <p:cNvSpPr/>
          <p:nvPr/>
        </p:nvSpPr>
        <p:spPr>
          <a:xfrm>
            <a:off x="71438" y="1060663"/>
            <a:ext cx="12049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Перенос основного объема функций ядра в пользовательское пространство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799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ACC0338-5A3F-41AC-9B90-4D2B7B4A6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45" y="1477063"/>
            <a:ext cx="10655945" cy="5178261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5554E14-F149-444A-8E8E-A2AB02A4701B}"/>
              </a:ext>
            </a:extLst>
          </p:cNvPr>
          <p:cNvSpPr/>
          <p:nvPr/>
        </p:nvSpPr>
        <p:spPr>
          <a:xfrm>
            <a:off x="1193902" y="802792"/>
            <a:ext cx="9406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системного вызова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микроядерной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архитектуре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1977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E3EF35A8-90F1-4AF2-A1E8-433556750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70" y="1904557"/>
            <a:ext cx="11812063" cy="4635389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2018E76-488F-497A-A921-31D6E985D07A}"/>
              </a:ext>
            </a:extLst>
          </p:cNvPr>
          <p:cNvSpPr/>
          <p:nvPr/>
        </p:nvSpPr>
        <p:spPr>
          <a:xfrm>
            <a:off x="2112666" y="991327"/>
            <a:ext cx="821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Смена режимов при выполнении системного вызова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34005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168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488C3B-879E-4ED6-9DE3-1A3DCC2BD93D}"/>
              </a:ext>
            </a:extLst>
          </p:cNvPr>
          <p:cNvSpPr/>
          <p:nvPr/>
        </p:nvSpPr>
        <p:spPr>
          <a:xfrm>
            <a:off x="103695" y="951398"/>
            <a:ext cx="120883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Любая хорошо организованная сложная система имеет понятную и рациональную структуру, то есть разделяется на части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модули, имеющие вполне законченное функциональное назначение с четко оговоренными правилами взаимодействия. Ясное понимание роли каждого отдельного модуля существенно упрощает работу по модификации и развитию системы, а сложную систему без хорошей структуры чаще проще разработать заново, чем модернизировать. </a:t>
            </a:r>
          </a:p>
          <a:p>
            <a:pPr indent="342900" algn="just">
              <a:spcAft>
                <a:spcPts val="0"/>
              </a:spcAft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Функциональная сложность операционной системы неизбежно приводит к слож­ности ее архитектуры, под которой понимают структурную организацию ОС на основе различных программных модулей. Обычно в состав ОС входят исполняемые и объектные модули стандартных для данной ОС форматов, библиотеки разных типов, модули исходного текста программ, программные модули специального формата (например, загрузчик ОС, драйверы ввода-вывода), конфигурационные файлы, файлы документации, модули справочной системы и т. д.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84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is2">
            <a:extLst>
              <a:ext uri="{FF2B5EF4-FFF2-40B4-BE49-F238E27FC236}">
                <a16:creationId xmlns:a16="http://schemas.microsoft.com/office/drawing/2014/main" xmlns="" id="{4A4B4579-E37F-4604-9864-F7B2394503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35" y="914400"/>
            <a:ext cx="5561815" cy="56984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75AF347-3506-4C8B-97F9-D7F9B1FEE487}"/>
              </a:ext>
            </a:extLst>
          </p:cNvPr>
          <p:cNvSpPr/>
          <p:nvPr/>
        </p:nvSpPr>
        <p:spPr>
          <a:xfrm>
            <a:off x="2575178" y="-84776"/>
            <a:ext cx="7910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Обобщенная структура управляющей программы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F18F493-C853-412A-8D4E-834595C7FCFC}"/>
              </a:ext>
            </a:extLst>
          </p:cNvPr>
          <p:cNvSpPr/>
          <p:nvPr/>
        </p:nvSpPr>
        <p:spPr>
          <a:xfrm>
            <a:off x="5822624" y="1451084"/>
            <a:ext cx="6096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состав операционной системы входят следующие подсистемы: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процессами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основной памятью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внешней памятью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устройствами ввода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файлами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системы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Сетевая поддержка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Командный интерфейс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68587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5C825AE-DEDC-4FC4-B828-0F608C25751A}"/>
              </a:ext>
            </a:extLst>
          </p:cNvPr>
          <p:cNvSpPr/>
          <p:nvPr/>
        </p:nvSpPr>
        <p:spPr>
          <a:xfrm>
            <a:off x="175967" y="1443841"/>
            <a:ext cx="118400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процессами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- это программа в стадии выполнения. Процессу необходимы определенные ресурсы, включая процессорное время, память, файлы и устройства ввода/вывода для выполнения своих задач. ОС отвечает за следующие действия в связи с управлением процессами: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и удаление процессов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приостановку и возобновление процессов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механизмов для синхронизации процессов;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механизмов для взаимодействия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178544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93F330E-A9FE-4DF4-B0FB-1553D7F9D3F8}"/>
              </a:ext>
            </a:extLst>
          </p:cNvPr>
          <p:cNvSpPr/>
          <p:nvPr/>
        </p:nvSpPr>
        <p:spPr>
          <a:xfrm>
            <a:off x="0" y="801278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основной памятью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Память представляет собой большой массив слов или байт, каждый из которых имеет собственный адрес. Это хранилище данных, к которым обеспечивается быстрый доступ, распределенный между процессором и устройствами ввода/вывода. Основная память - энергозависимое устройство, которое теряет содержимое в случае выключения системы. ОС отвечает за следующие действия в связи с управлением памятью: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ведет учет того, какая часть памяти в настоящий момент занята;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принимает решение о загрузке процессов при освобождении пространства ОП;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распределяет и освобождает пространство ОП в соответствии с действующими стратегиями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9109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B02C044-BF86-41CA-B137-A2F37C79A98C}"/>
              </a:ext>
            </a:extLst>
          </p:cNvPr>
          <p:cNvSpPr/>
          <p:nvPr/>
        </p:nvSpPr>
        <p:spPr>
          <a:xfrm>
            <a:off x="109979" y="1348033"/>
            <a:ext cx="1197204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внешней памятью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основная память (первичная память) энергозависима и слишком мала для размещения всех данных и программ постоянно, ВС должна обеспечить вторичную память для сохранения основной памяти. Большинство современных ВС используют диски как средство оперативного хранения как программ, так и данных. ОС отвечает за следующие действия в связи с управлением внешней памятью: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свободным пространством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памяти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диском.</a:t>
            </a:r>
          </a:p>
        </p:txBody>
      </p:sp>
    </p:spTree>
    <p:extLst>
      <p:ext uri="{BB962C8B-B14F-4D97-AF65-F5344CB8AC3E}">
        <p14:creationId xmlns:p14="http://schemas.microsoft.com/office/powerpoint/2010/main" val="207732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AA2BDBF-8FC7-439F-BC0C-50FE8DC7B08F}"/>
              </a:ext>
            </a:extLst>
          </p:cNvPr>
          <p:cNvSpPr/>
          <p:nvPr/>
        </p:nvSpPr>
        <p:spPr>
          <a:xfrm>
            <a:off x="904973" y="1828799"/>
            <a:ext cx="93702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Подсистема управления устройствами ввода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вывода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Подсистема ввода/вывода состоит из: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кэширования - буферирования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общего интерфейса драйверов устройств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драйверов специализированных устройств.</a:t>
            </a:r>
          </a:p>
        </p:txBody>
      </p:sp>
    </p:spTree>
    <p:extLst>
      <p:ext uri="{BB962C8B-B14F-4D97-AF65-F5344CB8AC3E}">
        <p14:creationId xmlns:p14="http://schemas.microsoft.com/office/powerpoint/2010/main" val="210179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91F9761-719E-481B-A75C-B0CCA7D61806}"/>
              </a:ext>
            </a:extLst>
          </p:cNvPr>
          <p:cNvSpPr/>
          <p:nvPr/>
        </p:nvSpPr>
        <p:spPr>
          <a:xfrm>
            <a:off x="150829" y="876693"/>
            <a:ext cx="119154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Подсистема управления файлами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Файл представляет собой набор взаимосвязанной информации, определенной при создании. Кроме собственно данных, файлы представляют программы, как в исходном, так и в объектном виде. 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Подсистема ОС отвечает за следующие действия в связи с управлением файлами: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файлов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и удаление подкаталогов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поддержку операций для манипулирования с файлами и подкаталогами;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представление файлов во внешней памяти;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выгрузку файлов на другие внешние 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1191303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808CFD3-31E9-4AF6-9B87-3AC62BC1CA00}"/>
              </a:ext>
            </a:extLst>
          </p:cNvPr>
          <p:cNvSpPr/>
          <p:nvPr/>
        </p:nvSpPr>
        <p:spPr>
          <a:xfrm>
            <a:off x="75414" y="1112363"/>
            <a:ext cx="120286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Защита системы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Защита системы предполагает наличие механизма для управления доступом программ, процессов и пользователей к системным и пользовательским ресурсам.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защиты должен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различать авторизованное и не авторизованное использование;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определить элементы управления, которые будут задействованы;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58864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обеспечить средства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046732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38</TotalTime>
  <Words>773</Words>
  <Application>Microsoft Office PowerPoint</Application>
  <PresentationFormat>Произвольный</PresentationFormat>
  <Paragraphs>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Gallery</vt:lpstr>
      <vt:lpstr>ОПЕРАЦИОННЫЕ СИСТЕМЫ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ОПЕРАЦИОННЫЕ СИСТЕМЫ</dc:title>
  <dc:creator>kis</dc:creator>
  <cp:lastModifiedBy>kis</cp:lastModifiedBy>
  <cp:revision>20</cp:revision>
  <dcterms:created xsi:type="dcterms:W3CDTF">2022-04-13T20:43:02Z</dcterms:created>
  <dcterms:modified xsi:type="dcterms:W3CDTF">2024-05-05T12:09:28Z</dcterms:modified>
</cp:coreProperties>
</file>