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8232270-EF4C-42D9-940A-F5D63BC880B8}"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232270-EF4C-42D9-940A-F5D63BC880B8}"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232270-EF4C-42D9-940A-F5D63BC880B8}"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232270-EF4C-42D9-940A-F5D63BC880B8}"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8232270-EF4C-42D9-940A-F5D63BC880B8}"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8232270-EF4C-42D9-940A-F5D63BC880B8}" type="datetimeFigureOut">
              <a:rPr lang="ru-RU" smtClean="0"/>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8232270-EF4C-42D9-940A-F5D63BC880B8}" type="datetimeFigureOut">
              <a:rPr lang="ru-RU" smtClean="0"/>
              <a:t>29.10.2023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8232270-EF4C-42D9-940A-F5D63BC880B8}" type="datetimeFigureOut">
              <a:rPr lang="ru-RU" smtClean="0"/>
              <a:t>29.10.2023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8232270-EF4C-42D9-940A-F5D63BC880B8}" type="datetimeFigureOut">
              <a:rPr lang="ru-RU" smtClean="0"/>
              <a:t>29.10.2023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8232270-EF4C-42D9-940A-F5D63BC880B8}" type="datetimeFigureOut">
              <a:rPr lang="ru-RU" smtClean="0"/>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8232270-EF4C-42D9-940A-F5D63BC880B8}" type="datetimeFigureOut">
              <a:rPr lang="ru-RU" smtClean="0"/>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034EEA-BABC-4256-9E5B-B158D461D4F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232270-EF4C-42D9-940A-F5D63BC880B8}" type="datetimeFigureOut">
              <a:rPr lang="ru-RU" smtClean="0"/>
              <a:t>29.10.2023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34EEA-BABC-4256-9E5B-B158D461D4F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71481"/>
            <a:ext cx="7772400" cy="1857387"/>
          </a:xfrm>
        </p:spPr>
        <p:txBody>
          <a:bodyPr>
            <a:normAutofit/>
          </a:bodyPr>
          <a:lstStyle/>
          <a:p>
            <a:r>
              <a:rPr lang="ru-RU" sz="3200" dirty="0" smtClean="0"/>
              <a:t>Дисциплина «Химические основы в экологии»</a:t>
            </a:r>
            <a:endParaRPr lang="ru-RU" sz="3200" dirty="0"/>
          </a:p>
        </p:txBody>
      </p:sp>
      <p:sp>
        <p:nvSpPr>
          <p:cNvPr id="3" name="Подзаголовок 2"/>
          <p:cNvSpPr>
            <a:spLocks noGrp="1"/>
          </p:cNvSpPr>
          <p:nvPr>
            <p:ph type="subTitle" idx="1"/>
          </p:nvPr>
        </p:nvSpPr>
        <p:spPr>
          <a:xfrm>
            <a:off x="571472" y="2714620"/>
            <a:ext cx="8072494" cy="2924180"/>
          </a:xfrm>
        </p:spPr>
        <p:txBody>
          <a:bodyPr>
            <a:normAutofit/>
          </a:bodyPr>
          <a:lstStyle/>
          <a:p>
            <a:r>
              <a:rPr lang="ru-RU" sz="2800" dirty="0" smtClean="0">
                <a:solidFill>
                  <a:schemeClr val="tx1"/>
                </a:solidFill>
              </a:rPr>
              <a:t>Лекция № 2. </a:t>
            </a:r>
            <a:r>
              <a:rPr lang="ru-RU" sz="2800" dirty="0">
                <a:solidFill>
                  <a:schemeClr val="tx1"/>
                </a:solidFill>
              </a:rPr>
              <a:t>Химия гидросферы. Особенности структуры, состава, динамики и природных физико-химических процессов.</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357982"/>
          </a:xfrm>
        </p:spPr>
        <p:txBody>
          <a:bodyPr>
            <a:normAutofit fontScale="77500" lnSpcReduction="20000"/>
          </a:bodyPr>
          <a:lstStyle/>
          <a:p>
            <a:pPr marL="0" algn="just">
              <a:buNone/>
            </a:pPr>
            <a:r>
              <a:rPr lang="ru-RU" dirty="0"/>
              <a:t>Содержание в воде биогенных элементов, участвующих в жизнедеятельности организмов (N, P, </a:t>
            </a:r>
            <a:r>
              <a:rPr lang="ru-RU" dirty="0" err="1"/>
              <a:t>Si</a:t>
            </a:r>
            <a:r>
              <a:rPr lang="ru-RU" dirty="0"/>
              <a:t>, </a:t>
            </a:r>
            <a:r>
              <a:rPr lang="ru-RU" dirty="0" err="1"/>
              <a:t>Fe</a:t>
            </a:r>
            <a:r>
              <a:rPr lang="ru-RU" dirty="0"/>
              <a:t> и др.), составляет несколько миллиграммов в литре. Их присутствие в виде усвояемых растворенных соединений определяет возможность существования и размножения продуцентов – микро- и </a:t>
            </a:r>
            <a:r>
              <a:rPr lang="ru-RU" dirty="0" err="1"/>
              <a:t>макроорганизмов</a:t>
            </a:r>
            <a:r>
              <a:rPr lang="ru-RU" dirty="0"/>
              <a:t>, создающих органические вещества из неорганических путем фотосинтеза или хемосинтеза. Биомасса бактериальных и растительных продуцентов (</a:t>
            </a:r>
            <a:r>
              <a:rPr lang="ru-RU" dirty="0" err="1"/>
              <a:t>цианобактерий</a:t>
            </a:r>
            <a:r>
              <a:rPr lang="ru-RU" dirty="0"/>
              <a:t>, фитопланктонных водорослей, других водных растений) является основой для развития остальных форм жизни в воде.</a:t>
            </a:r>
          </a:p>
          <a:p>
            <a:pPr marL="0" algn="just">
              <a:buNone/>
            </a:pPr>
            <a:r>
              <a:rPr lang="ru-RU" dirty="0"/>
              <a:t>Большое значение для транспорта </a:t>
            </a:r>
            <a:r>
              <a:rPr lang="ru-RU" dirty="0" err="1"/>
              <a:t>биогенов</a:t>
            </a:r>
            <a:r>
              <a:rPr lang="ru-RU" dirty="0"/>
              <a:t> имеет такое явление как </a:t>
            </a:r>
            <a:r>
              <a:rPr lang="ru-RU" u="sng" dirty="0" err="1"/>
              <a:t>апвеллинг</a:t>
            </a:r>
            <a:r>
              <a:rPr lang="ru-RU" dirty="0"/>
              <a:t> – подъем из глубины на поверхность холодных вод, которые более богаты соединениями азота и фосфора благодаря разложению тонущих органических остатков. В зонах </a:t>
            </a:r>
            <a:r>
              <a:rPr lang="ru-RU" dirty="0" err="1"/>
              <a:t>апвеллинга</a:t>
            </a:r>
            <a:r>
              <a:rPr lang="ru-RU" dirty="0"/>
              <a:t> хорошо развиваются фитопланктон и зоопланктон, что имеет большое значение для рыболовного промысла.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858312" cy="6500858"/>
          </a:xfrm>
        </p:spPr>
        <p:txBody>
          <a:bodyPr>
            <a:normAutofit fontScale="77500" lnSpcReduction="20000"/>
          </a:bodyPr>
          <a:lstStyle/>
          <a:p>
            <a:pPr marL="0" algn="just">
              <a:buNone/>
            </a:pPr>
            <a:r>
              <a:rPr lang="ru-RU" dirty="0"/>
              <a:t>Механизм формирования прибрежного </a:t>
            </a:r>
            <a:r>
              <a:rPr lang="ru-RU" dirty="0" err="1"/>
              <a:t>апвеллинга</a:t>
            </a:r>
            <a:r>
              <a:rPr lang="ru-RU" dirty="0"/>
              <a:t> связан с действием ветра, который дует вдоль берега моря. Он приводит в движение поверхностные слои воды, которые под действием силы Кориолиса отклоняются перпендикулярно направлению ветра (вправо в Северном полушарии, влево в Южном), в результате чего верхние слои воды отходят от берега, и на их место поднимается вода из глубины. Существуют и другие механизмы возникновения </a:t>
            </a:r>
            <a:r>
              <a:rPr lang="ru-RU" dirty="0" err="1"/>
              <a:t>апвеллинга</a:t>
            </a:r>
            <a:r>
              <a:rPr lang="ru-RU" dirty="0"/>
              <a:t>.</a:t>
            </a:r>
          </a:p>
          <a:p>
            <a:pPr marL="0" algn="just">
              <a:buNone/>
            </a:pPr>
            <a:r>
              <a:rPr lang="ru-RU" dirty="0"/>
              <a:t>Значительное увеличение содержания биогенных элементов вводе может вызвать </a:t>
            </a:r>
            <a:r>
              <a:rPr lang="ru-RU" u="sng" dirty="0" err="1"/>
              <a:t>эвтрофикацию</a:t>
            </a:r>
            <a:r>
              <a:rPr lang="ru-RU" dirty="0"/>
              <a:t> – повышение уровня первичной продукции, т.е. увеличение образования органического вещества организмами-продуцентами. </a:t>
            </a:r>
            <a:r>
              <a:rPr lang="ru-RU" dirty="0" err="1"/>
              <a:t>Эвтрофикацию</a:t>
            </a:r>
            <a:r>
              <a:rPr lang="ru-RU" dirty="0"/>
              <a:t> следует рассматривать как закономерное развитие экосистемы, однако оно сопряжено с перестройкой взаимосвязей между живыми и неживыми компонентами водного объекта. В результате происходит увеличение или уменьшение численности отдельных видов, изменение свойств и состава воды, что может быть неприемлемо с точки зрения хозяйственного использования водных объектов (например, в качестве источника питьевой воды или для разведения рыбы).</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fontScale="77500" lnSpcReduction="20000"/>
          </a:bodyPr>
          <a:lstStyle/>
          <a:p>
            <a:pPr marL="0" algn="just">
              <a:buNone/>
            </a:pPr>
            <a:r>
              <a:rPr lang="ru-RU" dirty="0"/>
              <a:t>Основной причиной </a:t>
            </a:r>
            <a:r>
              <a:rPr lang="ru-RU" dirty="0" err="1"/>
              <a:t>эвтрофикации</a:t>
            </a:r>
            <a:r>
              <a:rPr lang="ru-RU" dirty="0"/>
              <a:t> для озер часто является увеличение поступления фосфора (иногда азота), для морских водоемов – повышение содержания азота. В большом количестве биогенные элементы могут поступать с бытовыми сточными водами или в результате смывания с полей удобрений, поэтому наиболее опасна антропогенная </a:t>
            </a:r>
            <a:r>
              <a:rPr lang="ru-RU" dirty="0" err="1"/>
              <a:t>эвтрофикация</a:t>
            </a:r>
            <a:r>
              <a:rPr lang="ru-RU" dirty="0"/>
              <a:t> (она происходит быстрее природной). </a:t>
            </a:r>
          </a:p>
          <a:p>
            <a:pPr marL="0" algn="just">
              <a:buNone/>
            </a:pPr>
            <a:r>
              <a:rPr lang="ru-RU" dirty="0"/>
              <a:t>Повышение содержания в воде минеральных </a:t>
            </a:r>
            <a:r>
              <a:rPr lang="ru-RU" dirty="0" err="1"/>
              <a:t>биогенов</a:t>
            </a:r>
            <a:r>
              <a:rPr lang="ru-RU" dirty="0"/>
              <a:t> ускоряет развитие водных растений и накопление органического вещества в водоеме. В результате бурного развития фитопланктона происходит «цветение» воды: она приобретает интенсивную окраску, которая зависит от преобладающего вида водорослей (обычно зеленую, но возможна и желто-коричневая или красная окраска). Число водорослевых клеток при этом составляет от сотен до миллиона на миллилитр воды.</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marL="0" algn="just">
              <a:buNone/>
            </a:pPr>
            <a:r>
              <a:rPr lang="ru-RU" dirty="0"/>
              <a:t>Увеличение численности водорослей, скапливающихся у поверхности, приводит к затенению нижерасположенных слоев воды. Это приводит к массовому отмиранию обитающих там водных растений. Их биомассу разлагают </a:t>
            </a:r>
            <a:r>
              <a:rPr lang="ru-RU" dirty="0" err="1"/>
              <a:t>бактерии-редуценты</a:t>
            </a:r>
            <a:r>
              <a:rPr lang="ru-RU" dirty="0"/>
              <a:t>, активно потребляющие при этом растворенный кислород, что приводит к дефициту кислорода в водоеме. Кроме того, в результате отмирания водорослей интенсифицируются анаэробные гнилостные процессы с выделением дурно пахнущих и токсичных компонентов (аммиак, сероводород, индол, скатол), и на дне водоема скапливаются черные липкие отложения. При «цветении» сине-зеленых водорослей в воду в значительном количестве выделяются </a:t>
            </a:r>
            <a:r>
              <a:rPr lang="ru-RU" dirty="0" err="1"/>
              <a:t>цианотоксины</a:t>
            </a:r>
            <a:r>
              <a:rPr lang="ru-RU" dirty="0"/>
              <a:t> – вещества, вызывающие аллергические реакции, поражающие печень, иммунную и нервную систему человека и животных. Из-за недостатка кислорода, пищи и убежищ гибнут ракообразные, рыба, моллюски. В результате вода становится непригодной для питья и купания</a:t>
            </a:r>
            <a:r>
              <a:rPr lang="ru-RU" dirty="0" smtClean="0"/>
              <a:t>.</a:t>
            </a:r>
          </a:p>
          <a:p>
            <a:pPr marL="0" algn="just">
              <a:buNone/>
            </a:pPr>
            <a:r>
              <a:rPr lang="ru-RU" dirty="0" smtClean="0"/>
              <a:t>Водное органическое вещество представлено по большей части гуминовыми кислотами и </a:t>
            </a:r>
            <a:r>
              <a:rPr lang="ru-RU" dirty="0" err="1" smtClean="0"/>
              <a:t>фульвокислотами</a:t>
            </a:r>
            <a:r>
              <a:rPr lang="ru-RU" dirty="0" smtClean="0"/>
              <a:t>, придающими воде желтый или коричневый цвет. Их содержание составляет до 3 мг/л в морской воде, до 20 мг/л в речной воде и до 200 мг/л в водах болот. Гуминовые соединения образуются в результате длительного разложения органических остатков в почве и воде. Они имеют сложную нерегулярную структуру (см. рис.), молекулярная масса гуминовых кислот может достигать десятков тысяч </a:t>
            </a:r>
            <a:r>
              <a:rPr lang="ru-RU" dirty="0" err="1" smtClean="0"/>
              <a:t>а.е.м</a:t>
            </a:r>
            <a:r>
              <a:rPr lang="ru-RU" dirty="0" smtClean="0"/>
              <a:t>.</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p:cNvPicPr>
            <a:picLocks noGrp="1"/>
          </p:cNvPicPr>
          <p:nvPr>
            <p:ph idx="1"/>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rot="5400000">
            <a:off x="1178710" y="-1035860"/>
            <a:ext cx="6500858" cy="885828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786874" cy="6429420"/>
          </a:xfrm>
        </p:spPr>
        <p:txBody>
          <a:bodyPr>
            <a:normAutofit fontScale="77500" lnSpcReduction="20000"/>
          </a:bodyPr>
          <a:lstStyle/>
          <a:p>
            <a:pPr marL="0" algn="just">
              <a:buNone/>
            </a:pPr>
            <a:r>
              <a:rPr lang="ru-RU" dirty="0"/>
              <a:t>В зависимости от источника элементный состав гуминовых веществ варьирует, они содержат (в масс %) 40…60% углерода, 3…5% азота, 3…6 % водорода, 33…37 % кислорода, до 0,7…1,2 % серы и до 0,5 % фосфора. Благодаря наличию различных функциональных групп (гидроксильных, карбоксильных, фенольных, аминогрупп, и т.д.) гуминовые и </a:t>
            </a:r>
            <a:r>
              <a:rPr lang="ru-RU" dirty="0" err="1"/>
              <a:t>фульвокислоты</a:t>
            </a:r>
            <a:r>
              <a:rPr lang="ru-RU" dirty="0"/>
              <a:t> могут связываться с широким спектром неорганических и органических веществ, в том числе токсичных (тяжелые металлы, радиоактивные изотопы, пестициды и др.). В результате вредное воздействие этих веществ на водных обитателей уменьшается (благодаря тому, что снижается их поступление из воды в организм), однако повышается мобильность этих веществ (например, металлы не образуют нерастворимых солей и не выпадают в осадок, а в виде комплекса с гуминовыми веществами остаются в воде и переносятся течениями на большие расстояния). Поэтому, изучая загрязнения окружающей среды, важно учитывать взаимодействие </a:t>
            </a:r>
            <a:r>
              <a:rPr lang="ru-RU" dirty="0" err="1"/>
              <a:t>токсикантов</a:t>
            </a:r>
            <a:r>
              <a:rPr lang="ru-RU" dirty="0"/>
              <a:t> с водным органическим веществом и помнить, что результат взаимодействия может носить сложный и неоднозначный характер.</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77500" lnSpcReduction="20000"/>
          </a:bodyPr>
          <a:lstStyle/>
          <a:p>
            <a:pPr marL="0" algn="just">
              <a:buNone/>
            </a:pPr>
            <a:r>
              <a:rPr lang="ru-RU" dirty="0"/>
              <a:t>В чистом виде гуминовые вещества не токсичны и благоприятно действуют на живые организмы – стимулируют рост растений, способствуют формированию и укреплению иммунной системы животных. Однако при дезинфекции природной воды для питьевого водоснабжения из гуминовых веществ образуются токсичные побочные продукты дезинфекции. Наиболее опасны хлорорганические соединения, образующиеся в результате взаимодействия гуминовых веществ с активным хлором – хлороформ, четыреххлористый углерод, </a:t>
            </a:r>
            <a:r>
              <a:rPr lang="ru-RU" dirty="0" err="1"/>
              <a:t>хлорфенолы</a:t>
            </a:r>
            <a:r>
              <a:rPr lang="ru-RU" dirty="0"/>
              <a:t>, </a:t>
            </a:r>
            <a:r>
              <a:rPr lang="ru-RU" dirty="0" err="1"/>
              <a:t>диоксины</a:t>
            </a:r>
            <a:r>
              <a:rPr lang="ru-RU" dirty="0"/>
              <a:t> и др. Они обладают мутагенным и канцерогенным действием. Для снижения содержания побочных продуктов хлорирования необходимо удалять из воды гуминовые соединения, применять более безопасные технологии очистки и дезинфекции воды</a:t>
            </a:r>
            <a:r>
              <a:rPr lang="ru-RU" dirty="0" smtClean="0"/>
              <a:t>.</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643998" cy="6429420"/>
          </a:xfrm>
        </p:spPr>
        <p:txBody>
          <a:bodyPr>
            <a:normAutofit fontScale="77500" lnSpcReduction="20000"/>
          </a:bodyPr>
          <a:lstStyle/>
          <a:p>
            <a:pPr marL="0" algn="just">
              <a:buNone/>
            </a:pPr>
            <a:r>
              <a:rPr lang="ru-RU" b="1" dirty="0" smtClean="0"/>
              <a:t>Гидрологический </a:t>
            </a:r>
            <a:r>
              <a:rPr lang="ru-RU" b="1" dirty="0"/>
              <a:t>цикл (круговорот воды) и цикл водорода</a:t>
            </a:r>
            <a:endParaRPr lang="ru-RU" dirty="0"/>
          </a:p>
          <a:p>
            <a:pPr marL="0" algn="just">
              <a:buNone/>
            </a:pPr>
            <a:r>
              <a:rPr lang="ru-RU" dirty="0"/>
              <a:t>Общее количество воды на Земле можно считать постоянным (около 1,388 млрд. км</a:t>
            </a:r>
            <a:r>
              <a:rPr lang="ru-RU" baseline="30000" dirty="0"/>
              <a:t>3</a:t>
            </a:r>
            <a:r>
              <a:rPr lang="ru-RU" dirty="0"/>
              <a:t>). Поступление воды с метеоритами и космической пылью (в виде льда) оценивается в 0,5 км</a:t>
            </a:r>
            <a:r>
              <a:rPr lang="ru-RU" baseline="30000" dirty="0"/>
              <a:t>3</a:t>
            </a:r>
            <a:r>
              <a:rPr lang="ru-RU" dirty="0"/>
              <a:t>/год, потери при рассеивании паров воды (ионов водорода) в космос 0,5 км</a:t>
            </a:r>
            <a:r>
              <a:rPr lang="ru-RU" baseline="30000" dirty="0"/>
              <a:t>3</a:t>
            </a:r>
            <a:r>
              <a:rPr lang="ru-RU" dirty="0"/>
              <a:t>/год, выделяется при дегазации мантии 0,5…1 км</a:t>
            </a:r>
            <a:r>
              <a:rPr lang="ru-RU" baseline="30000" dirty="0"/>
              <a:t>3</a:t>
            </a:r>
            <a:r>
              <a:rPr lang="ru-RU" dirty="0"/>
              <a:t>/год.</a:t>
            </a:r>
          </a:p>
          <a:p>
            <a:pPr marL="0" algn="just">
              <a:buNone/>
            </a:pPr>
            <a:r>
              <a:rPr lang="ru-RU" dirty="0"/>
              <a:t>Между водными массами Земли происходит обмен. Атмосфера содержит такое количество воды (пары, капли, кристаллики), которое способно покрыть Землю слоем в 25 мм; между тем </a:t>
            </a:r>
            <a:r>
              <a:rPr lang="ru-RU" dirty="0" err="1"/>
              <a:t>среднеглобальное</a:t>
            </a:r>
            <a:r>
              <a:rPr lang="ru-RU" dirty="0"/>
              <a:t> годовое количество осадков составляет 920 мм. Таким образом, возраст атмосферной молекулы Н</a:t>
            </a:r>
            <a:r>
              <a:rPr lang="ru-RU" baseline="-25000" dirty="0"/>
              <a:t>2</a:t>
            </a:r>
            <a:r>
              <a:rPr lang="ru-RU" dirty="0"/>
              <a:t>О составляет около 10 суток. Для вод суши оценивают возраст ориентировочно с помощью гидрологических методик. Для байкальской воды он достигает 400 лет, для ледников Антарктиды – 500 тысяч лет, подземных рассолов – сотен миллионов лет.</a:t>
            </a:r>
          </a:p>
          <a:p>
            <a:pPr marL="0" algn="just">
              <a:buNone/>
            </a:pPr>
            <a:r>
              <a:rPr lang="ru-RU" dirty="0"/>
              <a:t>В составе молекул воды осуществляется существенная часть круговорота атомов водорода в биосфере.</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Autofit/>
          </a:bodyPr>
          <a:lstStyle/>
          <a:p>
            <a:pPr marL="0" algn="just">
              <a:buNone/>
            </a:pPr>
            <a:r>
              <a:rPr lang="ru-RU" sz="2300" dirty="0"/>
              <a:t>Водород играет важную роль в биологических и геохимических процессах. В </a:t>
            </a:r>
            <a:r>
              <a:rPr lang="ru-RU" sz="2300" dirty="0" err="1"/>
              <a:t>биоте</a:t>
            </a:r>
            <a:r>
              <a:rPr lang="ru-RU" sz="2300" dirty="0"/>
              <a:t> Земли содержится около 6,5·10</a:t>
            </a:r>
            <a:r>
              <a:rPr lang="ru-RU" sz="2300" baseline="30000" dirty="0"/>
              <a:t>3</a:t>
            </a:r>
            <a:r>
              <a:rPr lang="ru-RU" sz="2300" dirty="0"/>
              <a:t> </a:t>
            </a:r>
            <a:r>
              <a:rPr lang="ru-RU" sz="2300" dirty="0" err="1"/>
              <a:t>Гт</a:t>
            </a:r>
            <a:r>
              <a:rPr lang="ru-RU" sz="2300" dirty="0"/>
              <a:t> этого элемента в органических молекулах и примерно столько же – в составе рыхло связанной воды. Геохимическая роль Н обуславливается ионами </a:t>
            </a:r>
            <a:r>
              <a:rPr lang="ru-RU" sz="2300" dirty="0" err="1"/>
              <a:t>гидроксония</a:t>
            </a:r>
            <a:r>
              <a:rPr lang="ru-RU" sz="2300" dirty="0"/>
              <a:t> Н</a:t>
            </a:r>
            <a:r>
              <a:rPr lang="ru-RU" sz="2300" baseline="-25000" dirty="0"/>
              <a:t>3</a:t>
            </a:r>
            <a:r>
              <a:rPr lang="ru-RU" sz="2300" dirty="0"/>
              <a:t>О</a:t>
            </a:r>
            <a:r>
              <a:rPr lang="ru-RU" sz="2300" baseline="30000" dirty="0"/>
              <a:t>+</a:t>
            </a:r>
            <a:r>
              <a:rPr lang="ru-RU" sz="2300" dirty="0"/>
              <a:t>: большие количества этого катиона поглощаются при образовании </a:t>
            </a:r>
            <a:r>
              <a:rPr lang="ru-RU" sz="2300" dirty="0" err="1"/>
              <a:t>гипергенных</a:t>
            </a:r>
            <a:r>
              <a:rPr lang="ru-RU" sz="2300" dirty="0"/>
              <a:t> глинистых силикатов. По современным оценкам на континентах в эти процессы ежегодно вовлекается до 2,5 </a:t>
            </a:r>
            <a:r>
              <a:rPr lang="ru-RU" sz="2300" dirty="0" err="1"/>
              <a:t>Гт</a:t>
            </a:r>
            <a:r>
              <a:rPr lang="ru-RU" sz="2300" dirty="0"/>
              <a:t> воды. Высвобождающиеся анионы гидроксила ОН</a:t>
            </a:r>
            <a:r>
              <a:rPr lang="ru-RU" sz="2300" baseline="30000" dirty="0"/>
              <a:t>–</a:t>
            </a:r>
            <a:r>
              <a:rPr lang="ru-RU" sz="2300" dirty="0"/>
              <a:t> связываются главным образом с СО</a:t>
            </a:r>
            <a:r>
              <a:rPr lang="ru-RU" sz="2300" baseline="-25000" dirty="0"/>
              <a:t>2</a:t>
            </a:r>
            <a:r>
              <a:rPr lang="ru-RU" sz="2300" dirty="0"/>
              <a:t>, образуя гидрокарбонатные ионы НСО</a:t>
            </a:r>
            <a:r>
              <a:rPr lang="ru-RU" sz="2300" baseline="30000" dirty="0"/>
              <a:t>3–</a:t>
            </a:r>
            <a:r>
              <a:rPr lang="ru-RU" sz="2300" dirty="0"/>
              <a:t>, включающиеся в водную миграцию.</a:t>
            </a:r>
          </a:p>
          <a:p>
            <a:pPr marL="0" algn="just">
              <a:buNone/>
            </a:pPr>
            <a:r>
              <a:rPr lang="ru-RU" sz="2300" dirty="0"/>
              <a:t>Большие количества Н</a:t>
            </a:r>
            <a:r>
              <a:rPr lang="ru-RU" sz="2300" baseline="-25000" dirty="0"/>
              <a:t>2</a:t>
            </a:r>
            <a:r>
              <a:rPr lang="ru-RU" sz="2300" dirty="0"/>
              <a:t> поступают в атмосферу в составе вулканических газов и поствулканических </a:t>
            </a:r>
            <a:r>
              <a:rPr lang="ru-RU" sz="2300" dirty="0" err="1"/>
              <a:t>эксгаляций</a:t>
            </a:r>
            <a:r>
              <a:rPr lang="ru-RU" sz="2300" dirty="0"/>
              <a:t>. Тем не менее в атмосфере присутствует только лишь 0,2 </a:t>
            </a:r>
            <a:r>
              <a:rPr lang="ru-RU" sz="2300" dirty="0" err="1"/>
              <a:t>Гт</a:t>
            </a:r>
            <a:r>
              <a:rPr lang="ru-RU" sz="2300" dirty="0"/>
              <a:t> Н</a:t>
            </a:r>
            <a:r>
              <a:rPr lang="ru-RU" sz="2300" baseline="-25000" dirty="0"/>
              <a:t>2</a:t>
            </a:r>
            <a:r>
              <a:rPr lang="ru-RU" sz="2300" dirty="0"/>
              <a:t>, поскольку этот легкий газ постепенно рассеивается в околоземном пространстве.</a:t>
            </a:r>
          </a:p>
          <a:p>
            <a:pPr marL="0" algn="just">
              <a:buNone/>
            </a:pPr>
            <a:r>
              <a:rPr lang="ru-RU" sz="2300" dirty="0"/>
              <a:t>Значительные количества водорода образуются при анаэробном разложении микробами (бактериями, сине-зелеными водорослями) мертвого органического вещества в несколько стадий до ацетата, СО</a:t>
            </a:r>
            <a:r>
              <a:rPr lang="ru-RU" sz="2300" baseline="-25000" dirty="0"/>
              <a:t>2</a:t>
            </a:r>
            <a:r>
              <a:rPr lang="ru-RU" sz="2300" dirty="0"/>
              <a:t> и Н</a:t>
            </a:r>
            <a:r>
              <a:rPr lang="ru-RU" sz="2300" baseline="-25000" dirty="0"/>
              <a:t>2</a:t>
            </a:r>
            <a:r>
              <a:rPr lang="ru-RU" sz="2300" dirty="0"/>
              <a:t>. Однако этот водород не поступает в атмосферу: он практически полностью перехватывается другими микроорганизмами.</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3"/>
            <a:ext cx="8229600" cy="5357849"/>
          </a:xfrm>
        </p:spPr>
        <p:txBody>
          <a:bodyPr>
            <a:normAutofit fontScale="77500" lnSpcReduction="20000"/>
          </a:bodyPr>
          <a:lstStyle/>
          <a:p>
            <a:pPr marL="0" algn="just">
              <a:buNone/>
            </a:pPr>
            <a:r>
              <a:rPr lang="ru-RU" dirty="0" err="1"/>
              <a:t>Метанообразующие</a:t>
            </a:r>
            <a:r>
              <a:rPr lang="ru-RU" dirty="0"/>
              <a:t> бактерии используют Н</a:t>
            </a:r>
            <a:r>
              <a:rPr lang="ru-RU" baseline="-25000" dirty="0"/>
              <a:t>2</a:t>
            </a:r>
            <a:r>
              <a:rPr lang="ru-RU" dirty="0"/>
              <a:t> (или формиат, метанол, ацетат, образующиеся при брожении) для восстановления СО</a:t>
            </a:r>
            <a:r>
              <a:rPr lang="ru-RU" baseline="-25000" dirty="0"/>
              <a:t>2</a:t>
            </a:r>
            <a:r>
              <a:rPr lang="ru-RU" dirty="0"/>
              <a:t> с образованием СН</a:t>
            </a:r>
            <a:r>
              <a:rPr lang="ru-RU" baseline="-25000" dirty="0"/>
              <a:t>4</a:t>
            </a:r>
            <a:r>
              <a:rPr lang="ru-RU" dirty="0"/>
              <a:t>. </a:t>
            </a:r>
            <a:r>
              <a:rPr lang="ru-RU" dirty="0" err="1"/>
              <a:t>Метаногенные</a:t>
            </a:r>
            <a:r>
              <a:rPr lang="ru-RU" dirty="0"/>
              <a:t> бактерии участвуют в разложении осадков сточных вод и органических отходов. При этом наряду с получением </a:t>
            </a:r>
            <a:r>
              <a:rPr lang="ru-RU" dirty="0" err="1"/>
              <a:t>биогаза</a:t>
            </a:r>
            <a:r>
              <a:rPr lang="ru-RU" dirty="0"/>
              <a:t> (потенциального топлива, содержащего до 60% метана) в осадках после разложения сохраняются биогенные элементы, так что возможно их использование в качестве удобрения.</a:t>
            </a:r>
          </a:p>
          <a:p>
            <a:pPr marL="0" algn="just">
              <a:buNone/>
            </a:pPr>
            <a:r>
              <a:rPr lang="ru-RU" dirty="0"/>
              <a:t>Особая группа микроорганизмов – водородные бактерии, открытые в начале ХХ века – даже могут использовать реакцию</a:t>
            </a:r>
          </a:p>
          <a:p>
            <a:pPr marL="0" algn="just">
              <a:buNone/>
            </a:pPr>
            <a:r>
              <a:rPr lang="ru-RU" dirty="0"/>
              <a:t>2Н</a:t>
            </a:r>
            <a:r>
              <a:rPr lang="ru-RU" baseline="-25000" dirty="0"/>
              <a:t>2</a:t>
            </a:r>
            <a:r>
              <a:rPr lang="ru-RU" dirty="0"/>
              <a:t>+О</a:t>
            </a:r>
            <a:r>
              <a:rPr lang="ru-RU" baseline="-25000" dirty="0"/>
              <a:t>2</a:t>
            </a:r>
            <a:r>
              <a:rPr lang="ru-RU" dirty="0"/>
              <a:t> = 2Н</a:t>
            </a:r>
            <a:r>
              <a:rPr lang="ru-RU" baseline="-25000" dirty="0"/>
              <a:t>2</a:t>
            </a:r>
            <a:r>
              <a:rPr lang="ru-RU" dirty="0"/>
              <a:t>О</a:t>
            </a:r>
          </a:p>
          <a:p>
            <a:pPr marL="0" algn="just">
              <a:buNone/>
            </a:pPr>
            <a:r>
              <a:rPr lang="ru-RU" dirty="0"/>
              <a:t>для получения энергии (некоторые обитают в термальных источниках и для образования органического вещества используют СО</a:t>
            </a:r>
            <a:r>
              <a:rPr lang="ru-RU" baseline="-25000" dirty="0"/>
              <a:t>2</a:t>
            </a:r>
            <a:r>
              <a:rPr lang="ru-RU"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77500" lnSpcReduction="20000"/>
          </a:bodyPr>
          <a:lstStyle/>
          <a:p>
            <a:pPr marL="0" algn="just">
              <a:buNone/>
            </a:pPr>
            <a:r>
              <a:rPr lang="ru-RU" dirty="0"/>
              <a:t>Гидросфера – совокупность всех океанов, морей, водных объектов суши (рек, озер, водохранилищ, подземных вод), а также запасов воды в виде льда (ледники, снежный покров). Верхней границей распространения воды считается высота тропопаузы (8…17 км); нижней границей – уровень на 10 км ниже дна океана, на 6…14 км ниже поверхности суши.</a:t>
            </a:r>
          </a:p>
          <a:p>
            <a:pPr marL="0" algn="just">
              <a:buNone/>
            </a:pPr>
            <a:r>
              <a:rPr lang="ru-RU" dirty="0"/>
              <a:t>Объем воды на Земле составляет 1,4·10</a:t>
            </a:r>
            <a:r>
              <a:rPr lang="ru-RU" baseline="30000" dirty="0"/>
              <a:t>9</a:t>
            </a:r>
            <a:r>
              <a:rPr lang="ru-RU" dirty="0"/>
              <a:t> км</a:t>
            </a:r>
            <a:r>
              <a:rPr lang="ru-RU" baseline="30000" dirty="0"/>
              <a:t>3</a:t>
            </a:r>
            <a:r>
              <a:rPr lang="ru-RU" dirty="0"/>
              <a:t> (1,4·10</a:t>
            </a:r>
            <a:r>
              <a:rPr lang="ru-RU" baseline="30000" dirty="0"/>
              <a:t>18</a:t>
            </a:r>
            <a:r>
              <a:rPr lang="ru-RU" dirty="0"/>
              <a:t> тонн), из них около 97 % – соленая вода Мирового океана. Суммарный объем вод суши (подземных, почвенных, ледниковых, в реках, болотах, озерах) исчисляется миллионами км</a:t>
            </a:r>
            <a:r>
              <a:rPr lang="ru-RU" baseline="30000" dirty="0"/>
              <a:t>3</a:t>
            </a:r>
            <a:r>
              <a:rPr lang="ru-RU" dirty="0"/>
              <a:t>. Воды атмосферы имеют объем до 14 тыс. км</a:t>
            </a:r>
            <a:r>
              <a:rPr lang="ru-RU" baseline="30000" dirty="0"/>
              <a:t>3</a:t>
            </a:r>
            <a:r>
              <a:rPr lang="ru-RU" dirty="0"/>
              <a:t>. Для питья пригодна пресная вода, на которую приходится около 3% объема всей воды на Земле. Кроме того, 3/4 пресных вод находится в Арктике и Антарктике, 1/5 – в подземных водах, и только 1/100 – в облаках, реках и озерах, то есть наиболее доступна для людей и животных.</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858000"/>
          </a:xfrm>
        </p:spPr>
        <p:txBody>
          <a:bodyPr>
            <a:normAutofit fontScale="77500" lnSpcReduction="20000"/>
          </a:bodyPr>
          <a:lstStyle/>
          <a:p>
            <a:pPr marL="0" algn="just">
              <a:buNone/>
            </a:pPr>
            <a:r>
              <a:rPr lang="ru-RU" b="1" dirty="0"/>
              <a:t>Кислотность природных вод</a:t>
            </a:r>
            <a:endParaRPr lang="ru-RU" dirty="0"/>
          </a:p>
          <a:p>
            <a:pPr marL="0" algn="just">
              <a:buNone/>
            </a:pPr>
            <a:r>
              <a:rPr lang="ru-RU" dirty="0"/>
              <a:t>Для химических и биологических процессов, происходящих в природных водах, большое значение имеет концентрация (активность) ионов водорода Н</a:t>
            </a:r>
            <a:r>
              <a:rPr lang="ru-RU" baseline="30000" dirty="0"/>
              <a:t>+</a:t>
            </a:r>
            <a:r>
              <a:rPr lang="ru-RU" dirty="0"/>
              <a:t> и ионов и </a:t>
            </a:r>
            <a:r>
              <a:rPr lang="ru-RU" dirty="0" err="1"/>
              <a:t>гидроксид</a:t>
            </a:r>
            <a:r>
              <a:rPr lang="ru-RU" dirty="0"/>
              <a:t> ионов ОН</a:t>
            </a:r>
            <a:r>
              <a:rPr lang="ru-RU" baseline="30000" dirty="0"/>
              <a:t>-</a:t>
            </a:r>
            <a:r>
              <a:rPr lang="ru-RU" dirty="0"/>
              <a:t>, выражающаяся через величину водородного показателя </a:t>
            </a:r>
            <a:r>
              <a:rPr lang="ru-RU" dirty="0" err="1"/>
              <a:t>рН</a:t>
            </a:r>
            <a:r>
              <a:rPr lang="ru-RU" dirty="0"/>
              <a:t>, являющегося </a:t>
            </a:r>
            <a:r>
              <a:rPr lang="ru-RU" u="sng" dirty="0"/>
              <a:t>мерой кислотности</a:t>
            </a:r>
            <a:r>
              <a:rPr lang="ru-RU" dirty="0"/>
              <a:t> водных растворов. </a:t>
            </a:r>
          </a:p>
          <a:p>
            <a:pPr marL="0" algn="just">
              <a:buNone/>
            </a:pPr>
            <a:r>
              <a:rPr lang="ru-RU" dirty="0"/>
              <a:t>От величины </a:t>
            </a:r>
            <a:r>
              <a:rPr lang="ru-RU" dirty="0" err="1"/>
              <a:t>рН</a:t>
            </a:r>
            <a:r>
              <a:rPr lang="ru-RU" dirty="0"/>
              <a:t> зависит развитие и жизнедеятельность водных растений, устойчивость различных форм миграции элементов, агрессивное действие воды на металлы и бетон. Величина </a:t>
            </a:r>
            <a:r>
              <a:rPr lang="ru-RU" dirty="0" err="1"/>
              <a:t>рН</a:t>
            </a:r>
            <a:r>
              <a:rPr lang="ru-RU" dirty="0"/>
              <a:t> воды также влияет на процессы превращения различных форм биогенных элементов, изменяет токсичность загрязняющих веществ.</a:t>
            </a:r>
          </a:p>
          <a:p>
            <a:pPr marL="0" algn="just">
              <a:buNone/>
            </a:pPr>
            <a:r>
              <a:rPr lang="ru-RU" dirty="0"/>
              <a:t>Активная кислотность раствора (водородный показатель, </a:t>
            </a:r>
            <a:r>
              <a:rPr lang="ru-RU" dirty="0" err="1"/>
              <a:t>рН</a:t>
            </a:r>
            <a:r>
              <a:rPr lang="ru-RU" dirty="0"/>
              <a:t>, произносится «</a:t>
            </a:r>
            <a:r>
              <a:rPr lang="ru-RU" dirty="0" err="1"/>
              <a:t>пэ-аш</a:t>
            </a:r>
            <a:r>
              <a:rPr lang="ru-RU" dirty="0"/>
              <a:t>») вычисляется по формуле</a:t>
            </a:r>
          </a:p>
          <a:p>
            <a:pPr marL="0" algn="just">
              <a:buNone/>
            </a:pPr>
            <a:r>
              <a:rPr lang="en-US" dirty="0"/>
              <a:t>pH</a:t>
            </a:r>
            <a:r>
              <a:rPr lang="ru-RU" dirty="0"/>
              <a:t> = – </a:t>
            </a:r>
            <a:r>
              <a:rPr lang="en-US" dirty="0" err="1"/>
              <a:t>lga</a:t>
            </a:r>
            <a:r>
              <a:rPr lang="en-US" baseline="-25000" dirty="0" err="1"/>
              <a:t>H</a:t>
            </a:r>
            <a:r>
              <a:rPr lang="ru-RU" baseline="-25000" dirty="0"/>
              <a:t>+</a:t>
            </a:r>
            <a:r>
              <a:rPr lang="ru-RU" dirty="0"/>
              <a:t> = – </a:t>
            </a:r>
            <a:r>
              <a:rPr lang="en-US" dirty="0" err="1"/>
              <a:t>lg</a:t>
            </a:r>
            <a:r>
              <a:rPr lang="ru-RU" dirty="0"/>
              <a:t>(</a:t>
            </a:r>
            <a:r>
              <a:rPr lang="en-US" dirty="0"/>
              <a:t>C</a:t>
            </a:r>
            <a:r>
              <a:rPr lang="en-US" baseline="-25000" dirty="0"/>
              <a:t>H</a:t>
            </a:r>
            <a:r>
              <a:rPr lang="ru-RU" baseline="-25000" dirty="0"/>
              <a:t>+</a:t>
            </a:r>
            <a:r>
              <a:rPr lang="ru-RU" dirty="0"/>
              <a:t>·</a:t>
            </a:r>
            <a:r>
              <a:rPr lang="en-US" dirty="0"/>
              <a:t>γ</a:t>
            </a:r>
            <a:r>
              <a:rPr lang="ru-RU" dirty="0"/>
              <a:t>) ≈ – </a:t>
            </a:r>
            <a:r>
              <a:rPr lang="en-US" dirty="0" err="1"/>
              <a:t>lgC</a:t>
            </a:r>
            <a:r>
              <a:rPr lang="en-US" baseline="-25000" dirty="0" err="1"/>
              <a:t>H</a:t>
            </a:r>
            <a:r>
              <a:rPr lang="ru-RU" baseline="-25000" dirty="0"/>
              <a:t>+</a:t>
            </a:r>
            <a:r>
              <a:rPr lang="ru-RU" dirty="0"/>
              <a:t>,</a:t>
            </a:r>
          </a:p>
          <a:p>
            <a:pPr marL="0" algn="just">
              <a:buNone/>
            </a:pPr>
            <a:r>
              <a:rPr lang="ru-RU" dirty="0"/>
              <a:t>где </a:t>
            </a:r>
            <a:r>
              <a:rPr lang="ru-RU" dirty="0" err="1"/>
              <a:t>a</a:t>
            </a:r>
            <a:r>
              <a:rPr lang="ru-RU" baseline="-25000" dirty="0" err="1"/>
              <a:t>H+</a:t>
            </a:r>
            <a:r>
              <a:rPr lang="ru-RU" dirty="0"/>
              <a:t> – активность ионов водорода, </a:t>
            </a:r>
            <a:r>
              <a:rPr lang="ru-RU" dirty="0" err="1"/>
              <a:t>γ </a:t>
            </a:r>
            <a:r>
              <a:rPr lang="ru-RU" dirty="0"/>
              <a:t>– коэффициент </a:t>
            </a:r>
            <a:r>
              <a:rPr lang="ru-RU" dirty="0" smtClean="0"/>
              <a:t>активности ионов </a:t>
            </a:r>
            <a:r>
              <a:rPr lang="ru-RU" dirty="0"/>
              <a:t>водорода (в разбавленных растворах примерно равен 1), C</a:t>
            </a:r>
            <a:r>
              <a:rPr lang="ru-RU" baseline="-25000" dirty="0"/>
              <a:t>H+</a:t>
            </a:r>
            <a:r>
              <a:rPr lang="ru-RU" dirty="0"/>
              <a:t> – молярная концентрация ионов водорода.</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marL="0" algn="just">
              <a:buNone/>
            </a:pPr>
            <a:r>
              <a:rPr lang="ru-RU" sz="3400" dirty="0"/>
              <a:t>В чистой воде концентрации ионов водорода ([H+]) и </a:t>
            </a:r>
            <a:r>
              <a:rPr lang="ru-RU" sz="3400" dirty="0" err="1"/>
              <a:t>гидроксид-ионов</a:t>
            </a:r>
            <a:r>
              <a:rPr lang="ru-RU" sz="3400" dirty="0"/>
              <a:t> ([OH−]) одинаковы и при 22 °C составляют по 10</a:t>
            </a:r>
            <a:r>
              <a:rPr lang="ru-RU" sz="3400" baseline="30000" dirty="0"/>
              <a:t>−7</a:t>
            </a:r>
            <a:r>
              <a:rPr lang="ru-RU" sz="3400" dirty="0"/>
              <a:t> моль/л, это напрямую следует из определения ионного произведения воды, которое равно [H+] · [OH−] и составляет 10</a:t>
            </a:r>
            <a:r>
              <a:rPr lang="ru-RU" sz="3400" baseline="30000" dirty="0"/>
              <a:t>−14</a:t>
            </a:r>
            <a:r>
              <a:rPr lang="ru-RU" sz="3400" dirty="0"/>
              <a:t> моль</a:t>
            </a:r>
            <a:r>
              <a:rPr lang="ru-RU" sz="3400" baseline="30000" dirty="0"/>
              <a:t>2</a:t>
            </a:r>
            <a:r>
              <a:rPr lang="ru-RU" sz="3400" dirty="0"/>
              <a:t>/л</a:t>
            </a:r>
            <a:r>
              <a:rPr lang="ru-RU" sz="3400" baseline="30000" dirty="0"/>
              <a:t>2</a:t>
            </a:r>
            <a:r>
              <a:rPr lang="ru-RU" sz="3400" dirty="0"/>
              <a:t> (при 25 °C).</a:t>
            </a:r>
          </a:p>
          <a:p>
            <a:pPr marL="0" algn="just">
              <a:buNone/>
            </a:pPr>
            <a:r>
              <a:rPr lang="ru-RU" sz="3400" dirty="0"/>
              <a:t>Соответственно:</a:t>
            </a:r>
          </a:p>
          <a:p>
            <a:pPr marL="0" algn="just">
              <a:buNone/>
            </a:pPr>
            <a:r>
              <a:rPr lang="ru-RU" sz="3400" dirty="0" err="1"/>
              <a:t>pH</a:t>
            </a:r>
            <a:r>
              <a:rPr lang="ru-RU" sz="3400" dirty="0"/>
              <a:t> &lt; 7 соответствует кислотному раствору</a:t>
            </a:r>
          </a:p>
          <a:p>
            <a:pPr marL="0" algn="just">
              <a:buNone/>
            </a:pPr>
            <a:r>
              <a:rPr lang="ru-RU" sz="3400" dirty="0" err="1"/>
              <a:t>pH</a:t>
            </a:r>
            <a:r>
              <a:rPr lang="ru-RU" sz="3400" dirty="0"/>
              <a:t> = 7 соответствует нейтральному раствору; </a:t>
            </a:r>
          </a:p>
          <a:p>
            <a:pPr marL="0" algn="just">
              <a:buNone/>
            </a:pPr>
            <a:r>
              <a:rPr lang="ru-RU" sz="3400" dirty="0" err="1"/>
              <a:t>pH</a:t>
            </a:r>
            <a:r>
              <a:rPr lang="ru-RU" sz="3400" dirty="0"/>
              <a:t> &gt; 7 соответствует основному раствору.</a:t>
            </a:r>
          </a:p>
          <a:p>
            <a:pPr marL="0" algn="just">
              <a:buNone/>
            </a:pPr>
            <a:r>
              <a:rPr lang="ru-RU" sz="3400" dirty="0"/>
              <a:t>Когда концентрации обоих видов ионов в растворе одинаковы, говорят, что раствор имеет нейтральную реакцию. При добавлении к воде кислоты концентрация ионов водорода увеличивается (на самом деле увеличивается не концентрация собственно ионов — иначе как способность кислот «присоединять» ион водорода могла бы приводить к этому — а концентрация именно таких соединений с «присоединённым» к кислоте ионом водорода), а концентрация </a:t>
            </a:r>
            <a:r>
              <a:rPr lang="ru-RU" sz="3400" dirty="0" err="1"/>
              <a:t>гидроксид-ионов</a:t>
            </a:r>
            <a:r>
              <a:rPr lang="ru-RU" sz="3400" dirty="0"/>
              <a:t> соответственно уменьшается, при добавлении основания — наоборот, повышается содержание </a:t>
            </a:r>
            <a:r>
              <a:rPr lang="ru-RU" sz="3400" dirty="0" err="1"/>
              <a:t>гидроксид-ионов</a:t>
            </a:r>
            <a:r>
              <a:rPr lang="ru-RU" sz="3400" dirty="0"/>
              <a:t>, а концентрация ионов водорода падает. Когда [H+] &gt; [OH−], говорят, что раствор является кислотным, а при [OH−] &gt; [H+] — основным.</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15436" cy="6500858"/>
          </a:xfrm>
        </p:spPr>
        <p:txBody>
          <a:bodyPr>
            <a:normAutofit fontScale="77500" lnSpcReduction="20000"/>
          </a:bodyPr>
          <a:lstStyle/>
          <a:p>
            <a:pPr marL="0" algn="just">
              <a:buNone/>
            </a:pPr>
            <a:r>
              <a:rPr lang="ru-RU" dirty="0" smtClean="0"/>
              <a:t>Содержание </a:t>
            </a:r>
            <a:r>
              <a:rPr lang="ru-RU" dirty="0"/>
              <a:t>ионов водорода (вернее, </a:t>
            </a:r>
            <a:r>
              <a:rPr lang="ru-RU" dirty="0" err="1"/>
              <a:t>гидроксония</a:t>
            </a:r>
            <a:r>
              <a:rPr lang="ru-RU" dirty="0"/>
              <a:t>) в природных водах определяется в основном концентрацией угольной кислоты и ее ионов (растворенным углекислым газом).</a:t>
            </a:r>
          </a:p>
          <a:p>
            <a:pPr marL="0" algn="just">
              <a:buNone/>
            </a:pPr>
            <a:r>
              <a:rPr lang="ru-RU" dirty="0"/>
              <a:t>СО</a:t>
            </a:r>
            <a:r>
              <a:rPr lang="ru-RU" baseline="-25000" dirty="0"/>
              <a:t>2</a:t>
            </a:r>
            <a:r>
              <a:rPr lang="ru-RU" dirty="0"/>
              <a:t> + Н</a:t>
            </a:r>
            <a:r>
              <a:rPr lang="ru-RU" baseline="-25000" dirty="0"/>
              <a:t>2</a:t>
            </a:r>
            <a:r>
              <a:rPr lang="ru-RU" dirty="0"/>
              <a:t>О &lt;=&gt; Н</a:t>
            </a:r>
            <a:r>
              <a:rPr lang="ru-RU" baseline="30000" dirty="0"/>
              <a:t>+</a:t>
            </a:r>
            <a:r>
              <a:rPr lang="ru-RU" dirty="0"/>
              <a:t> + НСО</a:t>
            </a:r>
            <a:r>
              <a:rPr lang="ru-RU" baseline="-25000" dirty="0"/>
              <a:t>3</a:t>
            </a:r>
            <a:r>
              <a:rPr lang="ru-RU" baseline="30000" dirty="0"/>
              <a:t>-</a:t>
            </a:r>
            <a:endParaRPr lang="ru-RU" dirty="0"/>
          </a:p>
          <a:p>
            <a:pPr marL="0" algn="just">
              <a:buNone/>
            </a:pPr>
            <a:r>
              <a:rPr lang="ru-RU" dirty="0" smtClean="0"/>
              <a:t>Для </a:t>
            </a:r>
            <a:r>
              <a:rPr lang="ru-RU" dirty="0"/>
              <a:t>поверхностных вод, содержащих небольшие количества диоксида углерода, характерна щелочная реакция. Изменения </a:t>
            </a:r>
            <a:r>
              <a:rPr lang="ru-RU" dirty="0" err="1"/>
              <a:t>рН</a:t>
            </a:r>
            <a:r>
              <a:rPr lang="ru-RU" dirty="0"/>
              <a:t> тесно связаны с процессами фотосинтеза (из-за потребления СО</a:t>
            </a:r>
            <a:r>
              <a:rPr lang="ru-RU" baseline="-25000" dirty="0"/>
              <a:t>2</a:t>
            </a:r>
            <a:r>
              <a:rPr lang="ru-RU" dirty="0"/>
              <a:t> водной растительностью). Источником ионов водорода являются также гумусовые кислоты, присутствующие в почвах. </a:t>
            </a:r>
          </a:p>
          <a:p>
            <a:pPr marL="0" algn="just">
              <a:buNone/>
            </a:pPr>
            <a:r>
              <a:rPr lang="ru-RU" dirty="0"/>
              <a:t>Значение </a:t>
            </a:r>
            <a:r>
              <a:rPr lang="ru-RU" dirty="0" err="1"/>
              <a:t>рН</a:t>
            </a:r>
            <a:r>
              <a:rPr lang="ru-RU" dirty="0"/>
              <a:t> в речных водах обычно варьирует в пределах от 6,5 до 8,5,, в болотах от 5,5 до 6,0, в морских водах от 7,9 до 8,3.</a:t>
            </a:r>
          </a:p>
          <a:p>
            <a:pPr marL="0" algn="just">
              <a:buNone/>
            </a:pPr>
            <a:r>
              <a:rPr lang="ru-RU" dirty="0"/>
              <a:t>Концентрация ионов водорода подвержена сезонным колебаниям. Зимой величина </a:t>
            </a:r>
            <a:r>
              <a:rPr lang="ru-RU" dirty="0" err="1"/>
              <a:t>рН</a:t>
            </a:r>
            <a:r>
              <a:rPr lang="ru-RU" dirty="0"/>
              <a:t> для большинства речных вод составляет от 6,8 до 7,4, летом от 7,4 до 8,2. Существенное значение для регулирования величины </a:t>
            </a:r>
            <a:r>
              <a:rPr lang="ru-RU" dirty="0" err="1"/>
              <a:t>рН</a:t>
            </a:r>
            <a:r>
              <a:rPr lang="ru-RU" dirty="0"/>
              <a:t> природных вод может иметь наличие контакта с карбонатными горными породами (известняк СаСО</a:t>
            </a:r>
            <a:r>
              <a:rPr lang="ru-RU" baseline="-25000" dirty="0"/>
              <a:t>3</a:t>
            </a:r>
            <a:r>
              <a:rPr lang="ru-RU" dirty="0"/>
              <a:t>, доломит CaCO</a:t>
            </a:r>
            <a:r>
              <a:rPr lang="ru-RU" baseline="-25000" dirty="0"/>
              <a:t>3</a:t>
            </a:r>
            <a:r>
              <a:rPr lang="ru-RU" dirty="0"/>
              <a:t>•MgCO</a:t>
            </a:r>
            <a:r>
              <a:rPr lang="ru-RU" baseline="-25000" dirty="0"/>
              <a:t>3</a:t>
            </a:r>
            <a:r>
              <a:rPr lang="ru-RU" dirty="0"/>
              <a:t> и др.).</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9"/>
            <a:ext cx="8229600" cy="4786345"/>
          </a:xfrm>
        </p:spPr>
        <p:txBody>
          <a:bodyPr>
            <a:normAutofit fontScale="77500" lnSpcReduction="20000"/>
          </a:bodyPr>
          <a:lstStyle/>
          <a:p>
            <a:pPr marL="0" algn="just">
              <a:buNone/>
            </a:pPr>
            <a:r>
              <a:rPr lang="ru-RU" dirty="0"/>
              <a:t>За счет растворения СО</a:t>
            </a:r>
            <a:r>
              <a:rPr lang="ru-RU" baseline="-25000" dirty="0"/>
              <a:t>2</a:t>
            </a:r>
            <a:r>
              <a:rPr lang="ru-RU" dirty="0"/>
              <a:t> естественная (без учета воздействия человека) кислотность атмосферных осадков колеблется от 4,6 до 6,1.</a:t>
            </a:r>
          </a:p>
          <a:p>
            <a:pPr marL="0" algn="just">
              <a:buNone/>
            </a:pPr>
            <a:r>
              <a:rPr lang="ru-RU" dirty="0"/>
              <a:t>С 1751 по 1994 гг. </a:t>
            </a:r>
            <a:r>
              <a:rPr lang="ru-RU" dirty="0" err="1"/>
              <a:t>рН</a:t>
            </a:r>
            <a:r>
              <a:rPr lang="ru-RU" dirty="0"/>
              <a:t> поверхностных океанских вод снизился с 8,179 до 8,104, что соответствует увеличению C</a:t>
            </a:r>
            <a:r>
              <a:rPr lang="ru-RU" baseline="-25000" dirty="0"/>
              <a:t>H+</a:t>
            </a:r>
            <a:r>
              <a:rPr lang="ru-RU" dirty="0"/>
              <a:t> на 19%. За первое десятилетие XXI века </a:t>
            </a:r>
            <a:r>
              <a:rPr lang="ru-RU" dirty="0" err="1"/>
              <a:t>рН</a:t>
            </a:r>
            <a:r>
              <a:rPr lang="ru-RU" dirty="0"/>
              <a:t> снизился до 8,069, т.е. концентрация C</a:t>
            </a:r>
            <a:r>
              <a:rPr lang="ru-RU" baseline="-25000" dirty="0"/>
              <a:t>H+</a:t>
            </a:r>
            <a:r>
              <a:rPr lang="ru-RU" dirty="0"/>
              <a:t> выросла на 30% по сравнению с </a:t>
            </a:r>
            <a:r>
              <a:rPr lang="ru-RU" dirty="0" err="1"/>
              <a:t>доиндустриальной</a:t>
            </a:r>
            <a:r>
              <a:rPr lang="ru-RU" dirty="0"/>
              <a:t> эпохой. Считают, что большую роль в этом процессе играет деятельность человека, а именно антропогенное увеличение выбросов СО</a:t>
            </a:r>
            <a:r>
              <a:rPr lang="ru-RU" baseline="-25000" dirty="0"/>
              <a:t>2</a:t>
            </a:r>
            <a:r>
              <a:rPr lang="ru-RU" dirty="0"/>
              <a:t> в индустриальную эпоху. Если недавние темпы прироста кислотности сохранятся, к 2100 году </a:t>
            </a:r>
            <a:r>
              <a:rPr lang="ru-RU" dirty="0" err="1"/>
              <a:t>рН</a:t>
            </a:r>
            <a:r>
              <a:rPr lang="ru-RU" dirty="0"/>
              <a:t> снизится до 7,824 (C</a:t>
            </a:r>
            <a:r>
              <a:rPr lang="ru-RU" baseline="-25000" dirty="0"/>
              <a:t>H+</a:t>
            </a:r>
            <a:r>
              <a:rPr lang="ru-RU" dirty="0"/>
              <a:t> вырастет на 126% по сравнению с </a:t>
            </a:r>
            <a:r>
              <a:rPr lang="ru-RU" dirty="0" err="1"/>
              <a:t>доиндустриальной</a:t>
            </a:r>
            <a:r>
              <a:rPr lang="ru-RU" dirty="0"/>
              <a:t> эпохой).</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5"/>
            <a:ext cx="8229600" cy="4500593"/>
          </a:xfrm>
        </p:spPr>
        <p:txBody>
          <a:bodyPr>
            <a:normAutofit fontScale="77500" lnSpcReduction="20000"/>
          </a:bodyPr>
          <a:lstStyle/>
          <a:p>
            <a:pPr marL="0" algn="just">
              <a:buNone/>
            </a:pPr>
            <a:r>
              <a:rPr lang="ru-RU" dirty="0"/>
              <a:t>Описанный процесс негативно сказывается на формировании скелета на основе кальция у кораллов, моллюсков и других животных, составляющих основу океанских экосистем (коралловых рифов, устричных банок и др.). Скорость увеличения C</a:t>
            </a:r>
            <a:r>
              <a:rPr lang="ru-RU" baseline="-25000" dirty="0"/>
              <a:t>H+</a:t>
            </a:r>
            <a:r>
              <a:rPr lang="ru-RU" dirty="0"/>
              <a:t> в последние годы на несколько порядков выше той, что была на протяжении нескольких последних миллионов лет. Существует опасение, что у морской </a:t>
            </a:r>
            <a:r>
              <a:rPr lang="ru-RU" dirty="0" err="1"/>
              <a:t>биоты</a:t>
            </a:r>
            <a:r>
              <a:rPr lang="ru-RU" dirty="0"/>
              <a:t> может не хватить времени для эволюционных изменений, обеспечивающих лучшую адаптацию к происходящим переменам окружающей среды. Возможно, что видовой состав и численность океанской флоры и фауны сильно обеднеют уже в течение ближайшего столетия.</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286544"/>
          </a:xfrm>
        </p:spPr>
        <p:txBody>
          <a:bodyPr>
            <a:normAutofit fontScale="77500" lnSpcReduction="20000"/>
          </a:bodyPr>
          <a:lstStyle/>
          <a:p>
            <a:pPr marL="0" algn="just">
              <a:buNone/>
            </a:pPr>
            <a:r>
              <a:rPr lang="ru-RU" dirty="0"/>
              <a:t>Природная вода – это многокомпонентная смесь воды и неорганических солей, органических веществ, коллоидных и более крупных частиц, растворенных газов (кислород, азот, сероводород, инертные газы и др.). По солености (количеству граммов минеральных веществ, растворенных в 1 кг природной воды, обозначается ‰ (промилле)) воды подразделяют на пресные (менее 1 ‰), солоноватые (1…25 ‰), соленые (25…50 ‰), рассолы (более 50 ‰). По преобладающему аниону все природные воды делятся на гидрокарбонатные, сульфатные, хлоридные, по катиону – на кальциевые, магниевые, натриевые (в классификации О.А. </a:t>
            </a:r>
            <a:r>
              <a:rPr lang="ru-RU" dirty="0" err="1"/>
              <a:t>Алекина</a:t>
            </a:r>
            <a:r>
              <a:rPr lang="ru-RU" dirty="0"/>
              <a:t>).</a:t>
            </a:r>
          </a:p>
          <a:p>
            <a:pPr marL="0" algn="just">
              <a:buNone/>
            </a:pPr>
            <a:r>
              <a:rPr lang="ru-RU" dirty="0"/>
              <a:t>Океаническая вода благодаря перемешиванию более однородна по солевому составу (30…37 ‰) по сравнению с морской, соленость которой варьирует от 10…12 ‰ (Балтийское, Азовское моря) до 40…42 ‰ (Красное море). Сильное влияние на соленость оказывает испарение и осадки. Преобладание дождей опресняет океанскую воду на экваторе, высокое испарение </a:t>
            </a:r>
            <a:r>
              <a:rPr lang="ru-RU" dirty="0" err="1"/>
              <a:t>осолоняет</a:t>
            </a:r>
            <a:r>
              <a:rPr lang="ru-RU" dirty="0"/>
              <a:t> воды Красного моря.</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429420"/>
          </a:xfrm>
        </p:spPr>
        <p:txBody>
          <a:bodyPr>
            <a:normAutofit fontScale="77500" lnSpcReduction="20000"/>
          </a:bodyPr>
          <a:lstStyle/>
          <a:p>
            <a:pPr marL="0" algn="just">
              <a:buNone/>
            </a:pPr>
            <a:r>
              <a:rPr lang="ru-RU" dirty="0"/>
              <a:t>Реки и тающие льды оказывают опресняющее действие. Так, влияние Амазонки ощущается на расстоянии 1000 км от ее устья. Существенно опресняют арктические моря реки Обь, Енисей, Лена, значительно опреснена вода верхних слоев Северного Ледовитого океана (29…34 ‰, у берегов менее 10 ‰). При замерзании льда соленость остающейся воды увеличивается.</a:t>
            </a:r>
          </a:p>
          <a:p>
            <a:pPr marL="0" algn="just">
              <a:buNone/>
            </a:pPr>
            <a:r>
              <a:rPr lang="ru-RU" dirty="0"/>
              <a:t>Распределение солености по глубине зависит от условий перемешивания с вышележащими слоями и от горизонтального переноса течениями. В океанах существуют слои повышенной и пониженной солености толщиной в сотни метров, простирающиеся по горизонтали на тысячи километров.</a:t>
            </a:r>
          </a:p>
          <a:p>
            <a:pPr marL="0" algn="just">
              <a:buNone/>
            </a:pPr>
            <a:r>
              <a:rPr lang="ru-RU" dirty="0"/>
              <a:t>Несмотря на то, что концентрация растворенных солей для морей и океанов различается, их соотношение для основных десяти ионов почти одинаково (закон </a:t>
            </a:r>
            <a:r>
              <a:rPr lang="ru-RU" dirty="0" err="1"/>
              <a:t>Дитмара</a:t>
            </a:r>
            <a:r>
              <a:rPr lang="ru-RU" dirty="0"/>
              <a:t>); эти ионы дают почти 100% от общей массы солей Мирового океана (см. табл. 3). На оставшиеся доли процента приходятся практически все другие элементы таблицы Менделеева.</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3929066"/>
            <a:ext cx="8229600" cy="2571768"/>
          </a:xfrm>
        </p:spPr>
        <p:txBody>
          <a:bodyPr>
            <a:normAutofit fontScale="77500" lnSpcReduction="20000"/>
          </a:bodyPr>
          <a:lstStyle/>
          <a:p>
            <a:pPr marL="0" algn="just">
              <a:buNone/>
            </a:pPr>
            <a:r>
              <a:rPr lang="ru-RU" dirty="0"/>
              <a:t>Состав вод моря и суши сформировался и продолжает формироваться по различным механизмам. В морской воде большинство анионов своим происхождением обязаны газам, вырывавшимся из мантии (масштабы подводного вулканизма и в настоящее время в десять раз превосходят масштабы вулканизма на суше). Главные катионы морской воды происходят из материала, поступившего с суши</a:t>
            </a:r>
            <a:r>
              <a:rPr lang="ru-RU" dirty="0" smtClean="0"/>
              <a:t>.</a:t>
            </a:r>
            <a:endParaRPr lang="ru-RU" dirty="0"/>
          </a:p>
        </p:txBody>
      </p:sp>
      <p:pic>
        <p:nvPicPr>
          <p:cNvPr id="1026" name="Picture 2"/>
          <p:cNvPicPr>
            <a:picLocks noChangeAspect="1" noChangeArrowheads="1"/>
          </p:cNvPicPr>
          <p:nvPr/>
        </p:nvPicPr>
        <p:blipFill>
          <a:blip r:embed="rId2"/>
          <a:srcRect/>
          <a:stretch>
            <a:fillRect/>
          </a:stretch>
        </p:blipFill>
        <p:spPr bwMode="auto">
          <a:xfrm>
            <a:off x="785786" y="0"/>
            <a:ext cx="7191375" cy="375285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fontScale="77500" lnSpcReduction="20000"/>
          </a:bodyPr>
          <a:lstStyle/>
          <a:p>
            <a:pPr marL="0" algn="just">
              <a:buNone/>
            </a:pPr>
            <a:r>
              <a:rPr lang="ru-RU" dirty="0"/>
              <a:t>Состав вод в реке, озере, подземном источнике формируется в результате прохождения дождевой, снеговой или ледниковой воды через грунты и почвы. Речные воды, как правило, относятся к гидрокарбонатному классу и кальциевой группе. Подземные воды нередко относятся к сульфатному классу и магниевой группе.</a:t>
            </a:r>
          </a:p>
          <a:p>
            <a:pPr marL="0" algn="just">
              <a:buNone/>
            </a:pPr>
            <a:r>
              <a:rPr lang="ru-RU" dirty="0"/>
              <a:t>Наименьшую соленость имеют озера в зонах избыточного и достаточного увлажнения (например, Ладожское, Онежское – менее 0,1‰), наибольшую – в условиях засушливого климата (например, озера Эльтон, Баскунчак, Мертвое море – 200…300 ‰). От менее засушливых районов к более засушливым увеличивается соленость воды, причем в этом же направлении происходит трансформация основного катионного и анионного состава: из гидрокарбонатного класса воды переходят в сульфатный и затем хлоридный, а из кальциевой группы – в магниевую и натриевую.</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0"/>
            <a:ext cx="8401080" cy="6715148"/>
          </a:xfrm>
        </p:spPr>
        <p:txBody>
          <a:bodyPr>
            <a:normAutofit fontScale="77500" lnSpcReduction="20000"/>
          </a:bodyPr>
          <a:lstStyle/>
          <a:p>
            <a:pPr marL="0" algn="just">
              <a:buNone/>
            </a:pPr>
            <a:r>
              <a:rPr lang="ru-RU" dirty="0"/>
              <a:t>В условиях высокой концентрации солей может начаться их осаждение. В качестве примера можно привести содовые озера </a:t>
            </a:r>
            <a:r>
              <a:rPr lang="ru-RU" dirty="0" err="1"/>
              <a:t>Кулундинской</a:t>
            </a:r>
            <a:r>
              <a:rPr lang="ru-RU" dirty="0"/>
              <a:t> степи (осаждается Na</a:t>
            </a:r>
            <a:r>
              <a:rPr lang="ru-RU" baseline="-25000" dirty="0"/>
              <a:t>2</a:t>
            </a:r>
            <a:r>
              <a:rPr lang="ru-RU" dirty="0"/>
              <a:t>СO</a:t>
            </a:r>
            <a:r>
              <a:rPr lang="ru-RU" baseline="-25000" dirty="0"/>
              <a:t>3</a:t>
            </a:r>
            <a:r>
              <a:rPr lang="ru-RU" dirty="0"/>
              <a:t>·10H</a:t>
            </a:r>
            <a:r>
              <a:rPr lang="ru-RU" baseline="-25000" dirty="0"/>
              <a:t>2</a:t>
            </a:r>
            <a:r>
              <a:rPr lang="ru-RU" dirty="0"/>
              <a:t>O), залив Кара-Богаз-Гол Каспийского моря (осаждаются Na</a:t>
            </a:r>
            <a:r>
              <a:rPr lang="ru-RU" baseline="-25000" dirty="0"/>
              <a:t>2</a:t>
            </a:r>
            <a:r>
              <a:rPr lang="ru-RU" dirty="0"/>
              <a:t>SO</a:t>
            </a:r>
            <a:r>
              <a:rPr lang="ru-RU" baseline="-25000" dirty="0"/>
              <a:t>4</a:t>
            </a:r>
            <a:r>
              <a:rPr lang="ru-RU" dirty="0"/>
              <a:t>·10H</a:t>
            </a:r>
            <a:r>
              <a:rPr lang="ru-RU" baseline="-25000" dirty="0"/>
              <a:t>2</a:t>
            </a:r>
            <a:r>
              <a:rPr lang="ru-RU" dirty="0"/>
              <a:t>O и MgSO</a:t>
            </a:r>
            <a:r>
              <a:rPr lang="ru-RU" baseline="-25000" dirty="0"/>
              <a:t>4</a:t>
            </a:r>
            <a:r>
              <a:rPr lang="ru-RU" dirty="0"/>
              <a:t>·7H</a:t>
            </a:r>
            <a:r>
              <a:rPr lang="ru-RU" baseline="-25000" dirty="0"/>
              <a:t>2</a:t>
            </a:r>
            <a:r>
              <a:rPr lang="ru-RU" dirty="0"/>
              <a:t>O), озеро Баскунчак (осаждается </a:t>
            </a:r>
            <a:r>
              <a:rPr lang="ru-RU" dirty="0" err="1"/>
              <a:t>NaСl</a:t>
            </a:r>
            <a:r>
              <a:rPr lang="ru-RU" dirty="0"/>
              <a:t>).</a:t>
            </a:r>
          </a:p>
          <a:p>
            <a:pPr marL="0" algn="just">
              <a:buNone/>
            </a:pPr>
            <a:r>
              <a:rPr lang="ru-RU" dirty="0"/>
              <a:t>Содержание растворенных газов в разных частях Мирового океана варьирует. Концентрации атмосферных газов в поверхностных водах близки к равновесным концентрациям, определяемых процессом обмена между водной и газовой фазой. Они определяются по закону Генри:</a:t>
            </a:r>
          </a:p>
          <a:p>
            <a:pPr marL="0" algn="just">
              <a:buNone/>
            </a:pPr>
            <a:r>
              <a:rPr lang="ru-RU" dirty="0"/>
              <a:t>C</a:t>
            </a:r>
            <a:r>
              <a:rPr lang="en-US" dirty="0" err="1"/>
              <a:t>i</a:t>
            </a:r>
            <a:r>
              <a:rPr lang="ru-RU" dirty="0"/>
              <a:t> = </a:t>
            </a:r>
            <a:r>
              <a:rPr lang="ru-RU" dirty="0" err="1"/>
              <a:t>Kг</a:t>
            </a:r>
            <a:r>
              <a:rPr lang="ru-RU" dirty="0"/>
              <a:t> × </a:t>
            </a:r>
            <a:r>
              <a:rPr lang="ru-RU" dirty="0" err="1"/>
              <a:t>p</a:t>
            </a:r>
            <a:r>
              <a:rPr lang="en-US" baseline="-25000" dirty="0" err="1"/>
              <a:t>i</a:t>
            </a:r>
            <a:r>
              <a:rPr lang="ru-RU" dirty="0"/>
              <a:t>,</a:t>
            </a:r>
          </a:p>
          <a:p>
            <a:pPr marL="0" algn="just">
              <a:buNone/>
            </a:pPr>
            <a:r>
              <a:rPr lang="ru-RU" dirty="0"/>
              <a:t>где </a:t>
            </a:r>
            <a:r>
              <a:rPr lang="ru-RU" dirty="0" err="1"/>
              <a:t>Сi</a:t>
            </a:r>
            <a:r>
              <a:rPr lang="ru-RU" dirty="0"/>
              <a:t> – концентрация растворенного i-го компонента в воде, </a:t>
            </a:r>
            <a:r>
              <a:rPr lang="ru-RU" dirty="0" err="1"/>
              <a:t>Kг</a:t>
            </a:r>
            <a:r>
              <a:rPr lang="ru-RU" dirty="0"/>
              <a:t> – константа Генри, зависящая от температуры, </a:t>
            </a:r>
            <a:r>
              <a:rPr lang="ru-RU" dirty="0" err="1"/>
              <a:t>рi</a:t>
            </a:r>
            <a:r>
              <a:rPr lang="ru-RU" dirty="0"/>
              <a:t> – парциальное  давление газообразного i-го компонента в атмосфере. Для газов, активно участвующих в биохимических процессах (СО</a:t>
            </a:r>
            <a:r>
              <a:rPr lang="ru-RU" baseline="-25000" dirty="0"/>
              <a:t>2</a:t>
            </a:r>
            <a:r>
              <a:rPr lang="ru-RU" dirty="0"/>
              <a:t>, О</a:t>
            </a:r>
            <a:r>
              <a:rPr lang="ru-RU" baseline="-25000" dirty="0"/>
              <a:t>2</a:t>
            </a:r>
            <a:r>
              <a:rPr lang="ru-RU" dirty="0"/>
              <a:t>, СН</a:t>
            </a:r>
            <a:r>
              <a:rPr lang="ru-RU" baseline="-25000" dirty="0"/>
              <a:t>4</a:t>
            </a:r>
            <a:r>
              <a:rPr lang="ru-RU" dirty="0"/>
              <a:t>, H</a:t>
            </a:r>
            <a:r>
              <a:rPr lang="ru-RU" baseline="-25000" dirty="0"/>
              <a:t>2</a:t>
            </a:r>
            <a:r>
              <a:rPr lang="ru-RU" dirty="0"/>
              <a:t>S), концентрации значительно отклоняются от равновесных и отличаются неравномерным распределением в толще воды.</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572296"/>
          </a:xfrm>
        </p:spPr>
        <p:txBody>
          <a:bodyPr>
            <a:normAutofit fontScale="77500" lnSpcReduction="20000"/>
          </a:bodyPr>
          <a:lstStyle/>
          <a:p>
            <a:pPr marL="0" algn="just">
              <a:buNone/>
            </a:pPr>
            <a:r>
              <a:rPr lang="ru-RU" dirty="0"/>
              <a:t>Концентрация кислорода определяет величину окислительно-восстановительного потенциала и в значительной мере направление и скорость процессов химического и биохимического окисления органических и неорганических соединений. Кислородный режим оказывает глубокое влияние на жизнь водоема. Минимальное содержание растворенного кислорода, обеспечивающее нормальное развитие рыб, составляет около 5 мг/дм</a:t>
            </a:r>
            <a:r>
              <a:rPr lang="ru-RU" baseline="30000" dirty="0"/>
              <a:t>3</a:t>
            </a:r>
            <a:r>
              <a:rPr lang="ru-RU" dirty="0"/>
              <a:t>. Понижение его до 2 мг/дм</a:t>
            </a:r>
            <a:r>
              <a:rPr lang="ru-RU" baseline="30000" dirty="0"/>
              <a:t>3</a:t>
            </a:r>
            <a:r>
              <a:rPr lang="ru-RU" dirty="0"/>
              <a:t> вызывает массовую гибель (замор) рыбы.</a:t>
            </a:r>
          </a:p>
          <a:p>
            <a:pPr marL="0" algn="just">
              <a:buNone/>
            </a:pPr>
            <a:r>
              <a:rPr lang="ru-RU" dirty="0"/>
              <a:t>К группе процессов, уменьшающих содержание кислорода в воде, относятся реакции потребления его на окисление органических веществ: биологическое (дыхание организмов), биохимическое (дыхание бактерий, расход кислорода при разложении органических веществ) и химическое (окисление Fе</a:t>
            </a:r>
            <a:r>
              <a:rPr lang="ru-RU" baseline="30000" dirty="0"/>
              <a:t>2+</a:t>
            </a:r>
            <a:r>
              <a:rPr lang="ru-RU" dirty="0"/>
              <a:t>, М</a:t>
            </a:r>
            <a:r>
              <a:rPr lang="en-US" dirty="0"/>
              <a:t>n</a:t>
            </a:r>
            <a:r>
              <a:rPr lang="ru-RU" baseline="30000" dirty="0"/>
              <a:t>2+,</a:t>
            </a:r>
            <a:r>
              <a:rPr lang="ru-RU" dirty="0"/>
              <a:t> </a:t>
            </a:r>
            <a:r>
              <a:rPr lang="en-US" dirty="0"/>
              <a:t>N</a:t>
            </a:r>
            <a:r>
              <a:rPr lang="ru-RU" dirty="0"/>
              <a:t>О2</a:t>
            </a:r>
            <a:r>
              <a:rPr lang="ru-RU" baseline="30000" dirty="0"/>
              <a:t>-</a:t>
            </a:r>
            <a:r>
              <a:rPr lang="ru-RU" dirty="0"/>
              <a:t>, </a:t>
            </a:r>
            <a:r>
              <a:rPr lang="en-US" dirty="0"/>
              <a:t>N</a:t>
            </a:r>
            <a:r>
              <a:rPr lang="ru-RU" dirty="0"/>
              <a:t>Н</a:t>
            </a:r>
            <a:r>
              <a:rPr lang="ru-RU" baseline="30000" dirty="0"/>
              <a:t>2+</a:t>
            </a:r>
            <a:r>
              <a:rPr lang="ru-RU" dirty="0"/>
              <a:t>, СН</a:t>
            </a:r>
            <a:r>
              <a:rPr lang="ru-RU" baseline="-25000" dirty="0"/>
              <a:t>4</a:t>
            </a:r>
            <a:r>
              <a:rPr lang="ru-RU" dirty="0"/>
              <a:t>, </a:t>
            </a:r>
            <a:r>
              <a:rPr lang="en-US" dirty="0"/>
              <a:t>H</a:t>
            </a:r>
            <a:r>
              <a:rPr lang="ru-RU" baseline="-25000" dirty="0"/>
              <a:t>2</a:t>
            </a:r>
            <a:r>
              <a:rPr lang="en-US" dirty="0"/>
              <a:t>S</a:t>
            </a:r>
            <a:r>
              <a:rPr lang="ru-RU" dirty="0"/>
              <a:t>). Скорость потребления кислорода увеличивается с повышением температуры, количества бактерий и других водных организмов и веществ, подвергающихся химическому и биохимическому окислению.</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7500" lnSpcReduction="20000"/>
          </a:bodyPr>
          <a:lstStyle/>
          <a:p>
            <a:pPr marL="0" algn="just">
              <a:buNone/>
            </a:pPr>
            <a:r>
              <a:rPr lang="ru-RU" dirty="0"/>
              <a:t>Как уже было отмечено, водные объекты (озера, моря, океаны) характеризуются неоднородностью свойств. Тонкий слой воды, в котором изменение температуры с глубиной происходит более резко, чем в прилегающих слоях, называется </a:t>
            </a:r>
            <a:r>
              <a:rPr lang="ru-RU" u="sng" dirty="0" err="1"/>
              <a:t>термоклин</a:t>
            </a:r>
            <a:r>
              <a:rPr lang="ru-RU" dirty="0"/>
              <a:t>. Уровень расположения и толщину </a:t>
            </a:r>
            <a:r>
              <a:rPr lang="ru-RU" dirty="0" err="1"/>
              <a:t>термоклина</a:t>
            </a:r>
            <a:r>
              <a:rPr lang="ru-RU" dirty="0"/>
              <a:t> определяют интенсивность прогревания воды Солнцем, турбулентное перемешивание воды ветром и др. Во многих случаях </a:t>
            </a:r>
            <a:r>
              <a:rPr lang="ru-RU" dirty="0" err="1"/>
              <a:t>термоклин</a:t>
            </a:r>
            <a:r>
              <a:rPr lang="ru-RU" dirty="0"/>
              <a:t> отделяет верхний слой теплой перемешанной воды (толщиной до 100 м) от нижнего слоя спокойной холодной воды.</a:t>
            </a:r>
          </a:p>
          <a:p>
            <a:pPr marL="0" algn="just">
              <a:buNone/>
            </a:pPr>
            <a:r>
              <a:rPr lang="ru-RU" u="sng" dirty="0" err="1"/>
              <a:t>Хемоклин</a:t>
            </a:r>
            <a:r>
              <a:rPr lang="ru-RU" dirty="0"/>
              <a:t> – это слой, в котором наблюдается резкое изменение содержания в воде химических веществ. Обычно </a:t>
            </a:r>
            <a:r>
              <a:rPr lang="ru-RU" dirty="0" err="1"/>
              <a:t>хемоклин</a:t>
            </a:r>
            <a:r>
              <a:rPr lang="ru-RU" dirty="0"/>
              <a:t> наблюдается, когда благодаря местным условиям создается придонный слой воды, обедненный растворенным кислородом, и поверхностный хорошо аэрированный слой. Классическим примером является Черное море, верхний (до 50м) и нижний слои которого не перемешиваются годами. Анаэробные организмы обитают под </a:t>
            </a:r>
            <a:r>
              <a:rPr lang="ru-RU" dirty="0" err="1"/>
              <a:t>хемоклином</a:t>
            </a:r>
            <a:r>
              <a:rPr lang="ru-RU" dirty="0"/>
              <a:t>, аэробные – над ним, а фотосинтезирующие анаэробы живут в области </a:t>
            </a:r>
            <a:r>
              <a:rPr lang="ru-RU" dirty="0" err="1"/>
              <a:t>хемоклина</a:t>
            </a:r>
            <a:r>
              <a:rPr lang="ru-RU" dirty="0"/>
              <a:t>, используя сероводород, образующийся в результате анаэробного разложения органических веществ на дне. </a:t>
            </a:r>
            <a:r>
              <a:rPr lang="ru-RU" u="sng" dirty="0" err="1"/>
              <a:t>Галоклином</a:t>
            </a:r>
            <a:r>
              <a:rPr lang="ru-RU" dirty="0"/>
              <a:t> называют слой воды с резким изменением солености.</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3192</Words>
  <Application>Microsoft Office PowerPoint</Application>
  <PresentationFormat>Экран (4:3)</PresentationFormat>
  <Paragraphs>61</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Дисциплина «Химические основы в экологии»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Дисциплина «Химические основы в экологии»</dc:title>
  <dc:creator>вово</dc:creator>
  <cp:lastModifiedBy>вово</cp:lastModifiedBy>
  <cp:revision>12</cp:revision>
  <dcterms:created xsi:type="dcterms:W3CDTF">2023-10-29T09:39:16Z</dcterms:created>
  <dcterms:modified xsi:type="dcterms:W3CDTF">2023-10-29T10:22:11Z</dcterms:modified>
</cp:coreProperties>
</file>