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2" r:id="rId7"/>
    <p:sldId id="295" r:id="rId8"/>
    <p:sldId id="296" r:id="rId9"/>
    <p:sldId id="297" r:id="rId10"/>
    <p:sldId id="277" r:id="rId11"/>
    <p:sldId id="298" r:id="rId12"/>
    <p:sldId id="299" r:id="rId13"/>
    <p:sldId id="300" r:id="rId14"/>
    <p:sldId id="275" r:id="rId15"/>
    <p:sldId id="27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2" y="21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вс 11.06.23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вс 11.06.23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80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35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0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0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6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9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4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bac15@mail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868" y="4405151"/>
            <a:ext cx="10116840" cy="1122202"/>
          </a:xfrm>
        </p:spPr>
        <p:txBody>
          <a:bodyPr rtlCol="0"/>
          <a:lstStyle/>
          <a:p>
            <a:pPr algn="r" rtl="0"/>
            <a:r>
              <a:rPr lang="ru-RU" dirty="0"/>
              <a:t>Особенности инженерной деятельности и роль инженера в современном мире.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288" y="5628453"/>
            <a:ext cx="4941770" cy="39666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Петров Тимур Игоревич, доц. каф. ЭПП ФГБОУ ВО КГЭУ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7844" y="908463"/>
            <a:ext cx="10848108" cy="2180103"/>
          </a:xfrm>
        </p:spPr>
        <p:txBody>
          <a:bodyPr rtlCol="0">
            <a:noAutofit/>
          </a:bodyPr>
          <a:lstStyle/>
          <a:p>
            <a:pPr marL="514350" indent="-514350" algn="just" rtl="0">
              <a:buAutoNum type="arabicPeriod"/>
            </a:pPr>
            <a:r>
              <a:rPr lang="ru-RU" sz="3200" dirty="0"/>
              <a:t>Функция анализа и технического прогнозирования.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Исследовательская функция инженерной деятельности.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Конструкторская функция.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Функция проектирования.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Технологическая функция.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Функция регулирования производства</a:t>
            </a:r>
            <a:r>
              <a:rPr lang="en-US" sz="3200" dirty="0"/>
              <a:t>.</a:t>
            </a:r>
          </a:p>
          <a:p>
            <a:pPr marL="514350" indent="-514350" algn="just" rtl="0">
              <a:buAutoNum type="arabicPeriod"/>
            </a:pPr>
            <a:r>
              <a:rPr lang="ru-RU" sz="3200" dirty="0"/>
              <a:t>Функция эксплуатации и ремонта оборудования</a:t>
            </a:r>
            <a:r>
              <a:rPr lang="en-US" sz="3200" dirty="0"/>
              <a:t>.</a:t>
            </a:r>
          </a:p>
          <a:p>
            <a:pPr marL="514350" indent="-514350" algn="just" rtl="0">
              <a:buAutoNum type="arabicPeriod"/>
            </a:pPr>
            <a:r>
              <a:rPr lang="ru-RU" sz="3200" dirty="0"/>
              <a:t>Функция системного проектирования</a:t>
            </a:r>
            <a:endParaRPr lang="en-US" sz="3200" dirty="0"/>
          </a:p>
          <a:p>
            <a:pPr marL="514350" indent="-514350" algn="just" rtl="0">
              <a:buAutoNum type="arabicPeriod"/>
            </a:pPr>
            <a:endParaRPr lang="ru-RU" sz="3200" dirty="0"/>
          </a:p>
          <a:p>
            <a:pPr indent="457200" algn="just" rtl="0"/>
            <a:endParaRPr lang="ru-RU" sz="3200" b="1" u="sng" dirty="0"/>
          </a:p>
          <a:p>
            <a:pPr indent="457200" algn="just" rtl="0"/>
            <a:endParaRPr lang="ru-RU" sz="18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311" y="-602456"/>
            <a:ext cx="5111750" cy="1204912"/>
          </a:xfrm>
        </p:spPr>
        <p:txBody>
          <a:bodyPr rtlCol="0"/>
          <a:lstStyle/>
          <a:p>
            <a:pPr rtl="0"/>
            <a:r>
              <a:rPr lang="ru-RU" dirty="0"/>
              <a:t>Выводы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8C8B5-F6EC-489B-BD0F-CD89A73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AFC5810F-D201-4DAE-AB9D-6A6DDAA4795C}"/>
              </a:ext>
            </a:extLst>
          </p:cNvPr>
          <p:cNvSpPr txBox="1">
            <a:spLocks/>
          </p:cNvSpPr>
          <p:nvPr/>
        </p:nvSpPr>
        <p:spPr>
          <a:xfrm>
            <a:off x="4791694" y="1626920"/>
            <a:ext cx="7190508" cy="21801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buNone/>
            </a:pPr>
            <a:r>
              <a:rPr lang="ru-RU" sz="2000" b="1" u="sng" dirty="0"/>
              <a:t>Профессия инженера прошла долгий путь становления и развития</a:t>
            </a:r>
            <a:r>
              <a:rPr lang="ru-RU" sz="2000" dirty="0"/>
              <a:t>, имеет свои особенности на том или ином этапе истории. Длительное время на эту деятельность смотрели как на неблагородное дело, удел простолюдина, профессия не была популярной. С переходом к феодализму возрастает количественно и качественно категория людей, занимающихся инженерной деятельностью. С развитием машинной индустрии она начинает быстро развиваться, появляется инженер-промышленник, который становится основной фигурой технического прогресса. Бурное развитие машинного производства вызвало к жизни необходимость подготовки кадров, способных решать инженерные проблемы</a:t>
            </a:r>
            <a:r>
              <a:rPr lang="ru-RU" sz="1600" dirty="0"/>
              <a:t>. </a:t>
            </a:r>
            <a:endParaRPr lang="ru-RU" sz="3200" dirty="0"/>
          </a:p>
          <a:p>
            <a:pPr indent="457200" algn="just"/>
            <a:endParaRPr lang="ru-RU" sz="3200" b="1" u="sng" dirty="0"/>
          </a:p>
          <a:p>
            <a:pPr indent="457200"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Петров Тимур Игоревич</a:t>
            </a:r>
          </a:p>
          <a:p>
            <a:pPr rtl="0"/>
            <a:r>
              <a:rPr lang="en-US" dirty="0">
                <a:hlinkClick r:id="rId3"/>
              </a:rPr>
              <a:t>tobac15@mail.ru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C71EE-574F-4ADB-A7A9-0CA4DCAF0706}"/>
              </a:ext>
            </a:extLst>
          </p:cNvPr>
          <p:cNvSpPr txBox="1"/>
          <p:nvPr/>
        </p:nvSpPr>
        <p:spPr>
          <a:xfrm>
            <a:off x="8274628" y="5205946"/>
            <a:ext cx="3917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презентации взята https://portal.tpu.ru/SHARED/b/BEL/education/VVID/Tab2/Ing_delo.pdf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4977938" cy="1715531"/>
          </a:xfrm>
        </p:spPr>
        <p:txBody>
          <a:bodyPr rtlCol="0"/>
          <a:lstStyle/>
          <a:p>
            <a:pPr algn="ctr" rtl="0"/>
            <a:r>
              <a:rPr lang="ru-RU" dirty="0"/>
              <a:t>Зарождение инженерной деятельности, ее сущность и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326711"/>
            <a:ext cx="8421688" cy="1325563"/>
          </a:xfrm>
        </p:spPr>
        <p:txBody>
          <a:bodyPr rtlCol="0"/>
          <a:lstStyle/>
          <a:p>
            <a:pPr rtl="0"/>
            <a:r>
              <a:rPr lang="ru-RU" dirty="0" err="1"/>
              <a:t>Доинженерная</a:t>
            </a:r>
            <a:r>
              <a:rPr lang="ru-RU" dirty="0"/>
              <a:t> деятельность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317" y="1947553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1800" dirty="0"/>
              <a:t>На заре становления общества не существовало в </a:t>
            </a:r>
            <a:r>
              <a:rPr lang="ru-RU" sz="1800" b="1" u="sng" dirty="0"/>
              <a:t>явном виде инженерной специальности </a:t>
            </a:r>
            <a:r>
              <a:rPr lang="ru-RU" sz="1800" dirty="0"/>
              <a:t>(это результат позднейшего общественного разделения труда), ни тем более «инженерного цеха», «касты» или социально-профессиональной группы. Но за многие века, даже тысячелетия до того, как общественный способ производства сделал возможным и необходимым появление инженеров в полном смысле этого слова, перед людьми возникали инженерные задачи и находились индивиды, способные их решать. Ведь человеческая цивилизация основана на преобразовании природного мира с помощью орудий труда, то есть совокупности разнообразных технических средств. История их создания – одновременно и </a:t>
            </a:r>
            <a:r>
              <a:rPr lang="ru-RU" sz="1800" b="1" u="sng" dirty="0"/>
              <a:t>история инженерной деятельности</a:t>
            </a:r>
            <a:r>
              <a:rPr lang="ru-RU" sz="1800" dirty="0"/>
              <a:t>.</a:t>
            </a:r>
          </a:p>
          <a:p>
            <a:pPr indent="457200" algn="just" rtl="0"/>
            <a:r>
              <a:rPr lang="ru-RU" sz="1800" dirty="0"/>
              <a:t>По своему происхождению именно техническая деятельность стала одним на первых </a:t>
            </a:r>
            <a:r>
              <a:rPr lang="ru-RU" sz="1800" b="1" u="sng" dirty="0"/>
              <a:t>видов социальной деятельности</a:t>
            </a:r>
            <a:r>
              <a:rPr lang="ru-RU" sz="1800" dirty="0"/>
              <a:t>.</a:t>
            </a:r>
          </a:p>
          <a:p>
            <a:pPr indent="457200" algn="just" rtl="0"/>
            <a:r>
              <a:rPr lang="ru-RU" sz="1800" u="sng" dirty="0"/>
              <a:t>Характер и содержание технической деятельности</a:t>
            </a:r>
            <a:r>
              <a:rPr lang="ru-RU" sz="1800" dirty="0"/>
              <a:t> на ранних стадиях человеческой истории </a:t>
            </a:r>
            <a:r>
              <a:rPr lang="ru-RU" sz="1800" b="1" u="sng" dirty="0"/>
              <a:t>менялись крайне медленно</a:t>
            </a:r>
            <a:r>
              <a:rPr lang="ru-RU" sz="1800" dirty="0"/>
              <a:t>: технические новинки сотни раз находились и сотни раз утрачивались, погибали вместе с их изобретателями. 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326711"/>
            <a:ext cx="8421688" cy="1325563"/>
          </a:xfrm>
        </p:spPr>
        <p:txBody>
          <a:bodyPr rtlCol="0"/>
          <a:lstStyle/>
          <a:p>
            <a:pPr rtl="0"/>
            <a:r>
              <a:rPr lang="ru-RU" dirty="0" err="1"/>
              <a:t>Доинженерная</a:t>
            </a:r>
            <a:r>
              <a:rPr lang="ru-RU" dirty="0"/>
              <a:t> деятельность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317" y="1947553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2400" dirty="0"/>
              <a:t>В период неолита достоянием человечества сделались новые приемы обработки материалов – пиление, шлифование, сверление, появились составные орудия, был приручен огонь. Невозможно представить, что эти элементы материально-технической культуры возникли без целенаправленной умственной работы их создателей. Можно согласиться, что познание, техническое проектирование и организация производства не были расчленены и не существовали вне повседневной рутинной деятельности. Поэтому уже применительно к первобытнообщинному способу производства мы вправе говорить о существовании инженерной деятельности в ее неявной форме. Обозначим ее как </a:t>
            </a:r>
            <a:r>
              <a:rPr lang="ru-RU" sz="2400" b="1" u="sng" dirty="0" err="1"/>
              <a:t>доинженерную</a:t>
            </a:r>
            <a:r>
              <a:rPr lang="ru-RU" sz="2400" b="1" u="sng" dirty="0"/>
              <a:t> деятельность</a:t>
            </a:r>
            <a:r>
              <a:rPr lang="ru-RU" sz="2400" dirty="0"/>
              <a:t>.</a:t>
            </a:r>
            <a:endParaRPr lang="ru-RU" sz="18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326711"/>
            <a:ext cx="8421688" cy="1325563"/>
          </a:xfrm>
        </p:spPr>
        <p:txBody>
          <a:bodyPr rtlCol="0"/>
          <a:lstStyle/>
          <a:p>
            <a:pPr rtl="0"/>
            <a:r>
              <a:rPr lang="ru-RU" dirty="0" err="1"/>
              <a:t>Прединженерный</a:t>
            </a:r>
            <a:r>
              <a:rPr lang="ru-RU" dirty="0"/>
              <a:t> период (с II-I тыс. до н.э. до ХVII–XVIII вв. н.э.)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317" y="1947553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2400" b="1" u="sng" dirty="0"/>
              <a:t>Центром технической (и инженерной) деятельности было строительное дело</a:t>
            </a:r>
            <a:r>
              <a:rPr lang="ru-RU" sz="2400" dirty="0"/>
              <a:t>. Возникновение древних городов, которые становились центрами ремесленного производства, возведение культовых и ирригационных сооружений, мостов, плотин, дорог требовало кооперации труда огромного количества людей.</a:t>
            </a:r>
          </a:p>
          <a:p>
            <a:pPr indent="457200" algn="just" rtl="0"/>
            <a:r>
              <a:rPr lang="ru-RU" sz="2400" dirty="0"/>
              <a:t>Архитектурное дело и строительство стали исторически первой областью производства, где возникла потребность в людях специально занятых функциями проектирования и управления (</a:t>
            </a:r>
            <a:r>
              <a:rPr lang="ru-RU" sz="2400" b="1" u="sng" dirty="0"/>
              <a:t>инженера).</a:t>
            </a:r>
          </a:p>
          <a:p>
            <a:pPr indent="457200" algn="just" rtl="0"/>
            <a:r>
              <a:rPr lang="ru-RU" sz="2400" dirty="0"/>
              <a:t>Неизменным оставалось одно: основным создателем технических </a:t>
            </a:r>
            <a:r>
              <a:rPr lang="ru-RU" sz="2400" b="1" u="sng" dirty="0"/>
              <a:t>нововведений, субъектом технической деятельности по-прежнему оставался ремесленник</a:t>
            </a:r>
            <a:r>
              <a:rPr lang="ru-RU" sz="2400" dirty="0"/>
              <a:t>.</a:t>
            </a:r>
            <a:endParaRPr lang="ru-RU" sz="2400" b="1" u="sng" dirty="0"/>
          </a:p>
          <a:p>
            <a:pPr indent="457200" algn="just" rtl="0"/>
            <a:endParaRPr lang="ru-RU" sz="3200" b="1" u="sng" dirty="0"/>
          </a:p>
          <a:p>
            <a:pPr indent="457200" algn="just" rtl="0"/>
            <a:endParaRPr lang="ru-RU" sz="18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1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6525"/>
            <a:ext cx="8421688" cy="1325563"/>
          </a:xfrm>
        </p:spPr>
        <p:txBody>
          <a:bodyPr rtlCol="0"/>
          <a:lstStyle/>
          <a:p>
            <a:pPr rtl="0"/>
            <a:r>
              <a:rPr lang="ru-RU" dirty="0"/>
              <a:t>инженерная деятельность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003" y="1626920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2400" dirty="0"/>
              <a:t>До конца XVI – начала XVII веков техническая деятельность человека осуществлялась практически вне связи с развитием естественных наук и математики. И только после того, как результаты научных исследований стали использоваться для создания новой техники и технологий возникла </a:t>
            </a:r>
            <a:r>
              <a:rPr lang="ru-RU" sz="2400" b="1" u="sng" dirty="0"/>
              <a:t>инженерная деятельность</a:t>
            </a:r>
            <a:r>
              <a:rPr lang="ru-RU" sz="2400" dirty="0"/>
              <a:t>.</a:t>
            </a:r>
          </a:p>
          <a:p>
            <a:pPr indent="457200" algn="just" rtl="0"/>
            <a:r>
              <a:rPr lang="ru-RU" sz="2400" dirty="0"/>
              <a:t>Так сформировалась </a:t>
            </a:r>
            <a:r>
              <a:rPr lang="ru-RU" sz="2400" b="1" u="sng" dirty="0"/>
              <a:t>миссия инженера</a:t>
            </a:r>
            <a:r>
              <a:rPr lang="ru-RU" sz="2400" dirty="0"/>
              <a:t>, которая состоит в создании искусственных технических объектов, сред и технологий, необходимых для обеспечения жизнедеятельности и повышения качества жизни человека и общества, с использованием природных ресурсов и применением естественнонаучных знаний и практического опыта. </a:t>
            </a:r>
          </a:p>
          <a:p>
            <a:pPr indent="457200" algn="just" rtl="0"/>
            <a:endParaRPr lang="ru-RU" sz="3200" dirty="0"/>
          </a:p>
          <a:p>
            <a:pPr indent="457200" algn="just" rtl="0"/>
            <a:endParaRPr lang="ru-RU" sz="3200" b="1" u="sng" dirty="0"/>
          </a:p>
          <a:p>
            <a:pPr indent="457200" algn="just" rtl="0"/>
            <a:endParaRPr lang="ru-RU" sz="18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3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39" y="2979874"/>
            <a:ext cx="5890161" cy="1325563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Факторы, способствовавшие вызреванию инженерного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4094" y="1626920"/>
            <a:ext cx="10848108" cy="2180103"/>
          </a:xfrm>
        </p:spPr>
        <p:txBody>
          <a:bodyPr rtlCol="0">
            <a:noAutofit/>
          </a:bodyPr>
          <a:lstStyle/>
          <a:p>
            <a:pPr marL="514350" indent="-514350" algn="just" rtl="0">
              <a:buAutoNum type="arabicPeriod"/>
            </a:pPr>
            <a:r>
              <a:rPr lang="ru-RU" sz="3200" dirty="0"/>
              <a:t>Технологическая революция.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Развитие общественно-экономических отношений.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Переворот в мировоззрении, становление личности.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Перемены в науке.</a:t>
            </a:r>
            <a:endParaRPr lang="en-US" sz="3200" dirty="0"/>
          </a:p>
          <a:p>
            <a:pPr marL="514350" indent="-514350" algn="just" rtl="0">
              <a:buAutoNum type="arabicPeriod"/>
            </a:pPr>
            <a:r>
              <a:rPr lang="ru-RU" sz="3200" dirty="0"/>
              <a:t>Создание средств инженерного труда.</a:t>
            </a:r>
            <a:endParaRPr lang="en-US" sz="3200" dirty="0"/>
          </a:p>
          <a:p>
            <a:pPr marL="514350" indent="-514350" algn="just" rtl="0">
              <a:buAutoNum type="arabicPeriod"/>
            </a:pPr>
            <a:endParaRPr lang="ru-RU" sz="3200" dirty="0"/>
          </a:p>
          <a:p>
            <a:pPr indent="457200" algn="just" rtl="0"/>
            <a:endParaRPr lang="ru-RU" sz="3200" b="1" u="sng" dirty="0"/>
          </a:p>
          <a:p>
            <a:pPr indent="457200" algn="just" rtl="0"/>
            <a:endParaRPr lang="ru-RU" sz="18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4977938" cy="1715531"/>
          </a:xfrm>
        </p:spPr>
        <p:txBody>
          <a:bodyPr rtlCol="0"/>
          <a:lstStyle/>
          <a:p>
            <a:pPr algn="ctr" rtl="0"/>
            <a:r>
              <a:rPr lang="ru-RU" dirty="0"/>
              <a:t>Функции инженера </a:t>
            </a:r>
          </a:p>
        </p:txBody>
      </p:sp>
    </p:spTree>
    <p:extLst>
      <p:ext uri="{BB962C8B-B14F-4D97-AF65-F5344CB8AC3E}">
        <p14:creationId xmlns:p14="http://schemas.microsoft.com/office/powerpoint/2010/main" val="1600291982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28</TotalTime>
  <Words>686</Words>
  <Application>Microsoft Office PowerPoint</Application>
  <PresentationFormat>Широкоэкранный</PresentationFormat>
  <Paragraphs>68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Одиночная линия</vt:lpstr>
      <vt:lpstr>Особенности инженерной деятельности и роль инженера в современном мире.</vt:lpstr>
      <vt:lpstr>Зарождение инженерной деятельности, ее сущность и функции</vt:lpstr>
      <vt:lpstr>Доинженерная деятельность</vt:lpstr>
      <vt:lpstr>Доинженерная деятельность</vt:lpstr>
      <vt:lpstr>Прединженерный период (с II-I тыс. до н.э. до ХVII–XVIII вв. н.э.)</vt:lpstr>
      <vt:lpstr>инженерная деятельность</vt:lpstr>
      <vt:lpstr>Факторы, способствовавшие вызреванию инженерного труда</vt:lpstr>
      <vt:lpstr>Презентация PowerPoint</vt:lpstr>
      <vt:lpstr>Функции инженера </vt:lpstr>
      <vt:lpstr>Презентация PowerPoint</vt:lpstr>
      <vt:lpstr>Выводы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инженерной деятельности и роль инженера в современном мире.</dc:title>
  <dc:creator>Администратор</dc:creator>
  <cp:lastModifiedBy>Администратор</cp:lastModifiedBy>
  <cp:revision>1</cp:revision>
  <dcterms:created xsi:type="dcterms:W3CDTF">2023-06-11T09:29:42Z</dcterms:created>
  <dcterms:modified xsi:type="dcterms:W3CDTF">2023-06-11T09:58:14Z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