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4" r:id="rId2"/>
  </p:sldMasterIdLst>
  <p:notesMasterIdLst>
    <p:notesMasterId r:id="rId16"/>
  </p:notesMasterIdLst>
  <p:sldIdLst>
    <p:sldId id="256" r:id="rId3"/>
    <p:sldId id="282" r:id="rId4"/>
    <p:sldId id="269" r:id="rId5"/>
    <p:sldId id="270" r:id="rId6"/>
    <p:sldId id="283" r:id="rId7"/>
    <p:sldId id="273" r:id="rId8"/>
    <p:sldId id="272" r:id="rId9"/>
    <p:sldId id="275" r:id="rId10"/>
    <p:sldId id="276" r:id="rId11"/>
    <p:sldId id="277" r:id="rId12"/>
    <p:sldId id="279" r:id="rId13"/>
    <p:sldId id="284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9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95105-CDFD-4502-B998-15A3682E528E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DEA8-A25B-496F-A7AF-6785D2C63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8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0DEA8-A25B-496F-A7AF-6785D2C63B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7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6ACA-3420-4FE5-9ECF-F7EA7AD2AC3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522-E399-4644-A824-E91D7782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6ACA-3420-4FE5-9ECF-F7EA7AD2AC3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522-E399-4644-A824-E91D7782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6ACA-3420-4FE5-9ECF-F7EA7AD2AC3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522-E399-4644-A824-E91D7782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9976ACA-3420-4FE5-9ECF-F7EA7AD2AC3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28.02.2014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6FEC522-E399-4644-A824-E91D7782281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9976ACA-3420-4FE5-9ECF-F7EA7AD2AC3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28.02.2014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6FEC522-E399-4644-A824-E91D7782281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9976ACA-3420-4FE5-9ECF-F7EA7AD2AC3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28.02.2014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6FEC522-E399-4644-A824-E91D7782281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9976ACA-3420-4FE5-9ECF-F7EA7AD2AC3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28.02.2014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6FEC522-E399-4644-A824-E91D7782281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9976ACA-3420-4FE5-9ECF-F7EA7AD2AC3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28.02.2014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6FEC522-E399-4644-A824-E91D7782281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9976ACA-3420-4FE5-9ECF-F7EA7AD2AC3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28.02.2014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6FEC522-E399-4644-A824-E91D7782281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9976ACA-3420-4FE5-9ECF-F7EA7AD2AC3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28.02.2014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6FEC522-E399-4644-A824-E91D7782281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9976ACA-3420-4FE5-9ECF-F7EA7AD2AC3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28.02.2014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6FEC522-E399-4644-A824-E91D7782281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6ACA-3420-4FE5-9ECF-F7EA7AD2AC3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522-E399-4644-A824-E91D7782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9976ACA-3420-4FE5-9ECF-F7EA7AD2AC3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28.02.2014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6FEC522-E399-4644-A824-E91D7782281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9976ACA-3420-4FE5-9ECF-F7EA7AD2AC3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28.02.2014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6FEC522-E399-4644-A824-E91D7782281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9976ACA-3420-4FE5-9ECF-F7EA7AD2AC3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28.02.2014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36FEC522-E399-4644-A824-E91D7782281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6ACA-3420-4FE5-9ECF-F7EA7AD2AC3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522-E399-4644-A824-E91D7782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6ACA-3420-4FE5-9ECF-F7EA7AD2AC3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522-E399-4644-A824-E91D7782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6ACA-3420-4FE5-9ECF-F7EA7AD2AC3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522-E399-4644-A824-E91D7782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6ACA-3420-4FE5-9ECF-F7EA7AD2AC3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522-E399-4644-A824-E91D7782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6ACA-3420-4FE5-9ECF-F7EA7AD2AC3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522-E399-4644-A824-E91D7782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6ACA-3420-4FE5-9ECF-F7EA7AD2AC3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522-E399-4644-A824-E91D7782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6ACA-3420-4FE5-9ECF-F7EA7AD2AC3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EC522-E399-4644-A824-E91D7782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76ACA-3420-4FE5-9ECF-F7EA7AD2AC3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C522-E399-4644-A824-E91D77822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76ACA-3420-4FE5-9ECF-F7EA7AD2AC33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28.02.2014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FEC522-E399-4644-A824-E91D77822816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2515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Подогрев мазута в цистернах при сливе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968644" cy="88820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Тм-1-13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Сираев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И.Ш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358355"/>
              </p:ext>
            </p:extLst>
          </p:nvPr>
        </p:nvGraphicFramePr>
        <p:xfrm>
          <a:off x="539553" y="476672"/>
          <a:ext cx="8136904" cy="1187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388"/>
                <a:gridCol w="7142516"/>
              </a:tblGrid>
              <a:tr h="1041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400" kern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600" kern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1600" dirty="0" smtClean="0">
                          <a:effectLst/>
                        </a:rPr>
                        <a:t>  К </a:t>
                      </a:r>
                      <a:r>
                        <a:rPr lang="ru-RU" sz="1600" kern="1600" dirty="0">
                          <a:effectLst/>
                        </a:rPr>
                        <a:t>Г Э У</a:t>
                      </a:r>
                      <a:endParaRPr lang="ru-RU" sz="1600" b="1" kern="1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44450" marR="4445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МИНИСТЕРСТВО ОБРАЗОВАНИЯ И НАУКИ РОССИЙСКОЙ ФЕДЕРАЦИИ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ФЕДЕРАЛЬНОЕ АГЕНТСТВО ПО ОБРАЗОВАНИЮ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Государственное образовательное учреждение высшего профессионального образования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55775" algn="l"/>
                        </a:tabLst>
                      </a:pPr>
                      <a:r>
                        <a:rPr lang="ru-RU" sz="1400" dirty="0">
                          <a:effectLst/>
                        </a:rPr>
                        <a:t>«КАЗАНСКИЙ ГОСУДАРСТВЕННЫЙ ЭНЕРГЕТИЧЕСКИЙ УНИВЕРСИТЕТ»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318205"/>
              </p:ext>
            </p:extLst>
          </p:nvPr>
        </p:nvGraphicFramePr>
        <p:xfrm>
          <a:off x="539551" y="548680"/>
          <a:ext cx="75281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4" imgW="2006600" imgH="1854200" progId="MSDraw">
                  <p:embed/>
                </p:oleObj>
              </mc:Choice>
              <mc:Fallback>
                <p:oleObj r:id="rId4" imgW="2006600" imgH="1854200" progId="MSDraw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1" y="548680"/>
                        <a:ext cx="752811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Инсаф\AppData\Local\Microsoft\Windows\Temporary Internet Files\Content.Word\Новый рисунок (38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586814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57148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Электроиндукционный подогреватель для цистерн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159" y="2564904"/>
            <a:ext cx="3157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до наложения обмотки на вагон-цистерну;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рабочем положении;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—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цистерна;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полуцилиндры;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электрообмотка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верхний и нижний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штекерные контакты;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металлические рамы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Инсаф\AppData\Local\Microsoft\Windows\Temporary Internet Files\Content.Word\Новый рисунок (39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2394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796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Подогреватели инфракрасного излучения для вагонов-цистерн Н.М. Оленева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1860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элемент подогревателя;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б 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навесные подогреватели;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 же,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накладные;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 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трубчатая рама;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защит­ный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кожух;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отражательные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рефлекторы;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4 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инфракрас­ный излучатель;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5 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нерабочее положение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подогревателя;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электроталь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монорельс;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8 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безмостковая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эстакада;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9, 10, 11 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габариты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котлов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вагонов-цистерн грузоподъ­емностью 90, 60 и 50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т;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12 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лестница;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13 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площадка для персонала;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14 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ин­фракрасный излучатель;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ливной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прибор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Слив мазута из цистерн при помощи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виброподогрева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Инсаф\AppData\Local\Microsoft\Windows\Temporary Internet Files\Content.Word\Новый рисунок (41)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20688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0" y="5733256"/>
            <a:ext cx="91389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подогреватель в сложенном виде;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 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раскрытый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подогреватель;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паровой поршне­вой привод;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 винт-шток;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верхняя траверса;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тяга;      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тонкостенные трубы;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нижняя траверса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429132"/>
            <a:ext cx="7200896" cy="1251571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доклада: Подогрев мазута в цистернах при сливе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286388"/>
            <a:ext cx="4357718" cy="88820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Группа: Тм-1-13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Сираев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И.Ш.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36905"/>
              </p:ext>
            </p:extLst>
          </p:nvPr>
        </p:nvGraphicFramePr>
        <p:xfrm>
          <a:off x="539553" y="476672"/>
          <a:ext cx="8136904" cy="1187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388"/>
                <a:gridCol w="7142516"/>
              </a:tblGrid>
              <a:tr h="1041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400" kern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ru-RU" sz="1600" kern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600" kern="1600" dirty="0" smtClean="0">
                          <a:effectLst/>
                        </a:rPr>
                        <a:t>  К </a:t>
                      </a:r>
                      <a:r>
                        <a:rPr lang="ru-RU" sz="1600" kern="1600" dirty="0">
                          <a:effectLst/>
                        </a:rPr>
                        <a:t>Г Э У</a:t>
                      </a:r>
                      <a:endParaRPr lang="ru-RU" sz="1600" b="1" kern="1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44450" marR="4445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МИНИСТЕРСТВО ОБРАЗОВАНИЯ И НАУКИ РОССИЙСКОЙ ФЕДЕРАЦИИ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ФЕДЕРАЛЬНОЕ АГЕНТСТВО ПО ОБРАЗОВАНИЮ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Государственное образовательное учреждение высшего профессионального образования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55775" algn="l"/>
                        </a:tabLst>
                      </a:pPr>
                      <a:r>
                        <a:rPr lang="ru-RU" sz="1400" dirty="0">
                          <a:effectLst/>
                        </a:rPr>
                        <a:t>«КАЗАНСКИЙ ГОСУДАРСТВЕННЫЙ ЭНЕРГЕТИЧЕСКИЙ УНИВЕРСИТЕТ»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318205"/>
              </p:ext>
            </p:extLst>
          </p:nvPr>
        </p:nvGraphicFramePr>
        <p:xfrm>
          <a:off x="539551" y="548680"/>
          <a:ext cx="75281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r:id="rId4" imgW="2006600" imgH="1854200" progId="MSDraw">
                  <p:embed/>
                </p:oleObj>
              </mc:Choice>
              <mc:Fallback>
                <p:oleObj r:id="rId4" imgW="2006600" imgH="1854200" progId="MSDraw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1" y="548680"/>
                        <a:ext cx="752811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28860" y="2500306"/>
            <a:ext cx="4057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 подогрева мазута в цистернах при сливе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78112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подогрева всей массы топлива: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открытым способом;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рециркуляцией;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 избыточным давлением;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переносных подогревателей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местного подогрева части топлива: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закрытых тепляках;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цистернах с паровой рубашкой;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лектроиндукционный;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инфракрасным  излучателем</a:t>
            </a:r>
          </a:p>
          <a:p>
            <a:pPr algn="just">
              <a:buFontTx/>
              <a:buChar char="-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иброподогрев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311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Инсаф\AppData\Local\Microsoft\Windows\Temporary Internet Files\Content.Word\Новый рисунок (28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43049"/>
            <a:ext cx="9143999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Устройство для разогрева мазута свежим паром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733256"/>
            <a:ext cx="8507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гибкие герметичные рукава;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2 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сопла;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поворотная паровая труба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>
            <a:endCxn id="10" idx="1"/>
          </p:cNvCxnSpPr>
          <p:nvPr/>
        </p:nvCxnSpPr>
        <p:spPr>
          <a:xfrm flipV="1">
            <a:off x="6156176" y="2056202"/>
            <a:ext cx="583385" cy="364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39561" y="18715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3</a:t>
            </a:r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Теплотехнологическая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схема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рециркуляционного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подогрева мазута при сливе из цистерн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5494337" cy="542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00694" y="1785926"/>
            <a:ext cx="3643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1 , 5 ,6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подогреватели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центробежному насосу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подающий трубопровод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паровой эжектор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сливной лоток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брандспойт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цистерна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сливная труба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промежуточный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бак 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всасывающий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трубопровод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дренажный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слива мазута из цистерны под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избыточным давлением</a:t>
            </a:r>
            <a:endParaRPr lang="ru-RU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9144000" cy="445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0007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 задвижка;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паропровод ( воздухопровод);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цистерна;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межрельсовый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желоб;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переносной сливной лоток 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приемная емкость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endCxn id="15" idx="0"/>
          </p:cNvCxnSpPr>
          <p:nvPr/>
        </p:nvCxnSpPr>
        <p:spPr>
          <a:xfrm rot="5400000">
            <a:off x="3790166" y="1432720"/>
            <a:ext cx="857256" cy="1349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16" idx="0"/>
          </p:cNvCxnSpPr>
          <p:nvPr/>
        </p:nvCxnSpPr>
        <p:spPr>
          <a:xfrm rot="16200000" flipH="1">
            <a:off x="2647157" y="1139000"/>
            <a:ext cx="857256" cy="7223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86182" y="3286124"/>
            <a:ext cx="914400" cy="9144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17" idx="3"/>
          </p:cNvCxnSpPr>
          <p:nvPr/>
        </p:nvCxnSpPr>
        <p:spPr>
          <a:xfrm rot="10800000">
            <a:off x="301686" y="2256344"/>
            <a:ext cx="269786" cy="101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00496" y="1928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192880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071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14338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182" y="314324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>
            <a:endCxn id="23" idx="2"/>
          </p:cNvCxnSpPr>
          <p:nvPr/>
        </p:nvCxnSpPr>
        <p:spPr>
          <a:xfrm rot="10800000">
            <a:off x="5651538" y="3512580"/>
            <a:ext cx="563537" cy="27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00694" y="3143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Инсаф\AppData\Local\Microsoft\Windows\Temporary Internet Files\Content.Word\Новый рисунок (79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подогрева мазута в цистернах с помощью переносных подогревателей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96889"/>
            <a:ext cx="91144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цистерна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вместимостью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³</a:t>
            </a:r>
            <a:r>
              <a:rPr lang="ru-RU" sz="1600" cap="small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цистерна вместимостью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cap="small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3 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кран-укосина;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шланги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выпуска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конденсата;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опорная стойка;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соединительная гайка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паропровод;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ручная лебедка;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шланги для подачи пара;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10 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секция переносного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подогревателя;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положение секции подогревателя в цистерне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саф\Pictures\zmeev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912" y="836711"/>
            <a:ext cx="7488832" cy="4949744"/>
          </a:xfrm>
          <a:prstGeom prst="rect">
            <a:avLst/>
          </a:prstGeom>
          <a:noFill/>
        </p:spPr>
      </p:pic>
      <p:pic>
        <p:nvPicPr>
          <p:cNvPr id="4" name="Рисунок 3" descr="C:\Users\Инсаф\AppData\Local\Microsoft\Windows\Temporary Internet Files\Content.Word\Новый рисунок (33)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912" y="836711"/>
            <a:ext cx="7488832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Змеевиковый  подогреватель Н548-51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579866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центральная секция;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боковая секция;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1 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защитные полосы;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труба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мм;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муфта;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4 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пробки для спуска конденсата;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5 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ребра жесткости;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вход пара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выход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конденсата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928671"/>
            <a:ext cx="3571868" cy="538065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Рабочая камера тепляка: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1 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железнодорожная цистерна;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— тепляк;   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3 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желез­нодорожный путь;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4 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сливной лоток;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 — излучающие паровые экраны;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6 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короб подогретого воздуха;     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7 — сопло;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8 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короб выброса воздуха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Слив мазута с подогревом в закрытых тепляках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5572132" cy="588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Инсаф\AppData\Local\Microsoft\Windows\Temporary Internet Files\Content.Word\Новый рисунок (36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262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Слив мазута из цистерн с паровой рубашкой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1450" y="5715016"/>
            <a:ext cx="9175449" cy="11429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Железнодорожная цистерна с паровой рубашкой:</a:t>
            </a:r>
          </a:p>
          <a:p>
            <a:pPr algn="ctr"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i="1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цистерна;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 паровая рубашка;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патрубок;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швеллер;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угольник;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стальной лист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9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614</Words>
  <Application>Microsoft Office PowerPoint</Application>
  <PresentationFormat>Экран (4:3)</PresentationFormat>
  <Paragraphs>83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1_Тема Office</vt:lpstr>
      <vt:lpstr>MSDraw</vt:lpstr>
      <vt:lpstr>Подогрев мазута в цистернах при сливе</vt:lpstr>
      <vt:lpstr>Методы подогрева мазута в цистернах при сливе</vt:lpstr>
      <vt:lpstr>Устройство для разогрева мазута свежим паром</vt:lpstr>
      <vt:lpstr>Теплотехнологическая схема рециркуляционного подогрева мазута при сливе из цистерн </vt:lpstr>
      <vt:lpstr>Метод слива мазута из цистерны под избыточным давлением</vt:lpstr>
      <vt:lpstr>  Метод подогрева мазута в цистернах с помощью переносных подогревателей  </vt:lpstr>
      <vt:lpstr>Змеевиковый  подогреватель Н548-51</vt:lpstr>
      <vt:lpstr>        Рабочая камера тепляка:         1 — железнодорожная цистерна;  2 — тепляк;           3 — желез­нодорожный путь;  4 — сливной лоток;    5 — излучающие паровые экраны;   6 — короб подогретого воздуха;         7 — сопло;  8 — короб выброса воздуха  </vt:lpstr>
      <vt:lpstr>Слив мазута из цистерн с паровой рубашкой</vt:lpstr>
      <vt:lpstr> Электроиндукционный подогреватель для цистерн  </vt:lpstr>
      <vt:lpstr> Подогреватели инфракрасного излучения для вагонов-цистерн Н.М. Оленева  </vt:lpstr>
      <vt:lpstr>Слив мазута из цистерн при помощи виброподогрева</vt:lpstr>
      <vt:lpstr>Тема доклада: Подогрев мазута в цистернах при сливе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ДОСТАВКИ И СЛИВА МАЗУТ</dc:title>
  <dc:creator>Инсаф</dc:creator>
  <cp:lastModifiedBy>Insaf</cp:lastModifiedBy>
  <cp:revision>83</cp:revision>
  <dcterms:created xsi:type="dcterms:W3CDTF">2013-09-29T15:40:00Z</dcterms:created>
  <dcterms:modified xsi:type="dcterms:W3CDTF">2014-02-28T14:48:32Z</dcterms:modified>
</cp:coreProperties>
</file>