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21" r:id="rId3"/>
    <p:sldId id="311" r:id="rId4"/>
    <p:sldId id="263" r:id="rId5"/>
    <p:sldId id="291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28" r:id="rId14"/>
    <p:sldId id="304" r:id="rId15"/>
    <p:sldId id="329" r:id="rId16"/>
    <p:sldId id="338" r:id="rId17"/>
    <p:sldId id="339" r:id="rId18"/>
    <p:sldId id="340" r:id="rId19"/>
    <p:sldId id="341" r:id="rId20"/>
    <p:sldId id="342" r:id="rId21"/>
    <p:sldId id="343" r:id="rId22"/>
    <p:sldId id="330" r:id="rId23"/>
    <p:sldId id="302" r:id="rId24"/>
    <p:sldId id="344" r:id="rId2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10" y="-1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A2CDFC-E6C4-4F19-9D3E-A3CB490D5606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CF30C0-92DF-4325-B7BB-B8055F229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88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6CAF-95C1-4C2B-BC88-6951C6DE7871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CD56-C636-42D0-98D0-918D0663B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707F-7CC2-4232-9FE8-84BF595E0425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8962-2F25-44DC-9601-0EB092741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71D3-871C-447B-BB65-8EDFED01EF51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7896-D132-4954-810E-B2922C0B8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85D54-DC01-4521-B416-C4564B3CAB6B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63DE-FC46-4D84-9D86-9536835A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E7F5-55CD-450D-AD4E-4DEFC78F5A3D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C43A-9BF9-4B98-8127-AB6AC15AD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93B9-EA9D-4A3C-B547-CCC957F28D16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60DC7-B4D1-4F3B-8814-7B23972DC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8429-DBC1-4B3D-ADBA-6FF2A3ADE467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7082-24F4-4156-83EA-54E4B1F70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26EC-D3DE-4397-9C23-2EC8EE9AA308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8A4AD-4069-41D7-A7A0-AA5545F05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0913-C078-429A-9A23-593AFDA7B82D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4BF0-06BF-49BF-AD6F-B7552D782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7863" y="2160588"/>
            <a:ext cx="422116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51425" y="2160588"/>
            <a:ext cx="4222750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77863" y="4176713"/>
            <a:ext cx="422116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51425" y="4176713"/>
            <a:ext cx="4222750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E66A-8431-4784-A0F3-AB1886A5B859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8ED3-7B22-442B-A7C4-DF626D453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D22A-C92D-4776-AC33-9A16E99B0948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72C8-6357-42F7-A314-B72BA81AA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4C87-785A-474B-8863-B3F6D6EED994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3E63F-4FCD-42D7-B58C-839B2BABB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51425" y="2160588"/>
            <a:ext cx="4222750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51425" y="4176713"/>
            <a:ext cx="4222750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551E-844F-406C-BFC8-8C540E1E642D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A162-9103-4D2D-9317-8F66CBD6F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7863" y="2160588"/>
            <a:ext cx="422116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77863" y="4176713"/>
            <a:ext cx="422116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66DD-D671-4D4F-8DE7-00DF9F7C0D26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FF2-6844-472D-AFC1-F820C1B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859631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863" y="4176713"/>
            <a:ext cx="859631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C5D7A-707E-4C96-A218-EBAF68C5192F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81D1-B888-454D-B969-2571791C9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B446-0685-455F-B5C0-C93AEE9D4429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E739-DDC3-4BFE-A859-3421FDD61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93E0-74EC-4ED4-B0FF-0AE4305BCB44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A66E-8F7B-4A97-90F6-D3AC7A54F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2D30-F5E3-4CDC-ACB0-449D1D35F9AD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2490-C66D-43FD-9595-98070C6B5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71F7-3EF8-4E3C-AC4F-407B18993F98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7D35-770C-4097-89DC-7AE9F1B76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27D54-F56B-4611-8B6B-4C899B7AAD14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9DA0C-A090-482A-8DDC-FCCEBD3F8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411C-67C4-4E1F-8E50-554C07B5AC23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D86C-041E-4727-8320-A4F01028D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8799-7E0F-4E94-98C5-12B5BE123F69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3F6B-42A2-46F6-B565-ADEDCC9F4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79DC5B-B41B-4B6F-9FD2-3331795F5DA0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FEBA6481-B0DD-451B-B4BD-8FC6C8B4C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72" r:id="rId11"/>
    <p:sldLayoutId id="2147483661" r:id="rId12"/>
    <p:sldLayoutId id="2147483673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95325" y="0"/>
            <a:ext cx="8596313" cy="1484313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Электрические станции и подстанции</a:t>
            </a:r>
            <a:br>
              <a:rPr lang="ru-RU" sz="3200" dirty="0" smtClean="0"/>
            </a:br>
            <a:r>
              <a:rPr lang="ru-RU" sz="3200" dirty="0" smtClean="0"/>
              <a:t>Раздел 6. Лекция 10. Разъединители.</a:t>
            </a:r>
            <a:endParaRPr lang="ru-RU" sz="3200" dirty="0" smtClean="0"/>
          </a:p>
        </p:txBody>
      </p:sp>
      <p:pic>
        <p:nvPicPr>
          <p:cNvPr id="24578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600825" y="2060575"/>
            <a:ext cx="4222750" cy="2814638"/>
          </a:xfrm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3" y="1700213"/>
            <a:ext cx="602297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0"/>
            <a:ext cx="8794799" cy="980728"/>
          </a:xfrm>
        </p:spPr>
        <p:txBody>
          <a:bodyPr>
            <a:normAutofit/>
          </a:bodyPr>
          <a:lstStyle/>
          <a:p>
            <a:r>
              <a:rPr lang="ru-RU" sz="2800" dirty="0"/>
              <a:t>Разъединитель для наружной установки вертикально-поворотного типа РНВ-</a:t>
            </a:r>
            <a:endParaRPr lang="ru-RU" sz="2800" dirty="0"/>
          </a:p>
        </p:txBody>
      </p:sp>
      <p:pic>
        <p:nvPicPr>
          <p:cNvPr id="4" name="Объект 3" descr="рис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836712"/>
            <a:ext cx="6120680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400256" y="1988840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1 − приводной механизм заземляющих ножей; 2−рама; 3 − заземляющая шина; 4 − нож заземления; 5 − изолятор; 6, 9, 12 − экраны; 7−контакт; 8 − соединительная шина;</a:t>
            </a:r>
          </a:p>
          <a:p>
            <a:r>
              <a:rPr lang="ru-RU" dirty="0"/>
              <a:t> 10 − главный нож с ламелями; 11 − главный нож с лопаткой; 13 − привод типа ПДН</a:t>
            </a:r>
          </a:p>
        </p:txBody>
      </p:sp>
    </p:spTree>
    <p:extLst>
      <p:ext uri="{BB962C8B-B14F-4D97-AF65-F5344CB8AC3E}">
        <p14:creationId xmlns:p14="http://schemas.microsoft.com/office/powerpoint/2010/main" val="245636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336" y="116632"/>
            <a:ext cx="10784248" cy="50405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Разъединитель горизонтально-поворотного типа РНДЗ-2-110</a:t>
            </a:r>
            <a:endParaRPr lang="ru-RU" sz="2800" dirty="0"/>
          </a:p>
        </p:txBody>
      </p:sp>
      <p:pic>
        <p:nvPicPr>
          <p:cNvPr id="4" name="Объект 3" descr="рис 8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620688"/>
            <a:ext cx="5832648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9144000" y="908720"/>
            <a:ext cx="2784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1 − рама; 2 − опорный изолятор; 3 − наконеч­ник для присоединения шин; </a:t>
            </a:r>
          </a:p>
          <a:p>
            <a:r>
              <a:rPr lang="ru-RU" dirty="0"/>
              <a:t>4 − гибкая связь; 5 − главный нож с ламелями; 6 − главный нож без ламелей; </a:t>
            </a:r>
          </a:p>
          <a:p>
            <a:r>
              <a:rPr lang="ru-RU" dirty="0"/>
              <a:t>7 − заземляющие ножи; 8 − тяга к приводу; 9 − привод</a:t>
            </a:r>
          </a:p>
        </p:txBody>
      </p:sp>
    </p:spTree>
    <p:extLst>
      <p:ext uri="{BB962C8B-B14F-4D97-AF65-F5344CB8AC3E}">
        <p14:creationId xmlns:p14="http://schemas.microsoft.com/office/powerpoint/2010/main" val="256563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548680"/>
          </a:xfrm>
        </p:spPr>
        <p:txBody>
          <a:bodyPr>
            <a:normAutofit/>
          </a:bodyPr>
          <a:lstStyle/>
          <a:p>
            <a:r>
              <a:rPr lang="ru-RU" sz="2800" dirty="0"/>
              <a:t>Разъединитель подвесного типа РПД-500</a:t>
            </a:r>
            <a:endParaRPr lang="ru-RU" sz="2800" dirty="0"/>
          </a:p>
        </p:txBody>
      </p:sp>
      <p:pic>
        <p:nvPicPr>
          <p:cNvPr id="4" name="Объект 3" descr="рис 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620688"/>
            <a:ext cx="7560840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56240" y="1844824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– трос</a:t>
            </a:r>
            <a:r>
              <a:rPr lang="ru-RU" dirty="0" smtClean="0"/>
              <a:t>;</a:t>
            </a:r>
          </a:p>
          <a:p>
            <a:r>
              <a:rPr lang="ru-RU" dirty="0" smtClean="0"/>
              <a:t>2 </a:t>
            </a:r>
            <a:r>
              <a:rPr lang="ru-RU" dirty="0"/>
              <a:t>– противовес;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– гирлянда изоляторов;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– блок;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– груз;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– пружинящие «лапы»;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– контактные наконечники; 8 – неподвижный контакт;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– </a:t>
            </a:r>
            <a:r>
              <a:rPr lang="ru-RU" dirty="0" err="1"/>
              <a:t>токопроводы</a:t>
            </a:r>
            <a:r>
              <a:rPr lang="ru-RU" dirty="0"/>
              <a:t>; </a:t>
            </a:r>
          </a:p>
          <a:p>
            <a:r>
              <a:rPr lang="ru-RU" dirty="0" smtClean="0"/>
              <a:t>10 </a:t>
            </a:r>
            <a:r>
              <a:rPr lang="ru-RU" dirty="0"/>
              <a:t>– электродвигатель </a:t>
            </a:r>
          </a:p>
        </p:txBody>
      </p:sp>
    </p:spTree>
    <p:extLst>
      <p:ext uri="{BB962C8B-B14F-4D97-AF65-F5344CB8AC3E}">
        <p14:creationId xmlns:p14="http://schemas.microsoft.com/office/powerpoint/2010/main" val="25537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72" y="1124744"/>
            <a:ext cx="5448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51425" y="404813"/>
            <a:ext cx="6877050" cy="6192837"/>
          </a:xfrm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/>
          </p:cNvSpPr>
          <p:nvPr>
            <p:ph type="title"/>
          </p:nvPr>
        </p:nvSpPr>
        <p:spPr>
          <a:xfrm>
            <a:off x="695325" y="0"/>
            <a:ext cx="8596313" cy="549275"/>
          </a:xfrm>
        </p:spPr>
        <p:txBody>
          <a:bodyPr/>
          <a:lstStyle/>
          <a:p>
            <a:pPr algn="ctr"/>
            <a:r>
              <a:rPr lang="ru-RU" sz="3200" smtClean="0">
                <a:latin typeface="Arial" charset="0"/>
              </a:rPr>
              <a:t>Отделители и короткозамыкатели</a:t>
            </a:r>
          </a:p>
        </p:txBody>
      </p:sp>
      <p:pic>
        <p:nvPicPr>
          <p:cNvPr id="8909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00825" y="1268413"/>
            <a:ext cx="5373688" cy="4459287"/>
          </a:xfrm>
        </p:spPr>
      </p:pic>
      <p:pic>
        <p:nvPicPr>
          <p:cNvPr id="89091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7863" y="1052513"/>
            <a:ext cx="5778500" cy="46291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260350"/>
            <a:ext cx="10801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260648"/>
            <a:ext cx="8596312" cy="43204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Короткозамыкатель КЗ-35</a:t>
            </a:r>
            <a:endParaRPr lang="ru-RU" sz="2800" dirty="0"/>
          </a:p>
        </p:txBody>
      </p:sp>
      <p:pic>
        <p:nvPicPr>
          <p:cNvPr id="4" name="Объект 3" descr="рис 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24744"/>
            <a:ext cx="6840760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544272" y="2996952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1 − основание; 2 − заземляющий нож; 3 − неподвижный контакт; </a:t>
            </a:r>
          </a:p>
          <a:p>
            <a:r>
              <a:rPr lang="ru-RU" dirty="0"/>
              <a:t>4 − изоляционная колонна; 5 − изоляционная вставка; 6 − привод ПРК-1; 7 − тяга; </a:t>
            </a:r>
          </a:p>
          <a:p>
            <a:r>
              <a:rPr lang="ru-RU" dirty="0"/>
              <a:t>8 − гибкая связь к заземляющей шине</a:t>
            </a:r>
          </a:p>
        </p:txBody>
      </p:sp>
    </p:spTree>
    <p:extLst>
      <p:ext uri="{BB962C8B-B14F-4D97-AF65-F5344CB8AC3E}">
        <p14:creationId xmlns:p14="http://schemas.microsoft.com/office/powerpoint/2010/main" val="1424247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0"/>
            <a:ext cx="9082831" cy="908720"/>
          </a:xfrm>
        </p:spPr>
        <p:txBody>
          <a:bodyPr>
            <a:noAutofit/>
          </a:bodyPr>
          <a:lstStyle/>
          <a:p>
            <a:r>
              <a:rPr lang="ru-RU" sz="2800" dirty="0"/>
              <a:t>Короткозамыкатель закрытого типа с </a:t>
            </a:r>
            <a:r>
              <a:rPr lang="ru-RU" sz="2800" dirty="0" err="1"/>
              <a:t>элегазовым</a:t>
            </a:r>
            <a:r>
              <a:rPr lang="ru-RU" sz="2800" dirty="0"/>
              <a:t> наполнением КЭ-110: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 descr="рис 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124744"/>
            <a:ext cx="5455549" cy="53215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544272" y="1484784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1 − контактный вывод;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− контактная камера;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− гидравлический затвор;</a:t>
            </a:r>
          </a:p>
          <a:p>
            <a:r>
              <a:rPr lang="ru-RU" dirty="0"/>
              <a:t>4 − присоединение заземляющей шины;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− основание;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− </a:t>
            </a:r>
            <a:r>
              <a:rPr lang="ru-RU" dirty="0" err="1"/>
              <a:t>мановакуумметр</a:t>
            </a:r>
            <a:r>
              <a:rPr lang="ru-RU" dirty="0"/>
              <a:t>;</a:t>
            </a:r>
          </a:p>
          <a:p>
            <a:r>
              <a:rPr lang="ru-RU" dirty="0"/>
              <a:t>7 − трансформатор тока ТШЛ-0.5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8 − привод;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− тяга;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− изолятор; </a:t>
            </a:r>
          </a:p>
          <a:p>
            <a:r>
              <a:rPr lang="ru-RU" dirty="0"/>
              <a:t>11 − баллон с элегазом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12 − фильтр</a:t>
            </a:r>
          </a:p>
        </p:txBody>
      </p:sp>
    </p:spTree>
    <p:extLst>
      <p:ext uri="{BB962C8B-B14F-4D97-AF65-F5344CB8AC3E}">
        <p14:creationId xmlns:p14="http://schemas.microsoft.com/office/powerpoint/2010/main" val="2347431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116632"/>
            <a:ext cx="8596312" cy="648072"/>
          </a:xfrm>
        </p:spPr>
        <p:txBody>
          <a:bodyPr/>
          <a:lstStyle/>
          <a:p>
            <a:r>
              <a:rPr lang="ru-RU" sz="2800" dirty="0"/>
              <a:t>Контактная камера короткозамыкателя КЗ-110</a:t>
            </a:r>
            <a:r>
              <a:rPr lang="ru-RU" dirty="0"/>
              <a:t>:</a:t>
            </a:r>
            <a:endParaRPr lang="ru-RU" dirty="0"/>
          </a:p>
        </p:txBody>
      </p:sp>
      <p:pic>
        <p:nvPicPr>
          <p:cNvPr id="4" name="Объект 3" descr="рис 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908720"/>
            <a:ext cx="4104455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112224" y="1628800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1 − мешочек с силикагелем;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− неподвижный контакт;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− фарфоровый корпус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4 − экран;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− подвижный контакт;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− гибкая связь;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− масляный гидрозатвор; </a:t>
            </a:r>
          </a:p>
          <a:p>
            <a:r>
              <a:rPr lang="ru-RU" dirty="0"/>
              <a:t>8 − сальниковое уплот­нение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2634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Полюс отделителя ОД-35 во включенном положении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2276872"/>
            <a:ext cx="6282233" cy="3765153"/>
          </a:xfrm>
        </p:spPr>
        <p:txBody>
          <a:bodyPr/>
          <a:lstStyle/>
          <a:p>
            <a:r>
              <a:rPr lang="ru-RU" sz="2000" dirty="0"/>
              <a:t>1,2 – колонки стержневых опорных изоляторов; 3,4 – подвижные контакты; </a:t>
            </a:r>
          </a:p>
          <a:p>
            <a:r>
              <a:rPr lang="ru-RU" sz="2000" dirty="0"/>
              <a:t>5 – контактные губки; 6 – зажимы; 7 – гибкие связи; 8 – привод; 9 – нож заземления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Рис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60648"/>
            <a:ext cx="4320480" cy="6089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74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Прямоугольник 1"/>
          <p:cNvSpPr>
            <a:spLocks noChangeArrowheads="1"/>
          </p:cNvSpPr>
          <p:nvPr/>
        </p:nvSpPr>
        <p:spPr bwMode="auto">
          <a:xfrm>
            <a:off x="1055688" y="333375"/>
            <a:ext cx="10872787" cy="815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/>
              <a:t>Не осуществляют токовую коммутацию</a:t>
            </a:r>
          </a:p>
          <a:p>
            <a:pPr algn="ctr"/>
            <a:endParaRPr lang="ru-RU" b="1" i="1" dirty="0"/>
          </a:p>
          <a:p>
            <a:r>
              <a:rPr lang="ru-RU" b="1" i="1" dirty="0"/>
              <a:t>Разъединители- </a:t>
            </a:r>
            <a:r>
              <a:rPr lang="ru-RU" dirty="0"/>
              <a:t>служат для включения и отключения цепей ВН при отсутствии тока. Создают безопасные условия при ремонте и ревизии оборудования. Отличительная особенность Р — видимый разрыв между контактами в положении «отключено». Р не имеет ДУ. После снятия напряжения с оборудования необходимо заземлить токоведущие части, поэтому разъединитель часто снабжен заземлителем.</a:t>
            </a:r>
            <a:br>
              <a:rPr lang="ru-RU" dirty="0"/>
            </a:br>
            <a:endParaRPr lang="ru-RU" dirty="0"/>
          </a:p>
          <a:p>
            <a:r>
              <a:rPr lang="ru-RU" dirty="0"/>
              <a:t> </a:t>
            </a:r>
            <a:r>
              <a:rPr lang="ru-RU" b="1" i="1" dirty="0"/>
              <a:t>заземлитель</a:t>
            </a:r>
          </a:p>
          <a:p>
            <a:endParaRPr lang="ru-RU" dirty="0"/>
          </a:p>
          <a:p>
            <a:r>
              <a:rPr lang="ru-RU" b="1" i="1" dirty="0"/>
              <a:t>отделитель</a:t>
            </a:r>
            <a:r>
              <a:rPr lang="ru-RU" dirty="0"/>
              <a:t>—коммутационный аппарат, который служит для отключения обесточенной цепи ВН за малое время. По конструкции О похож на Р, но имеет быстродействующий привод, который отключает его за время не более 0,1 с.</a:t>
            </a:r>
          </a:p>
          <a:p>
            <a:endParaRPr lang="ru-RU" b="1" i="1" dirty="0"/>
          </a:p>
          <a:p>
            <a:r>
              <a:rPr lang="ru-RU" b="1" i="1" dirty="0"/>
              <a:t>короткозамыкатель </a:t>
            </a:r>
            <a:r>
              <a:rPr lang="ru-RU" dirty="0"/>
              <a:t>— коммутационный аппарат, который служит для создания искусственного КЗ в цепи ВН. По конструкции он напоминает заземляющее устройство разъединителя. Включение и отключение короткозамыкателя производится с помощью быстродействующего привода. Время включения с момента подачи управляющего сигнала до момента замыкания контактов не превышает 0,1 с. Согласованная работа О и З осуществляется с помощью схем автоматики.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0"/>
            <a:ext cx="10746729" cy="1052736"/>
          </a:xfrm>
        </p:spPr>
        <p:txBody>
          <a:bodyPr>
            <a:normAutofit/>
          </a:bodyPr>
          <a:lstStyle/>
          <a:p>
            <a:r>
              <a:rPr lang="ru-RU" sz="2800" dirty="0"/>
              <a:t>Отделитель закрытый с </a:t>
            </a:r>
            <a:r>
              <a:rPr lang="ru-RU" sz="2800" dirty="0" err="1"/>
              <a:t>элегазовым</a:t>
            </a:r>
            <a:r>
              <a:rPr lang="ru-RU" sz="2800" dirty="0"/>
              <a:t> наполнением ОЭ-110/100</a:t>
            </a:r>
            <a:r>
              <a:rPr lang="ru-RU" dirty="0"/>
              <a:t>0</a:t>
            </a:r>
            <a:endParaRPr lang="ru-RU" dirty="0"/>
          </a:p>
        </p:txBody>
      </p:sp>
      <p:pic>
        <p:nvPicPr>
          <p:cNvPr id="4" name="Объект 3" descr="1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836712"/>
            <a:ext cx="705678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112224" y="1052736"/>
            <a:ext cx="3816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1 − верхний фланец;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− неподвижный контакт;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− экран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4 </a:t>
            </a:r>
            <a:r>
              <a:rPr lang="ru-RU" dirty="0"/>
              <a:t>− контактная пружина; </a:t>
            </a:r>
          </a:p>
          <a:p>
            <a:r>
              <a:rPr lang="ru-RU" dirty="0"/>
              <a:t>5 − подвижный контакт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6 − изолирующая колонка;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− масляный гидрозатвор; </a:t>
            </a:r>
          </a:p>
          <a:p>
            <a:r>
              <a:rPr lang="ru-RU" dirty="0"/>
              <a:t>8 − основание;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− тяга к приводу;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− буфер; </a:t>
            </a:r>
            <a:endParaRPr lang="ru-RU" dirty="0" smtClean="0"/>
          </a:p>
          <a:p>
            <a:r>
              <a:rPr lang="ru-RU" dirty="0" smtClean="0"/>
              <a:t>11 </a:t>
            </a:r>
            <a:r>
              <a:rPr lang="ru-RU" dirty="0"/>
              <a:t>− </a:t>
            </a:r>
            <a:r>
              <a:rPr lang="ru-RU" dirty="0" err="1"/>
              <a:t>мановакуумметр</a:t>
            </a:r>
            <a:r>
              <a:rPr lang="ru-RU" dirty="0"/>
              <a:t>; </a:t>
            </a:r>
          </a:p>
          <a:p>
            <a:r>
              <a:rPr lang="ru-RU" dirty="0"/>
              <a:t>12 − тяга к неподвижному контакту</a:t>
            </a:r>
          </a:p>
        </p:txBody>
      </p:sp>
    </p:spTree>
    <p:extLst>
      <p:ext uri="{BB962C8B-B14F-4D97-AF65-F5344CB8AC3E}">
        <p14:creationId xmlns:p14="http://schemas.microsoft.com/office/powerpoint/2010/main" val="2032947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0"/>
            <a:ext cx="52467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5360" y="1597443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управления короткозамыкателем и отделителем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768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476250"/>
            <a:ext cx="108013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2413" y="1905000"/>
            <a:ext cx="4067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Rectangle 7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765175"/>
          </a:xfrm>
        </p:spPr>
        <p:txBody>
          <a:bodyPr/>
          <a:lstStyle/>
          <a:p>
            <a:pPr algn="ctr"/>
            <a:r>
              <a:rPr lang="ru-RU" smtClean="0">
                <a:latin typeface="Arial" charset="0"/>
              </a:rPr>
              <a:t>Выбор РЗ, ОД, ВН,КЗ</a:t>
            </a:r>
          </a:p>
        </p:txBody>
      </p:sp>
      <p:sp>
        <p:nvSpPr>
          <p:cNvPr id="90115" name="Rectangle 8"/>
          <p:cNvSpPr>
            <a:spLocks noGrp="1"/>
          </p:cNvSpPr>
          <p:nvPr>
            <p:ph type="body" idx="1"/>
          </p:nvPr>
        </p:nvSpPr>
        <p:spPr>
          <a:xfrm>
            <a:off x="695325" y="1052513"/>
            <a:ext cx="8596313" cy="49895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011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0"/>
            <a:ext cx="997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2204864"/>
            <a:ext cx="8596312" cy="418755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04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6" name="Rectangle 2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/>
              <a:t>Разъединители</a:t>
            </a:r>
          </a:p>
        </p:txBody>
      </p:sp>
      <p:graphicFrame>
        <p:nvGraphicFramePr>
          <p:cNvPr id="60425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1774825" y="692150"/>
          <a:ext cx="7058025" cy="616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Точечный рисунок" r:id="rId3" imgW="4095238" imgH="4571429" progId="PBrush">
                  <p:embed/>
                </p:oleObj>
              </mc:Choice>
              <mc:Fallback>
                <p:oleObj name="Точечный рисунок" r:id="rId3" imgW="4095238" imgH="4571429" progId="PBrush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692150"/>
                        <a:ext cx="7058025" cy="616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sz="quarter"/>
          </p:nvPr>
        </p:nvSpPr>
        <p:spPr>
          <a:xfrm>
            <a:off x="677863" y="188913"/>
            <a:ext cx="10674350" cy="1079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smtClean="0"/>
              <a:t>Разъединители</a:t>
            </a:r>
            <a:r>
              <a:rPr lang="ru-RU" sz="3200" smtClean="0">
                <a:latin typeface="Arial" charset="0"/>
              </a:rPr>
              <a:t> РЗ</a:t>
            </a:r>
            <a:r>
              <a:rPr lang="ru-RU" sz="3200" smtClean="0"/>
              <a:t>,</a:t>
            </a:r>
            <a:r>
              <a:rPr lang="en-US" sz="3200" smtClean="0"/>
              <a:t>QS (QSG)         </a:t>
            </a:r>
            <a:r>
              <a:rPr lang="ru-RU" sz="3200" smtClean="0">
                <a:latin typeface="Arial" charset="0"/>
              </a:rPr>
              <a:t/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О</a:t>
            </a:r>
            <a:r>
              <a:rPr lang="ru-RU" sz="3200" smtClean="0"/>
              <a:t>тделители</a:t>
            </a:r>
            <a:r>
              <a:rPr lang="ru-RU" sz="3200" smtClean="0">
                <a:latin typeface="Arial" charset="0"/>
              </a:rPr>
              <a:t> ОД</a:t>
            </a:r>
            <a:r>
              <a:rPr lang="ru-RU" sz="3200" smtClean="0"/>
              <a:t>,</a:t>
            </a:r>
            <a:r>
              <a:rPr lang="en-US" sz="3200" smtClean="0"/>
              <a:t>QR</a:t>
            </a:r>
            <a:r>
              <a:rPr lang="ru-RU" sz="3200" smtClean="0"/>
              <a:t> </a:t>
            </a:r>
            <a:r>
              <a:rPr lang="ru-RU" sz="3200" smtClean="0">
                <a:latin typeface="Arial" charset="0"/>
              </a:rPr>
              <a:t>К</a:t>
            </a:r>
            <a:r>
              <a:rPr lang="ru-RU" sz="3200" smtClean="0"/>
              <a:t>ороткозамыкатели</a:t>
            </a:r>
            <a:r>
              <a:rPr lang="ru-RU" sz="3200" smtClean="0">
                <a:latin typeface="Arial" charset="0"/>
              </a:rPr>
              <a:t> КЗ</a:t>
            </a:r>
            <a:r>
              <a:rPr lang="en-US" sz="3200" smtClean="0">
                <a:latin typeface="Arial" charset="0"/>
              </a:rPr>
              <a:t> QN</a:t>
            </a:r>
            <a:r>
              <a:rPr lang="ru-RU" sz="3200" smtClean="0">
                <a:latin typeface="Arial" charset="0"/>
              </a:rPr>
              <a:t> (ОДКЗ)</a:t>
            </a:r>
            <a:br>
              <a:rPr lang="ru-RU" sz="3200" smtClean="0">
                <a:latin typeface="Arial" charset="0"/>
              </a:rPr>
            </a:br>
            <a:endParaRPr lang="ru-RU" sz="3200" smtClean="0">
              <a:latin typeface="Arial" charset="0"/>
            </a:endParaRPr>
          </a:p>
        </p:txBody>
      </p:sp>
      <p:sp>
        <p:nvSpPr>
          <p:cNvPr id="87042" name="Объект 2"/>
          <p:cNvSpPr>
            <a:spLocks noGrp="1"/>
          </p:cNvSpPr>
          <p:nvPr>
            <p:ph sz="quarter" idx="1"/>
          </p:nvPr>
        </p:nvSpPr>
        <p:spPr>
          <a:xfrm>
            <a:off x="677863" y="1412875"/>
            <a:ext cx="4221162" cy="2611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Разъединители, отделители, короткозамыкатели</a:t>
            </a: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Разъединители QS – для снятия напряжения с обесточенных частей электроустановки и для создания видимого разрыва цепи, необходимого при производстве ремонтных работ. Разъединители, как правило, являются ремонтными, а не оперативными элементами.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Специальным типом разъединителя является также отделитель, назначение которого состоит в быстром отключении цепи в бестоковую паузу АПВ для образования изоляционного промежутка. В сочетании с короткозамыкателями отделители иногда заменяют выключатели в неответственных установках. </a:t>
            </a:r>
          </a:p>
          <a:p>
            <a:pPr eaLnBrk="1" hangingPunct="1">
              <a:lnSpc>
                <a:spcPct val="80000"/>
              </a:lnSpc>
            </a:pPr>
            <a:endParaRPr lang="ru-RU" sz="1300" smtClean="0"/>
          </a:p>
        </p:txBody>
      </p:sp>
      <p:pic>
        <p:nvPicPr>
          <p:cNvPr id="87043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9788" y="3860800"/>
            <a:ext cx="4537075" cy="2663825"/>
          </a:xfrm>
        </p:spPr>
      </p:pic>
      <p:pic>
        <p:nvPicPr>
          <p:cNvPr id="8704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951913" y="4121150"/>
            <a:ext cx="3240087" cy="2736850"/>
          </a:xfrm>
        </p:spPr>
      </p:pic>
      <p:pic>
        <p:nvPicPr>
          <p:cNvPr id="87045" name="Picture 10" descr="otdel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463" y="1196975"/>
            <a:ext cx="425132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3838" y="4329113"/>
            <a:ext cx="35385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 sz="quarter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>
                <a:latin typeface="Arial" charset="0"/>
              </a:rPr>
              <a:t>Конструкции разъединителей</a:t>
            </a:r>
          </a:p>
        </p:txBody>
      </p:sp>
      <p:pic>
        <p:nvPicPr>
          <p:cNvPr id="88066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0713"/>
            <a:ext cx="3503613" cy="2592387"/>
          </a:xfrm>
        </p:spPr>
      </p:pic>
      <p:pic>
        <p:nvPicPr>
          <p:cNvPr id="88067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24563" y="765175"/>
            <a:ext cx="3311525" cy="2519363"/>
          </a:xfrm>
        </p:spPr>
      </p:pic>
      <p:pic>
        <p:nvPicPr>
          <p:cNvPr id="88068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503613" y="4149725"/>
            <a:ext cx="3313112" cy="1865313"/>
          </a:xfrm>
        </p:spPr>
      </p:pic>
      <p:pic>
        <p:nvPicPr>
          <p:cNvPr id="88069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9336088" y="1125538"/>
            <a:ext cx="2490787" cy="1865312"/>
          </a:xfrm>
        </p:spPr>
      </p:pic>
      <p:pic>
        <p:nvPicPr>
          <p:cNvPr id="8807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2175" y="765175"/>
            <a:ext cx="25336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3525" y="4005263"/>
            <a:ext cx="305911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51763" y="3933825"/>
            <a:ext cx="3455987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0"/>
            <a:ext cx="9954641" cy="620688"/>
          </a:xfrm>
        </p:spPr>
        <p:txBody>
          <a:bodyPr>
            <a:normAutofit/>
          </a:bodyPr>
          <a:lstStyle/>
          <a:p>
            <a:r>
              <a:rPr lang="ru-RU" sz="2800" dirty="0"/>
              <a:t>Контактная система разъединителей рубящего типа:</a:t>
            </a:r>
            <a:endParaRPr lang="ru-RU" sz="2800" dirty="0"/>
          </a:p>
        </p:txBody>
      </p:sp>
      <p:pic>
        <p:nvPicPr>
          <p:cNvPr id="4" name="Объект 3" descr="рис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844824"/>
            <a:ext cx="6984776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472264" y="2060848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– изолятор;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– неподвижный контакт; 3 – стальные пластины;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– пружины; </a:t>
            </a:r>
          </a:p>
          <a:p>
            <a:r>
              <a:rPr lang="ru-RU" dirty="0"/>
              <a:t>5 – стержень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6 – нож;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– ось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4062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764704"/>
          </a:xfrm>
        </p:spPr>
        <p:txBody>
          <a:bodyPr>
            <a:normAutofit/>
          </a:bodyPr>
          <a:lstStyle/>
          <a:p>
            <a:r>
              <a:rPr lang="ru-RU" sz="2800" dirty="0"/>
              <a:t>Разъединитель РВ-6-10</a:t>
            </a:r>
            <a:endParaRPr lang="ru-RU" sz="2800" dirty="0"/>
          </a:p>
        </p:txBody>
      </p:sp>
      <p:pic>
        <p:nvPicPr>
          <p:cNvPr id="4" name="Объект 3" descr="рис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20688"/>
            <a:ext cx="3384376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680176" y="908720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– </a:t>
            </a:r>
            <a:r>
              <a:rPr lang="ru-RU" dirty="0" smtClean="0"/>
              <a:t>рама</a:t>
            </a:r>
          </a:p>
          <a:p>
            <a:r>
              <a:rPr lang="ru-RU" dirty="0" smtClean="0"/>
              <a:t> </a:t>
            </a:r>
            <a:r>
              <a:rPr lang="ru-RU" dirty="0"/>
              <a:t>2 – вал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3 – рычаг;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– опорный изолятор; </a:t>
            </a:r>
          </a:p>
          <a:p>
            <a:r>
              <a:rPr lang="ru-RU" dirty="0"/>
              <a:t>5 – неподвижный контакт;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– нож;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– тяга с изолятором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8988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188640"/>
            <a:ext cx="8596312" cy="576064"/>
          </a:xfrm>
        </p:spPr>
        <p:txBody>
          <a:bodyPr>
            <a:normAutofit/>
          </a:bodyPr>
          <a:lstStyle/>
          <a:p>
            <a:r>
              <a:rPr lang="ru-RU" sz="2800" dirty="0"/>
              <a:t>Разъединитель РВЗ-6-10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9228455" y="2114869"/>
            <a:ext cx="45719" cy="4571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рис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268760"/>
            <a:ext cx="7272807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400256" y="1628800"/>
            <a:ext cx="3456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– фарфоровая тяга;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– рама;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– рычаги;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– </a:t>
            </a:r>
            <a:r>
              <a:rPr lang="ru-RU" dirty="0" smtClean="0"/>
              <a:t>изолятор</a:t>
            </a:r>
          </a:p>
          <a:p>
            <a:r>
              <a:rPr lang="ru-RU" dirty="0" smtClean="0"/>
              <a:t>; </a:t>
            </a:r>
            <a:r>
              <a:rPr lang="ru-RU" dirty="0"/>
              <a:t>5 – неподвижный контакт;</a:t>
            </a:r>
          </a:p>
          <a:p>
            <a:r>
              <a:rPr lang="ru-RU" dirty="0"/>
              <a:t>6 – нож;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– вал с заземляющими ножами;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– гибкая связь;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– болт заземления; </a:t>
            </a:r>
          </a:p>
          <a:p>
            <a:r>
              <a:rPr lang="ru-RU" dirty="0"/>
              <a:t>10 – блокировочная тяга</a:t>
            </a:r>
          </a:p>
        </p:txBody>
      </p:sp>
    </p:spTree>
    <p:extLst>
      <p:ext uri="{BB962C8B-B14F-4D97-AF65-F5344CB8AC3E}">
        <p14:creationId xmlns:p14="http://schemas.microsoft.com/office/powerpoint/2010/main" val="414907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0"/>
            <a:ext cx="10962753" cy="1052736"/>
          </a:xfrm>
        </p:spPr>
        <p:txBody>
          <a:bodyPr>
            <a:noAutofit/>
          </a:bodyPr>
          <a:lstStyle/>
          <a:p>
            <a:r>
              <a:rPr lang="ru-RU" sz="2800" dirty="0"/>
              <a:t>Разъединитель рубящего типа для внутренней установки </a:t>
            </a:r>
            <a:br>
              <a:rPr lang="ru-RU" sz="2800" dirty="0"/>
            </a:br>
            <a:r>
              <a:rPr lang="ru-RU" sz="2800" dirty="0"/>
              <a:t>с двумя заземляющими ножами РВРЗ-2-20/8000 (один полюс)</a:t>
            </a:r>
            <a:endParaRPr lang="ru-RU" sz="2800" dirty="0"/>
          </a:p>
        </p:txBody>
      </p:sp>
      <p:pic>
        <p:nvPicPr>
          <p:cNvPr id="4" name="Объект 3" descr="рис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052736"/>
            <a:ext cx="5184576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616280" y="1700808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1 − подвижные главные контакты;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− неподвижный контакт;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− фарфоровая тяга;</a:t>
            </a:r>
          </a:p>
          <a:p>
            <a:r>
              <a:rPr lang="ru-RU" dirty="0"/>
              <a:t> 4 − опорный изолятор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 5 </a:t>
            </a:r>
            <a:r>
              <a:rPr lang="ru-RU" dirty="0"/>
              <a:t>− рама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6 − заземляющие ножи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7 − механическая блокировка между главными и заземляющими ножами</a:t>
            </a:r>
          </a:p>
        </p:txBody>
      </p:sp>
    </p:spTree>
    <p:extLst>
      <p:ext uri="{BB962C8B-B14F-4D97-AF65-F5344CB8AC3E}">
        <p14:creationId xmlns:p14="http://schemas.microsoft.com/office/powerpoint/2010/main" val="1874888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759</Words>
  <Application>Microsoft Office PowerPoint</Application>
  <PresentationFormat>Произвольный</PresentationFormat>
  <Paragraphs>116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Аспект</vt:lpstr>
      <vt:lpstr>Точечный рисунок</vt:lpstr>
      <vt:lpstr>    Электрические станции и подстанции Раздел 6. Лекция 10. Разъединители.</vt:lpstr>
      <vt:lpstr>Презентация PowerPoint</vt:lpstr>
      <vt:lpstr>Разъединители</vt:lpstr>
      <vt:lpstr>Разъединители РЗ,QS (QSG)          Отделители ОД,QR Короткозамыкатели КЗ QN (ОДКЗ) </vt:lpstr>
      <vt:lpstr>Конструкции разъединителей</vt:lpstr>
      <vt:lpstr>Контактная система разъединителей рубящего типа:</vt:lpstr>
      <vt:lpstr>Разъединитель РВ-6-10</vt:lpstr>
      <vt:lpstr>Разъединитель РВЗ-6-10</vt:lpstr>
      <vt:lpstr>Разъединитель рубящего типа для внутренней установки  с двумя заземляющими ножами РВРЗ-2-20/8000 (один полюс)</vt:lpstr>
      <vt:lpstr>Разъединитель для наружной установки вертикально-поворотного типа РНВ-</vt:lpstr>
      <vt:lpstr>Разъединитель горизонтально-поворотного типа РНДЗ-2-110</vt:lpstr>
      <vt:lpstr>Разъединитель подвесного типа РПД-500</vt:lpstr>
      <vt:lpstr>Презентация PowerPoint</vt:lpstr>
      <vt:lpstr>Отделители и короткозамыкатели</vt:lpstr>
      <vt:lpstr>Презентация PowerPoint</vt:lpstr>
      <vt:lpstr>Короткозамыкатель КЗ-35</vt:lpstr>
      <vt:lpstr>Короткозамыкатель закрытого типа с элегазовым наполнением КЭ-110: </vt:lpstr>
      <vt:lpstr>Контактная камера короткозамыкателя КЗ-110:</vt:lpstr>
      <vt:lpstr>Полюс отделителя ОД-35 во включенном положении</vt:lpstr>
      <vt:lpstr>Отделитель закрытый с элегазовым наполнением ОЭ-110/1000</vt:lpstr>
      <vt:lpstr>Презентация PowerPoint</vt:lpstr>
      <vt:lpstr>Презентация PowerPoint</vt:lpstr>
      <vt:lpstr>Выбор РЗ, ОД, ВН,КЗ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Условные графические обозначения в электрических схемах</dc:title>
  <dc:creator>pln.ndkv@gmail.com</dc:creator>
  <cp:lastModifiedBy>Home</cp:lastModifiedBy>
  <cp:revision>41</cp:revision>
  <dcterms:created xsi:type="dcterms:W3CDTF">2019-10-22T18:27:33Z</dcterms:created>
  <dcterms:modified xsi:type="dcterms:W3CDTF">2024-02-19T15:43:31Z</dcterms:modified>
</cp:coreProperties>
</file>