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8" r:id="rId6"/>
    <p:sldId id="31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276" r:id="rId2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96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4032" y="3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C48FB7-4632-4FB7-A822-C8EE7A1BCE57}" type="datetime1">
              <a:rPr lang="ru-RU" smtClean="0"/>
              <a:t>вс 11.06.23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D626-816E-4770-8022-B9B504B09470}" type="datetime1">
              <a:rPr lang="ru-RU" smtClean="0"/>
              <a:pPr/>
              <a:t>вс 11.06.23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1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167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38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112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11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758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57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84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B9A9E5-4F7F-4A7D-9DE1-89923232926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12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0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91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061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52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790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432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12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2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Объект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7" name="Нижний колонтитул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одержимо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20XX г.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ступл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obac15@mail.r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5796" y="4405151"/>
            <a:ext cx="5823911" cy="1122202"/>
          </a:xfrm>
        </p:spPr>
        <p:txBody>
          <a:bodyPr rtlCol="0"/>
          <a:lstStyle/>
          <a:p>
            <a:pPr algn="r" rtl="0"/>
            <a:r>
              <a:rPr lang="ru-RU" dirty="0"/>
              <a:t>Методы поиска новых инженерных решений.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1288" y="5628453"/>
            <a:ext cx="4941770" cy="396660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ru-RU" dirty="0"/>
              <a:t>Петров Тимур Игоревич, доц. каф. ЭПП ФГБОУ ВО КГЭУ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4239" y="2571235"/>
            <a:ext cx="6008587" cy="1715531"/>
          </a:xfrm>
        </p:spPr>
        <p:txBody>
          <a:bodyPr rtlCol="0"/>
          <a:lstStyle/>
          <a:p>
            <a:pPr algn="ctr" rtl="0"/>
            <a:r>
              <a:rPr lang="ru-RU" dirty="0"/>
              <a:t>экспериментальные методы</a:t>
            </a:r>
          </a:p>
        </p:txBody>
      </p:sp>
    </p:spTree>
    <p:extLst>
      <p:ext uri="{BB962C8B-B14F-4D97-AF65-F5344CB8AC3E}">
        <p14:creationId xmlns:p14="http://schemas.microsoft.com/office/powerpoint/2010/main" val="3196690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402" y="520116"/>
            <a:ext cx="11697195" cy="2180103"/>
          </a:xfrm>
        </p:spPr>
        <p:txBody>
          <a:bodyPr rtlCol="0">
            <a:noAutofit/>
          </a:bodyPr>
          <a:lstStyle/>
          <a:p>
            <a:pPr indent="457200">
              <a:spcBef>
                <a:spcPts val="600"/>
              </a:spcBef>
            </a:pPr>
            <a:r>
              <a:rPr lang="ru-RU" sz="200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Машинный эксперимент</a:t>
            </a:r>
          </a:p>
          <a:p>
            <a:pPr indent="457200" algn="just">
              <a:spcBef>
                <a:spcPts val="600"/>
              </a:spcBef>
            </a:pP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Использование математических моделей дает возможность заменить реальный эксперимент работой с компьютерными моделями. Такое исследование часто называют машинным экспериментом (это исторически сложившийся термин, появление которого связано с первоначальным названием компьютеров — ЭВМ). </a:t>
            </a:r>
          </a:p>
          <a:p>
            <a:pPr indent="457200" algn="just">
              <a:spcBef>
                <a:spcPts val="600"/>
              </a:spcBef>
            </a:pP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Работа с компьютерной моделью, когда для пользователя скрыты зависимости между параметрами, исходные принципы и допущения, подобна исследованию «черного ящика», а поиск взаимосвязей между входными и выходными параметрами — подобно экспериментированию с физическими моделями. Эта схожесть позволяет применять методы экспериментальных исследований к работе с программными комплексами.</a:t>
            </a:r>
          </a:p>
          <a:p>
            <a:pPr indent="457200" algn="just">
              <a:spcBef>
                <a:spcPts val="600"/>
              </a:spcBef>
            </a:pPr>
            <a:endParaRPr lang="ru-RU" sz="2000" dirty="0">
              <a:solidFill>
                <a:srgbClr val="3E4447"/>
              </a:solidFill>
            </a:endParaRPr>
          </a:p>
          <a:p>
            <a:pPr indent="457200">
              <a:spcBef>
                <a:spcPts val="600"/>
              </a:spcBef>
            </a:pPr>
            <a:r>
              <a:rPr lang="ru-RU" sz="200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Мысленный эксперимент</a:t>
            </a:r>
          </a:p>
          <a:p>
            <a:pPr indent="457200" algn="just">
              <a:spcBef>
                <a:spcPts val="600"/>
              </a:spcBef>
            </a:pP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Это одна из разновидностей экспериментальных исследований, но проводимых мысленно. Задача мысленного эксперимента — быстрое получение качественного или оценочного результата. Достоверность получаемых таким образом суждений, прежде всего, зависит от практического опыта исследователя, его фантазии и аналитических способностей мышления.</a:t>
            </a:r>
          </a:p>
          <a:p>
            <a:pPr indent="457200" algn="l">
              <a:spcBef>
                <a:spcPts val="600"/>
              </a:spcBef>
            </a:pPr>
            <a:endParaRPr lang="ru-RU" sz="1800" b="0" i="0" dirty="0">
              <a:solidFill>
                <a:srgbClr val="3E444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52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4239" y="2571235"/>
            <a:ext cx="6008587" cy="1715531"/>
          </a:xfrm>
        </p:spPr>
        <p:txBody>
          <a:bodyPr rtlCol="0"/>
          <a:lstStyle/>
          <a:p>
            <a:pPr algn="ctr" rtl="0"/>
            <a:r>
              <a:rPr lang="ru-RU" dirty="0"/>
              <a:t>Методы принятия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2971128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402" y="260058"/>
            <a:ext cx="11697195" cy="2180103"/>
          </a:xfrm>
        </p:spPr>
        <p:txBody>
          <a:bodyPr rtlCol="0">
            <a:noAutofit/>
          </a:bodyPr>
          <a:lstStyle/>
          <a:p>
            <a:r>
              <a:rPr lang="ru-RU" sz="240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Задачи оптимального проектирования</a:t>
            </a:r>
          </a:p>
          <a:p>
            <a:pPr indent="457200" algn="just"/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В процессе решения задачи всегда появляется несколько вариантов. Это происходит и случайно, в силу неоднозначности и неопределенности процесса решения, и целенаправленно, как основа поиска лучшего результата. Но задача, и особенно техническая, считается решенной тогда, когда будет сделан выбор окончательного, единственного варианта. Только такая деятельность считается продуктивной.</a:t>
            </a:r>
          </a:p>
          <a:p>
            <a:pPr indent="457200" algn="just"/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Рекомендуемые к исполнению решения должны быть: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обоснованными,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своевременными,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директивными (обязательными к исполнению),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правомочными,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непротиворечивыми (согласованными с другими, в том числе и ранее принятыми).</a:t>
            </a: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87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402" y="553672"/>
            <a:ext cx="11697195" cy="2180103"/>
          </a:xfrm>
        </p:spPr>
        <p:txBody>
          <a:bodyPr rtlCol="0">
            <a:noAutofit/>
          </a:bodyPr>
          <a:lstStyle/>
          <a:p>
            <a:pPr indent="457200"/>
            <a:r>
              <a:rPr lang="ru-RU" sz="200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Однокритериальные задачи</a:t>
            </a:r>
          </a:p>
          <a:p>
            <a:pPr indent="457200" algn="just"/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Поиск решений в однокритериальных задачах (задачах скалярной оптимизации) зависит от вида математической модели и описывающих ее выражений. Это могут быть задачи: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поиска экстремума алгебраической функции-зависимости критерия от параметров объекта </a:t>
            </a:r>
            <a:r>
              <a:rPr lang="ru-RU" sz="2000" b="0" i="1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К = f(х)</a:t>
            </a: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. Для задачи с плавным изменением функции экстремум находится дифференцированием. Решение — конкретное численное значение;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вариационного исчисления, если критерий описывается функционалом, т.е. интегралом от выражения, зависящего от параметров, их функции и производных. Решение имеет вид функциональной зависимости (аналитического уравнения), например, уравнения формы поверхности равнопрочного вала, закона нагружения;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линейного программирования, когда критерий и условия, накладываемые на решение задачи, являются линейными функциями параметров (равенства или неравенства). Решение — численное значение;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нелинейного программирования;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полного или частичного перебора.</a:t>
            </a: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782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402" y="553672"/>
            <a:ext cx="11697195" cy="2180103"/>
          </a:xfrm>
        </p:spPr>
        <p:txBody>
          <a:bodyPr rtlCol="0">
            <a:noAutofit/>
          </a:bodyPr>
          <a:lstStyle/>
          <a:p>
            <a:r>
              <a:rPr lang="ru-RU" sz="240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Задачи многокритериальной оптимизации</a:t>
            </a:r>
          </a:p>
          <a:p>
            <a:pPr indent="457200" algn="just"/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В большинстве случаев абсолютно лучшее решение выбрать невозможно, так как при переходе от одного варианта к другому (например, от P</a:t>
            </a:r>
            <a:r>
              <a:rPr lang="ru-RU" sz="2400" b="0" i="0" baseline="-2500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 к P</a:t>
            </a:r>
            <a:r>
              <a:rPr lang="ru-RU" sz="2400" b="0" i="0" baseline="-2500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 ) улучшаются одни критерии (на рис.7а — К</a:t>
            </a:r>
            <a:r>
              <a:rPr lang="ru-RU" sz="2400" b="0" i="0" baseline="-2500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), но ухудшаются другие (К</a:t>
            </a:r>
            <a:r>
              <a:rPr lang="ru-RU" sz="2400" b="0" i="0" baseline="-2500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). Состав таких критериев называется противоречивым, и окончательно выбранное решение всегда будет компромиссным.</a:t>
            </a:r>
          </a:p>
          <a:p>
            <a:pPr indent="457200" algn="just"/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Компромисс разрешается введением тех или иных дополнительных ограничений или субъективных предположений. Поэтому невозможно говорить об объективном единственном решении такой задачи.</a:t>
            </a:r>
          </a:p>
          <a:p>
            <a:pPr indent="457200" algn="just"/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В задачах многокритериальной оптимизации поиск решений возможен рядом способов.</a:t>
            </a:r>
          </a:p>
          <a:p>
            <a:pPr indent="457200" algn="just"/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Выделение области компромиссов и отбрасывание заведомо неудовлетворительных решений.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endParaRPr lang="ru-RU" sz="2000" b="0" i="0" dirty="0">
              <a:solidFill>
                <a:srgbClr val="3E444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248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402" y="553672"/>
            <a:ext cx="11697195" cy="2180103"/>
          </a:xfrm>
        </p:spPr>
        <p:txBody>
          <a:bodyPr rtlCol="0">
            <a:noAutofit/>
          </a:bodyPr>
          <a:lstStyle/>
          <a:p>
            <a:r>
              <a:rPr lang="ru-RU" sz="200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Принятие решений в условиях неопределенности</a:t>
            </a:r>
          </a:p>
          <a:p>
            <a:pPr indent="457200" algn="just"/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Условия неопределенности могут быть следствием недостаточности сведений о задаче (например, на начальном этапе проектирования) или качественного представления показателей, т.е. когда неизвестно их точное значение. При принятии решения в таких ситуациях применяют следующие методы приближенной оценки вариантов с последующим выбором лучшего (на примере четырех изделий Р</a:t>
            </a:r>
            <a:r>
              <a:rPr lang="ru-RU" sz="2000" b="0" i="0" baseline="-2500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 ... Р</a:t>
            </a:r>
            <a:r>
              <a:rPr lang="ru-RU" sz="2000" b="0" i="0" baseline="-2500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 по показателям качества стоимость, масса, потери энергии и надежность).</a:t>
            </a:r>
          </a:p>
          <a:p>
            <a:pPr indent="457200" algn="just"/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1. Оценка вариантов решений в случае отсутствия численных значений критериев (качественное представление показателей).</a:t>
            </a:r>
          </a:p>
          <a:p>
            <a:pPr indent="457200" algn="just"/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2. Уточненная оценка вариантов решений (численные значения критериев отсутствуют). По каждому показателю (в столбце) всем вариантам проставляются баллы, начисляемые, например, по пятибалльной системе.</a:t>
            </a:r>
          </a:p>
          <a:p>
            <a:pPr indent="457200" algn="just"/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3. Оценка вариантов решений на основе их ранжирования. </a:t>
            </a:r>
            <a:endParaRPr lang="ru-RU" sz="2000" dirty="0">
              <a:solidFill>
                <a:srgbClr val="3E4447"/>
              </a:solidFill>
            </a:endParaRPr>
          </a:p>
          <a:p>
            <a:pPr indent="457200" algn="just"/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4. Формализация качественных показателей или оценок.</a:t>
            </a:r>
          </a:p>
          <a:p>
            <a:pPr algn="just"/>
            <a:endParaRPr lang="ru-RU" sz="2000" b="0" i="0" dirty="0">
              <a:solidFill>
                <a:srgbClr val="3E444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10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 rtlCol="0"/>
          <a:lstStyle/>
          <a:p>
            <a:pPr rtl="0"/>
            <a:r>
              <a:rPr lang="ru-RU" dirty="0"/>
              <a:t>СПАСИБО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Петров Тимур Игоревич</a:t>
            </a:r>
          </a:p>
          <a:p>
            <a:pPr rtl="0"/>
            <a:r>
              <a:rPr lang="en-US" dirty="0">
                <a:hlinkClick r:id="rId3"/>
              </a:rPr>
              <a:t>tobac15@mail.ru</a:t>
            </a:r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DA7980-C870-4C9A-84FA-4120D8AF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/>
          <a:p>
            <a:pPr rtl="0"/>
            <a:r>
              <a:rPr lang="ru-RU" dirty="0"/>
              <a:t>20</a:t>
            </a:r>
            <a:r>
              <a:rPr lang="en-US" dirty="0"/>
              <a:t>23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17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C71EE-574F-4ADB-A7A9-0CA4DCAF0706}"/>
              </a:ext>
            </a:extLst>
          </p:cNvPr>
          <p:cNvSpPr txBox="1"/>
          <p:nvPr/>
        </p:nvSpPr>
        <p:spPr>
          <a:xfrm>
            <a:off x="6356985" y="4689370"/>
            <a:ext cx="5613071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для презентации взята:</a:t>
            </a:r>
          </a:p>
          <a:p>
            <a:pPr indent="450215" algn="r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https://www.cfin.ru/management/controlling/sys_project.shtml#p3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2982" y="2571235"/>
            <a:ext cx="5729844" cy="1715531"/>
          </a:xfrm>
        </p:spPr>
        <p:txBody>
          <a:bodyPr rtlCol="0"/>
          <a:lstStyle/>
          <a:p>
            <a:pPr algn="ctr" rtl="0"/>
            <a:r>
              <a:rPr lang="ru-RU" dirty="0"/>
              <a:t>Эвристические методы</a:t>
            </a:r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402" y="504660"/>
            <a:ext cx="11697195" cy="2180103"/>
          </a:xfrm>
        </p:spPr>
        <p:txBody>
          <a:bodyPr rtlCol="0">
            <a:noAutofit/>
          </a:bodyPr>
          <a:lstStyle/>
          <a:p>
            <a:pPr indent="457200" rtl="0"/>
            <a:r>
              <a:rPr lang="ru-RU" sz="2200" dirty="0"/>
              <a:t>Метод итераций (последовательного приближения)</a:t>
            </a:r>
          </a:p>
          <a:p>
            <a:pPr indent="457200" algn="just" rtl="0"/>
            <a:r>
              <a:rPr lang="ru-RU" sz="2200" dirty="0"/>
              <a:t>Процесс проектирования ведется в условиях информационного дефицита, который проявляется в следующем:</a:t>
            </a:r>
          </a:p>
          <a:p>
            <a:pPr indent="457200" algn="just" rtl="0"/>
            <a:r>
              <a:rPr lang="ru-RU" sz="2200" dirty="0"/>
              <a:t>-невозможность заранее точно указать условия работы проектируемого объекта, не зная его конкретного вида и устройства (исходные данные зависят от вида конечного решения);</a:t>
            </a:r>
          </a:p>
          <a:p>
            <a:pPr indent="457200" algn="just" rtl="0"/>
            <a:r>
              <a:rPr lang="ru-RU" sz="2200" dirty="0"/>
              <a:t>-выявление в процессе проектирования противоречивых исходных данных, т.е. невозможность достижения технического решения при первоначально предложенных данных, оказавшихся взаимоисключающими;</a:t>
            </a:r>
          </a:p>
          <a:p>
            <a:pPr indent="457200" algn="just" rtl="0"/>
            <a:r>
              <a:rPr lang="ru-RU" sz="2200" dirty="0"/>
              <a:t>-появление в процессе проектирования необходимости учета дополнительных условий и ограничений, которые ранее считались несущественными;</a:t>
            </a:r>
          </a:p>
          <a:p>
            <a:pPr indent="457200" algn="just" rtl="0"/>
            <a:r>
              <a:rPr lang="ru-RU" sz="2200" dirty="0"/>
              <a:t>-перераспределение по степени важности показателей качества, так как может выясниться, что показатель, ранее считавшийся второстепенным, очень важен (и наоборот).</a:t>
            </a:r>
            <a:endParaRPr lang="ru-RU" sz="2200" b="0" i="0" dirty="0">
              <a:solidFill>
                <a:srgbClr val="3E444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76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402" y="865387"/>
            <a:ext cx="11697195" cy="2180103"/>
          </a:xfrm>
        </p:spPr>
        <p:txBody>
          <a:bodyPr rtlCol="0">
            <a:noAutofit/>
          </a:bodyPr>
          <a:lstStyle/>
          <a:p>
            <a:r>
              <a:rPr lang="ru-RU" sz="180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Метод декомпозиции</a:t>
            </a:r>
          </a:p>
          <a:p>
            <a:pPr indent="457200" algn="just">
              <a:spcBef>
                <a:spcPts val="600"/>
              </a:spcBef>
            </a:pPr>
            <a:r>
              <a:rPr lang="ru-RU" sz="18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Любой объект-систему можно рассматривать как сложный, состоящий из отдельных взаимосвязанных подсистем, которые, в свою очередь, также могут быть расчленены на части. Такой процесс расчленения системы называется декомпозицией. В качестве систем могут выступать не только материальные объекты, но и процессы, явления и понятия. Декомпозиция позволяет разложить сложную задачу на ряд простых, пусть и взаимосвязанных задач.</a:t>
            </a:r>
          </a:p>
          <a:p>
            <a:pPr indent="457200" algn="just">
              <a:spcBef>
                <a:spcPts val="600"/>
              </a:spcBef>
            </a:pPr>
            <a:r>
              <a:rPr lang="ru-RU" sz="18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При декомпозиции руководствуются определенными правилами.</a:t>
            </a:r>
          </a:p>
          <a:p>
            <a:pPr indent="457200" algn="just">
              <a:spcBef>
                <a:spcPts val="600"/>
              </a:spcBef>
            </a:pPr>
            <a:r>
              <a:rPr lang="ru-RU" sz="18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1. Каждое расчленение образует свой уровень. Исходная система располагается на нулевом уровне. После ее расчленения получаются подсистемы первого уровня. Расчленение этих подсистем или некоторых из них, приводит к появлению подсистем второго уровня и т.д.</a:t>
            </a:r>
          </a:p>
          <a:p>
            <a:pPr indent="457200" algn="just">
              <a:spcBef>
                <a:spcPts val="600"/>
              </a:spcBef>
            </a:pPr>
            <a:r>
              <a:rPr lang="ru-RU" sz="18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2. Объект-система расчленяется только по одному, постоянному для всех уровней, признаку.</a:t>
            </a:r>
          </a:p>
          <a:p>
            <a:pPr indent="457200" algn="just">
              <a:spcBef>
                <a:spcPts val="600"/>
              </a:spcBef>
            </a:pPr>
            <a:r>
              <a:rPr lang="ru-RU" sz="1800" dirty="0">
                <a:solidFill>
                  <a:srgbClr val="3E4447"/>
                </a:solidFill>
              </a:rPr>
              <a:t>3. Вычленяемые подсистемы в сумме должны полностью характеризовать систему, но при этом взаимно исключать друг друга.</a:t>
            </a:r>
          </a:p>
          <a:p>
            <a:pPr indent="457200" algn="just">
              <a:spcBef>
                <a:spcPts val="600"/>
              </a:spcBef>
            </a:pPr>
            <a:r>
              <a:rPr lang="ru-RU" sz="18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4. Глубина декомпозиции (степень подробности описания) и количество уровней определяются требованиями обозримости и удобства восприятия получаемой иерархической структуры, ее соответствия уровням знаний работающему с ней специалиста.</a:t>
            </a: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44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402" y="487882"/>
            <a:ext cx="11697195" cy="2180103"/>
          </a:xfrm>
        </p:spPr>
        <p:txBody>
          <a:bodyPr rtlCol="0">
            <a:noAutofit/>
          </a:bodyPr>
          <a:lstStyle/>
          <a:p>
            <a:r>
              <a:rPr lang="ru-RU" sz="180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Метод мозговой атаки</a:t>
            </a:r>
          </a:p>
          <a:p>
            <a:pPr indent="457200" algn="just">
              <a:spcBef>
                <a:spcPts val="400"/>
              </a:spcBef>
            </a:pPr>
            <a:r>
              <a:rPr lang="ru-RU" sz="18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Метод основан на коллективном обсуждении проблемы в психологически комфортной обстановке. Он направлен на преодоление психологической инерции. Отличается простотой и эффективностью.</a:t>
            </a:r>
          </a:p>
          <a:p>
            <a:pPr indent="457200" algn="just">
              <a:spcBef>
                <a:spcPts val="400"/>
              </a:spcBef>
            </a:pPr>
            <a:r>
              <a:rPr lang="ru-RU" sz="18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Решение задачи включает ряд этапов.</a:t>
            </a:r>
          </a:p>
          <a:p>
            <a:pPr indent="457200" algn="just">
              <a:spcBef>
                <a:spcPts val="400"/>
              </a:spcBef>
            </a:pPr>
            <a:r>
              <a:rPr lang="ru-RU" sz="18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1. Постановка задачи. Заказчик выдает руководителю будущей творческой группы задание. Руководитель анализирует проблему и четко формулирует задачу (желаемые свойства, действия, последствия и т.д.).</a:t>
            </a:r>
          </a:p>
          <a:p>
            <a:pPr indent="457200" algn="just">
              <a:spcBef>
                <a:spcPts val="400"/>
              </a:spcBef>
            </a:pPr>
            <a:r>
              <a:rPr lang="ru-RU" sz="18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2. Формирование творческой группы. Замечено, что по своим способностям решать задачи большинство людей можно разделить на две группы — генераторы идей (люди с большим воображением) и аналитики (люди практического склада мышления, способные трезво осмыслить и конкретизировать идею).</a:t>
            </a:r>
          </a:p>
          <a:p>
            <a:pPr indent="457200" algn="just">
              <a:spcBef>
                <a:spcPts val="400"/>
              </a:spcBef>
            </a:pPr>
            <a:r>
              <a:rPr lang="ru-RU" sz="18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3. Правила поведения во время сеанса мозговой атаки:</a:t>
            </a:r>
          </a:p>
          <a:p>
            <a:pPr indent="4572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главное — высказать идею, а не задумываться о ее содержании и аргументации (это — дело аналитиков, количество предпочтительнее качества). </a:t>
            </a:r>
          </a:p>
          <a:p>
            <a:pPr indent="4572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запрещена любая критика идей, а также осуждающие реплики, усмешки, одергивания и т.п., что порождает психологические барьеры. </a:t>
            </a:r>
          </a:p>
          <a:p>
            <a:pPr indent="4572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желательно развитие идей, высказанных другими.</a:t>
            </a:r>
          </a:p>
          <a:p>
            <a:pPr indent="457200" algn="just">
              <a:spcBef>
                <a:spcPts val="400"/>
              </a:spcBef>
            </a:pPr>
            <a:r>
              <a:rPr lang="ru-RU" sz="18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4. Проведение сеанса мозговой атаки. </a:t>
            </a:r>
          </a:p>
          <a:p>
            <a:pPr algn="l"/>
            <a:endParaRPr lang="ru-RU" sz="1800" b="0" i="0" dirty="0">
              <a:solidFill>
                <a:srgbClr val="3E444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84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402" y="136525"/>
            <a:ext cx="11697195" cy="2180103"/>
          </a:xfrm>
        </p:spPr>
        <p:txBody>
          <a:bodyPr rtlCol="0">
            <a:noAutofit/>
          </a:bodyPr>
          <a:lstStyle/>
          <a:p>
            <a:pPr indent="457200">
              <a:spcBef>
                <a:spcPts val="600"/>
              </a:spcBef>
            </a:pPr>
            <a:r>
              <a:rPr lang="ru-RU" sz="200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Теория решения изобретательских задач (ТРИЗ)</a:t>
            </a:r>
          </a:p>
          <a:p>
            <a:pPr indent="457200" algn="just">
              <a:spcBef>
                <a:spcPts val="600"/>
              </a:spcBef>
            </a:pP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Этот метод предназначен для выявления истинных причин (противоречий), мешающих совершенствованию исследуемого объекта, и выбора эффективного средства для их преодоления.</a:t>
            </a:r>
          </a:p>
          <a:p>
            <a:pPr indent="457200" algn="just">
              <a:spcBef>
                <a:spcPts val="600"/>
              </a:spcBef>
            </a:pP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Предлагается 4 способа устранения противоречий:</a:t>
            </a:r>
          </a:p>
          <a:p>
            <a:pPr indent="457200" algn="just">
              <a:spcBef>
                <a:spcPts val="600"/>
              </a:spcBef>
            </a:pP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1. Переход от рассматриваемого объекта к объекту с идеальными характеристиками (показателями качества) посредством формирования идеального конечного результата (ИКР). Способ служит для уточнения целей решаемой задачи, поскольку в такой формулировке ярче проявляются главные противоречия в виде барьеров на пути совершенствования объекта, отсеиваются второстепенные факторы, проясняются необходимые свойства.</a:t>
            </a:r>
          </a:p>
          <a:p>
            <a:pPr indent="457200" algn="just">
              <a:spcBef>
                <a:spcPts val="600"/>
              </a:spcBef>
            </a:pP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2. Замена одного типа противоречия на другое, для которого решение уже известно или легче достижимо. Так, например, задачу нагрева воды без потерь энергии можно сформулировать в другой постановке — нагревать только воду.</a:t>
            </a:r>
          </a:p>
          <a:p>
            <a:pPr indent="457200" algn="just">
              <a:spcBef>
                <a:spcPts val="600"/>
              </a:spcBef>
            </a:pP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3. Применение </a:t>
            </a:r>
            <a:r>
              <a:rPr lang="ru-RU" sz="2000" b="0" i="0" dirty="0" err="1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вепольных</a:t>
            </a: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 преобразований для устранения противоречий. </a:t>
            </a:r>
            <a:r>
              <a:rPr lang="ru-RU" sz="2000" b="0" i="0" dirty="0" err="1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Веполь</a:t>
            </a: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2000" b="0" i="0" dirty="0" err="1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ВЕщество-ПОЛе</a:t>
            </a: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) — система из трех элементов В</a:t>
            </a:r>
            <a:r>
              <a:rPr lang="ru-RU" sz="2000" b="0" i="0" baseline="-2500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, В</a:t>
            </a:r>
            <a:r>
              <a:rPr lang="ru-RU" sz="2000" b="0" i="0" baseline="-2500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, П, которая лежит в основе каждого технического процесса и является его простейшим устойчивым элементом. Так, процесс наворачивания гайки (В</a:t>
            </a:r>
            <a:r>
              <a:rPr lang="ru-RU" sz="2000" b="0" i="0" baseline="-2500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) на винт (В</a:t>
            </a:r>
            <a:r>
              <a:rPr lang="ru-RU" sz="2000" b="0" i="0" baseline="-2500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) будет записан в виде П-&gt;В</a:t>
            </a:r>
            <a:r>
              <a:rPr lang="ru-RU" sz="2000" b="0" i="0" baseline="-2500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-&gt;В</a:t>
            </a:r>
            <a:r>
              <a:rPr lang="ru-RU" sz="2000" b="0" i="0" baseline="-2500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 , где П — механическое движение (как разновидность поля).</a:t>
            </a:r>
          </a:p>
          <a:p>
            <a:pPr indent="457200" algn="just">
              <a:spcBef>
                <a:spcPts val="600"/>
              </a:spcBef>
            </a:pPr>
            <a:r>
              <a:rPr lang="ru-RU" sz="20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4. Применение системы операторов: ИКР, РВС, ММЧ.</a:t>
            </a:r>
          </a:p>
          <a:p>
            <a:pPr algn="l"/>
            <a:endParaRPr lang="ru-RU" sz="1800" b="0" i="0" dirty="0">
              <a:solidFill>
                <a:srgbClr val="3E444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02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402" y="293614"/>
            <a:ext cx="11697195" cy="2180103"/>
          </a:xfrm>
        </p:spPr>
        <p:txBody>
          <a:bodyPr rtlCol="0">
            <a:noAutofit/>
          </a:bodyPr>
          <a:lstStyle/>
          <a:p>
            <a:pPr indent="457200">
              <a:spcBef>
                <a:spcPts val="200"/>
              </a:spcBef>
            </a:pPr>
            <a:r>
              <a:rPr lang="ru-RU" sz="180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Метод морфологического анализа</a:t>
            </a:r>
          </a:p>
          <a:p>
            <a:pPr indent="457200" algn="just">
              <a:spcBef>
                <a:spcPts val="200"/>
              </a:spcBef>
            </a:pPr>
            <a:r>
              <a:rPr lang="ru-RU" sz="18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Метод предназначен для существенного расширения области поиска возможных решений задачи. Он основан на предложении возможных решений для отдельных частей задачи (так называемых морфологических признаков, т.е. признаков, характеризующих устройство) и последующем систематизированном получении их сочетаний (комбинировании). Употребляются также другие названия этого метода: метод морфологического ящика, метод морфологических карт.</a:t>
            </a:r>
          </a:p>
          <a:p>
            <a:pPr indent="457200" algn="just">
              <a:spcBef>
                <a:spcPts val="200"/>
              </a:spcBef>
            </a:pPr>
            <a:r>
              <a:rPr lang="ru-RU" sz="18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Содержание метода:</a:t>
            </a:r>
          </a:p>
          <a:p>
            <a:pPr indent="457200" algn="just">
              <a:spcBef>
                <a:spcPts val="200"/>
              </a:spcBef>
            </a:pPr>
            <a:r>
              <a:rPr lang="ru-RU" sz="18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1. Выясняется цель задачи — поиск вариантов функциональных схем, либо принципов действия, либо структурных схем, либо конструктивных разновидностей разрабатываемого объекта. Возможен поиск одновременно по нескольким признакам.</a:t>
            </a:r>
          </a:p>
          <a:p>
            <a:pPr indent="457200" algn="just">
              <a:spcBef>
                <a:spcPts val="200"/>
              </a:spcBef>
            </a:pPr>
            <a:r>
              <a:rPr lang="ru-RU" sz="18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2. Выделяют узловые точки (оси, отдельные части задачи), которые характеризуют разрабатываемый объект с позиции ранее сформулированной цели. Это могут быть частные функции подсистем, их принципы работы, их форма, расположение, характеристики и свойства (состояние вещества и энергии, вид совершаемого движения, физические, химические, биологические, психологические, потребительские свойства и т.д.). </a:t>
            </a:r>
          </a:p>
          <a:p>
            <a:pPr indent="457200" algn="just">
              <a:spcBef>
                <a:spcPts val="200"/>
              </a:spcBef>
            </a:pPr>
            <a:r>
              <a:rPr lang="ru-RU" sz="18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3. Для каждой узловой точки предлагаются варианты решений: либо исходя из личного опыта (зависит от эрудиции), либо беря их из справочников и банков (баз) данных (т.е. на каждую ось нанизываются возможные решения, по аналогии со счетами).</a:t>
            </a:r>
          </a:p>
          <a:p>
            <a:pPr indent="457200" algn="just">
              <a:spcBef>
                <a:spcPts val="200"/>
              </a:spcBef>
            </a:pPr>
            <a:r>
              <a:rPr lang="ru-RU" sz="18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4. Проводят полный перебор всех вариантов решений (каждый раз берут по одному варианту для каждой оси) с проверкой комбинаций на соответствие условиям задачи, на несовместимость отдельных вариантов в предлагаемой их общей группе, на реализуемость и иные условия.</a:t>
            </a:r>
          </a:p>
          <a:p>
            <a:pPr algn="l"/>
            <a:endParaRPr lang="ru-RU" sz="1800" b="0" i="0" dirty="0">
              <a:solidFill>
                <a:srgbClr val="3E444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72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402" y="293614"/>
            <a:ext cx="11697195" cy="2180103"/>
          </a:xfrm>
        </p:spPr>
        <p:txBody>
          <a:bodyPr rtlCol="0">
            <a:noAutofit/>
          </a:bodyPr>
          <a:lstStyle/>
          <a:p>
            <a:pPr indent="457200">
              <a:spcBef>
                <a:spcPts val="600"/>
              </a:spcBef>
            </a:pPr>
            <a:r>
              <a:rPr lang="ru-RU" sz="240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Функционально-стоимостной анализ</a:t>
            </a:r>
          </a:p>
          <a:p>
            <a:pPr indent="457200" algn="just">
              <a:spcBef>
                <a:spcPts val="600"/>
              </a:spcBef>
            </a:pPr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Основное назначение функционально-стоимостного анализа (ФСА) — добиться максимального снижения стоимости изделия за счет совершенствования его конструкции и технологии изготовления. Его принципы применительно к совершенствованию производства были сформулированы </a:t>
            </a:r>
            <a:r>
              <a:rPr lang="ru-RU" sz="2400" b="0" i="0" dirty="0" err="1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Ю.М.Соколовым</a:t>
            </a:r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 в 1943 г., но как самостоятельный метод ФСА был введен в широкую практику </a:t>
            </a:r>
            <a:r>
              <a:rPr lang="ru-RU" sz="2400" b="0" i="0" dirty="0" err="1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Майлзом</a:t>
            </a:r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 (США) в 1961 г.</a:t>
            </a:r>
          </a:p>
          <a:p>
            <a:pPr indent="457200" algn="just">
              <a:spcBef>
                <a:spcPts val="600"/>
              </a:spcBef>
            </a:pPr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Метод применяется к уже известным объектам — подлежащим улучшению изделию, технологическому процессу. Известно, что потребитель изделия оплачивает (с его точки зрения) стоимость удовлетворения своих потребностей, т.е. выполнения потребных функций. ФСА, основываясь на выявлении всех функций </a:t>
            </a:r>
            <a:r>
              <a:rPr lang="ru-RU" sz="2400" b="0" i="1" dirty="0" err="1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Ф</a:t>
            </a:r>
            <a:r>
              <a:rPr lang="ru-RU" sz="2400" b="0" i="1" baseline="-25000" dirty="0" err="1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 исследуемого объекта и соотнесении их с его элементами (деталями, узлами, сборочными единицами), нацелен на минимизацию полной стоимости С выполнения этих функций, например, минимизацию С= Σ </a:t>
            </a:r>
            <a:r>
              <a:rPr lang="ru-RU" sz="2400" b="0" i="1" dirty="0" err="1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С</a:t>
            </a:r>
            <a:r>
              <a:rPr lang="ru-RU" sz="2400" b="0" i="1" baseline="-25000" dirty="0" err="1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 · </a:t>
            </a:r>
            <a:r>
              <a:rPr lang="ru-RU" sz="2400" b="0" i="1" dirty="0" err="1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Ф</a:t>
            </a:r>
            <a:r>
              <a:rPr lang="ru-RU" sz="2400" b="0" i="1" baseline="-25000" dirty="0" err="1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 . Для этого необходимо знать функциональную структуру объекта, стоимость отдельных функций </a:t>
            </a:r>
            <a:r>
              <a:rPr lang="ru-RU" sz="2400" b="0" i="1" dirty="0" err="1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С</a:t>
            </a:r>
            <a:r>
              <a:rPr lang="ru-RU" sz="2400" b="0" i="1" baseline="-25000" dirty="0" err="1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 и их значимость </a:t>
            </a:r>
            <a:r>
              <a:rPr lang="ru-RU" sz="2400" b="0" i="1" dirty="0" err="1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Ф</a:t>
            </a:r>
            <a:r>
              <a:rPr lang="ru-RU" sz="2400" b="0" i="1" baseline="-25000" dirty="0" err="1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endParaRPr lang="ru-RU" sz="1800" b="0" i="0" dirty="0">
              <a:solidFill>
                <a:srgbClr val="3E444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402" y="75500"/>
            <a:ext cx="11697195" cy="2180103"/>
          </a:xfrm>
        </p:spPr>
        <p:txBody>
          <a:bodyPr rtlCol="0">
            <a:noAutofit/>
          </a:bodyPr>
          <a:lstStyle/>
          <a:p>
            <a:pPr indent="457200">
              <a:spcBef>
                <a:spcPts val="600"/>
              </a:spcBef>
            </a:pPr>
            <a:r>
              <a:rPr lang="ru-RU" sz="240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Методы конструирования</a:t>
            </a:r>
          </a:p>
          <a:p>
            <a:pPr indent="457200" algn="just">
              <a:spcBef>
                <a:spcPts val="600"/>
              </a:spcBef>
            </a:pPr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Приведенные выше эвристические методы позволяют найти оригинальные или неожиданные идею, техническое решение, образ объекта. Однако на практике такое требуется примерно в 10% решаемых задач, когда важны существенные прорыв в новое или отрыв от конкурентов. Чаще необходимо усовершенствовать уже известное решение. Это объясняется тем, что инженерное решение всегда должно увязываться с его практической реализуемостью, с возможностью «воплощения в металле», т.е. быть, прежде всего, технологичным, экономичным и не требовать длительных по времени работ. Известна следующая поговорка практиков: «Кончай дедукцию, давай продукцию». А потому новое решение обычно получают путем постепенного внесения малых изменений в прежнюю, уже существующую конструкцию, используя разные методы и подходы, условно называемые методами конструирования.</a:t>
            </a:r>
          </a:p>
          <a:p>
            <a:pPr indent="457200" algn="just">
              <a:spcBef>
                <a:spcPts val="600"/>
              </a:spcBef>
            </a:pPr>
            <a:r>
              <a:rPr lang="ru-RU" sz="2400" b="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К методам конструирования относятся методы на основе преемственности, унификации, агрегатирования, модификации, стандартизации, инверсии и другие.</a:t>
            </a:r>
            <a:endParaRPr lang="ru-RU" sz="1800" b="0" i="0" dirty="0">
              <a:solidFill>
                <a:srgbClr val="3E444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78785"/>
      </p:ext>
    </p:extLst>
  </p:cSld>
  <p:clrMapOvr>
    <a:masterClrMapping/>
  </p:clrMapOvr>
</p:sld>
</file>

<file path=ppt/theme/theme1.xml><?xml version="1.0" encoding="utf-8"?>
<a:theme xmlns:a="http://schemas.openxmlformats.org/drawingml/2006/main" name="Одиночная линия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43_TF56180624_Win32" id="{67C9E7EB-4B67-47D2-AC94-A62F98E9F47B}" vid="{DA75A8E3-E007-44ED-9BA5-5388846DD69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97B18F-50BC-4F30-8373-93489E845F8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Минималистичная светлая презентация</Template>
  <TotalTime>400</TotalTime>
  <Words>1981</Words>
  <Application>Microsoft Office PowerPoint</Application>
  <PresentationFormat>Широкоэкранный</PresentationFormat>
  <Paragraphs>128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Одиночная линия</vt:lpstr>
      <vt:lpstr>Методы поиска новых инженерных решений.</vt:lpstr>
      <vt:lpstr>Эвристические методы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экспериментальные методы</vt:lpstr>
      <vt:lpstr>Презентация PowerPoint</vt:lpstr>
      <vt:lpstr>Методы принятия решений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инженерной деятельности и роль инженера в современном мире.</dc:title>
  <dc:creator>Администратор</dc:creator>
  <cp:lastModifiedBy>Администратор</cp:lastModifiedBy>
  <cp:revision>10</cp:revision>
  <dcterms:created xsi:type="dcterms:W3CDTF">2023-06-11T09:29:42Z</dcterms:created>
  <dcterms:modified xsi:type="dcterms:W3CDTF">2023-06-11T16:09:52Z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