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314DC-65A0-4181-8178-D37A6811B636}" type="datetimeFigureOut">
              <a:rPr lang="ru-RU" smtClean="0"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CB79D-CF4D-4F43-81F2-AF8A6EDAF4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28601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Дисциплина «Химические основы в экологии»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71810"/>
            <a:ext cx="8143932" cy="221457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Лекция 3. Химия литосферы и </a:t>
            </a:r>
            <a:r>
              <a:rPr lang="ru-RU" sz="2800" dirty="0" err="1">
                <a:solidFill>
                  <a:schemeClr val="tx1"/>
                </a:solidFill>
              </a:rPr>
              <a:t>педосферы</a:t>
            </a:r>
            <a:r>
              <a:rPr lang="ru-RU" sz="2800" dirty="0">
                <a:solidFill>
                  <a:schemeClr val="tx1"/>
                </a:solidFill>
              </a:rPr>
              <a:t>. Особенности структуры, состава, динамики и природных физико-химических процессов.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Важнейшими группами </a:t>
            </a:r>
            <a:r>
              <a:rPr lang="ru-RU" dirty="0" err="1"/>
              <a:t>биомолекул</a:t>
            </a:r>
            <a:r>
              <a:rPr lang="ru-RU" dirty="0"/>
              <a:t> являются липиды, углеводы, белки, азотистые основания. Отличительной особенностью живого вещества (по сравнению с абиогенными условиями) является высокая скорость протекания внутриклеточных реакций, осуществляемых под действием белковых катализаторов (ферментов).</a:t>
            </a:r>
          </a:p>
          <a:p>
            <a:pPr marL="0" algn="just">
              <a:buNone/>
            </a:pPr>
            <a:r>
              <a:rPr lang="ru-RU" dirty="0"/>
              <a:t>Общая масса живых организмов в биосфере оценивается в 2·10</a:t>
            </a:r>
            <a:r>
              <a:rPr lang="ru-RU" baseline="30000" dirty="0"/>
              <a:t>18</a:t>
            </a:r>
            <a:r>
              <a:rPr lang="ru-RU" dirty="0"/>
              <a:t> г в пересчете на сухое вещество. Считается, что наземная растительность составляет более 90 % биомассы суши. Для океана биомасса животных оценивается в 6·10</a:t>
            </a:r>
            <a:r>
              <a:rPr lang="ru-RU" baseline="30000" dirty="0"/>
              <a:t>15</a:t>
            </a:r>
            <a:r>
              <a:rPr lang="ru-RU" dirty="0"/>
              <a:t> г, водных растительных организмов 0,3·10</a:t>
            </a:r>
            <a:r>
              <a:rPr lang="ru-RU" baseline="30000" dirty="0"/>
              <a:t>15</a:t>
            </a:r>
            <a:r>
              <a:rPr lang="ru-RU" dirty="0"/>
              <a:t> г, то есть в 20 раз меньше. Несмотря на существенные различия в биомассе, по первичной годовой (продуцированию биомассы) продукции суша и океаны близки. Растения на суше продуцируют в 48·10</a:t>
            </a:r>
            <a:r>
              <a:rPr lang="ru-RU" baseline="30000" dirty="0"/>
              <a:t>15</a:t>
            </a:r>
            <a:r>
              <a:rPr lang="ru-RU" dirty="0"/>
              <a:t> г С в год, морские организмы 51·10</a:t>
            </a:r>
            <a:r>
              <a:rPr lang="ru-RU" baseline="30000" dirty="0"/>
              <a:t>15</a:t>
            </a:r>
            <a:r>
              <a:rPr lang="ru-RU" dirty="0"/>
              <a:t> г С в год, при этом содержание углерода в организмах составляет 560·10</a:t>
            </a:r>
            <a:r>
              <a:rPr lang="ru-RU" baseline="30000" dirty="0"/>
              <a:t>15</a:t>
            </a:r>
            <a:r>
              <a:rPr lang="ru-RU" dirty="0"/>
              <a:t> (суша) и 1,8·10</a:t>
            </a:r>
            <a:r>
              <a:rPr lang="ru-RU" baseline="30000" dirty="0"/>
              <a:t>15</a:t>
            </a:r>
            <a:r>
              <a:rPr lang="ru-RU" dirty="0"/>
              <a:t> г С (море).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Биомасса прокариот на Земле оценивается в (4…6)·10</a:t>
            </a:r>
            <a:r>
              <a:rPr lang="ru-RU" baseline="30000" dirty="0"/>
              <a:t>30</a:t>
            </a:r>
            <a:r>
              <a:rPr lang="ru-RU" dirty="0"/>
              <a:t> клеток, что составляет 350…550·10</a:t>
            </a:r>
            <a:r>
              <a:rPr lang="ru-RU" baseline="30000" dirty="0"/>
              <a:t>15</a:t>
            </a:r>
            <a:r>
              <a:rPr lang="ru-RU" dirty="0"/>
              <a:t> г С, 85…130·10</a:t>
            </a:r>
            <a:r>
              <a:rPr lang="ru-RU" baseline="30000" dirty="0"/>
              <a:t>15</a:t>
            </a:r>
            <a:r>
              <a:rPr lang="ru-RU" dirty="0"/>
              <a:t> г N, 9…14·10</a:t>
            </a:r>
            <a:r>
              <a:rPr lang="ru-RU" baseline="30000" dirty="0"/>
              <a:t>15</a:t>
            </a:r>
            <a:r>
              <a:rPr lang="ru-RU" dirty="0"/>
              <a:t> г Р. Биомасса растений на Земле считается равной биомассе прокариот. Прокариоты содержат 60…100% от С, содержащегося в растениях, и более чем в 10 раз превосходят их по количеству N и P.</a:t>
            </a:r>
          </a:p>
          <a:p>
            <a:pPr marL="0" algn="just">
              <a:buNone/>
            </a:pPr>
            <a:r>
              <a:rPr lang="ru-RU" dirty="0"/>
              <a:t>Биомасса криля (основного корма китов и рыб) оценивается в 379·10</a:t>
            </a:r>
            <a:r>
              <a:rPr lang="ru-RU" baseline="30000" dirty="0"/>
              <a:t>12</a:t>
            </a:r>
            <a:r>
              <a:rPr lang="ru-RU" dirty="0"/>
              <a:t> г, синих китов – (0,5…35,7)·10</a:t>
            </a:r>
            <a:r>
              <a:rPr lang="ru-RU" baseline="30000" dirty="0"/>
              <a:t>12</a:t>
            </a:r>
            <a:r>
              <a:rPr lang="ru-RU" dirty="0"/>
              <a:t> г, муравьев – (900…9000)·10</a:t>
            </a:r>
            <a:r>
              <a:rPr lang="ru-RU" baseline="30000" dirty="0"/>
              <a:t>12</a:t>
            </a:r>
            <a:r>
              <a:rPr lang="ru-RU" dirty="0"/>
              <a:t> г, морской рыбы – (800…2000)·10</a:t>
            </a:r>
            <a:r>
              <a:rPr lang="ru-RU" baseline="30000" dirty="0"/>
              <a:t>12</a:t>
            </a:r>
            <a:r>
              <a:rPr lang="ru-RU" dirty="0"/>
              <a:t> г, людей 335·10</a:t>
            </a:r>
            <a:r>
              <a:rPr lang="ru-RU" baseline="30000" dirty="0"/>
              <a:t>12</a:t>
            </a:r>
            <a:r>
              <a:rPr lang="ru-RU" dirty="0"/>
              <a:t> г (100·1012 г сухой массы), скота 520·10</a:t>
            </a:r>
            <a:r>
              <a:rPr lang="ru-RU" baseline="30000" dirty="0"/>
              <a:t>12</a:t>
            </a:r>
            <a:r>
              <a:rPr lang="ru-RU" dirty="0"/>
              <a:t> г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/>
              <a:t>В веществе фитопланктона массовое содержание углерода, азота и фосфора характеризуется соотношением </a:t>
            </a:r>
            <a:r>
              <a:rPr lang="ru-RU" dirty="0" err="1"/>
              <a:t>Редфилда</a:t>
            </a:r>
            <a:r>
              <a:rPr lang="ru-RU" dirty="0"/>
              <a:t> С:N:P = 106:16:1. Это соотношение позволяет судить о том, какой элемент (азот или фосфор) ограничивает развитие фитопланктона в различных областях океана (углерода в воде всегда более чем достаточно).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/>
              <a:t>Элементы, содержание которых в организме выше сотых долей процента, называют </a:t>
            </a:r>
            <a:r>
              <a:rPr lang="ru-RU" u="sng" dirty="0"/>
              <a:t>макроэлементами</a:t>
            </a:r>
            <a:r>
              <a:rPr lang="ru-RU" dirty="0"/>
              <a:t>, а элементы с содержанием ниже 0,01% – микроэлементами. Также выделяют </a:t>
            </a:r>
            <a:r>
              <a:rPr lang="ru-RU" u="sng" dirty="0" err="1"/>
              <a:t>ультрамикроэлементы</a:t>
            </a:r>
            <a:r>
              <a:rPr lang="ru-RU" dirty="0"/>
              <a:t> с содержанием менее порядка 10</a:t>
            </a:r>
            <a:r>
              <a:rPr lang="ru-RU" baseline="30000" dirty="0"/>
              <a:t>–6</a:t>
            </a:r>
            <a:r>
              <a:rPr lang="ru-RU" dirty="0"/>
              <a:t> %</a:t>
            </a:r>
            <a:r>
              <a:rPr lang="ru-RU" dirty="0" smtClean="0"/>
              <a:t> </a:t>
            </a:r>
            <a:r>
              <a:rPr lang="ru-RU" dirty="0"/>
              <a:t>от массы тела. Для человека микроэлементом является кремний (см. табл. </a:t>
            </a:r>
            <a:r>
              <a:rPr lang="ru-RU" dirty="0" smtClean="0"/>
              <a:t>3); </a:t>
            </a:r>
            <a:r>
              <a:rPr lang="ru-RU" dirty="0"/>
              <a:t>в то же время для некоторых простейших, животных и растений он является макроэлементом и используется для образования жестких частей (скелета у губок, раковин у некоторых радиолярий, панциря у диатомовых водорослей, оболочки </a:t>
            </a:r>
            <a:r>
              <a:rPr lang="ru-RU" dirty="0" err="1"/>
              <a:t>эпидермальных</a:t>
            </a:r>
            <a:r>
              <a:rPr lang="ru-RU" dirty="0"/>
              <a:t> клеток у хвоща). </a:t>
            </a:r>
          </a:p>
          <a:p>
            <a:pPr marL="0" algn="just">
              <a:buNone/>
            </a:pPr>
            <a:r>
              <a:rPr lang="ru-RU" dirty="0"/>
              <a:t>Функции многих микроэлементов хорошо изучены. Например, железо участвует в процессах переноса кислорода у млекопитающих (входит в состав гемоглобина эритроцитов крови), медь выполняет ту же функцию у некоторых моллюсков и членистоногих (входит в состав </a:t>
            </a:r>
            <a:r>
              <a:rPr lang="ru-RU" dirty="0" err="1"/>
              <a:t>гемоцианина</a:t>
            </a:r>
            <a:r>
              <a:rPr lang="ru-RU" dirty="0"/>
              <a:t>, растворенного в </a:t>
            </a:r>
            <a:r>
              <a:rPr lang="ru-RU" dirty="0" err="1"/>
              <a:t>гемолимфе</a:t>
            </a:r>
            <a:r>
              <a:rPr lang="ru-RU" dirty="0"/>
              <a:t>). Многие металлы (</a:t>
            </a:r>
            <a:r>
              <a:rPr lang="ru-RU" dirty="0" err="1"/>
              <a:t>Cu</a:t>
            </a:r>
            <a:r>
              <a:rPr lang="ru-RU" dirty="0"/>
              <a:t>, </a:t>
            </a:r>
            <a:r>
              <a:rPr lang="ru-RU" dirty="0" err="1"/>
              <a:t>Fe</a:t>
            </a:r>
            <a:r>
              <a:rPr lang="ru-RU" dirty="0"/>
              <a:t>, </a:t>
            </a:r>
            <a:r>
              <a:rPr lang="ru-RU" dirty="0" err="1"/>
              <a:t>Zn</a:t>
            </a:r>
            <a:r>
              <a:rPr lang="ru-RU" dirty="0"/>
              <a:t>, </a:t>
            </a:r>
            <a:r>
              <a:rPr lang="ru-RU" dirty="0" err="1"/>
              <a:t>Co</a:t>
            </a:r>
            <a:r>
              <a:rPr lang="ru-RU" dirty="0"/>
              <a:t>, </a:t>
            </a:r>
            <a:r>
              <a:rPr lang="ru-RU" dirty="0" err="1"/>
              <a:t>Mo</a:t>
            </a:r>
            <a:r>
              <a:rPr lang="ru-RU" dirty="0"/>
              <a:t>, </a:t>
            </a:r>
            <a:r>
              <a:rPr lang="ru-RU" dirty="0" err="1"/>
              <a:t>Ni</a:t>
            </a:r>
            <a:r>
              <a:rPr lang="ru-RU" dirty="0"/>
              <a:t>, </a:t>
            </a:r>
            <a:r>
              <a:rPr lang="ru-RU" dirty="0" err="1"/>
              <a:t>Mn</a:t>
            </a:r>
            <a:r>
              <a:rPr lang="ru-RU" dirty="0"/>
              <a:t>, </a:t>
            </a:r>
            <a:r>
              <a:rPr lang="ru-RU" dirty="0" err="1"/>
              <a:t>Cr</a:t>
            </a:r>
            <a:r>
              <a:rPr lang="ru-RU" dirty="0"/>
              <a:t> и др.) входят в состав различных ферментов, поэтому их поступление с пищей или водой в небольшом количестве жизненно необходимо (помимо этих металлов к жизненно необходимым для человека элементам также относится неметалл йод I). К условно жизненно необходимым для человека элементам относят F, B, </a:t>
            </a:r>
            <a:r>
              <a:rPr lang="ru-RU" dirty="0" err="1"/>
              <a:t>Si</a:t>
            </a:r>
            <a:r>
              <a:rPr lang="ru-RU" dirty="0"/>
              <a:t>, </a:t>
            </a:r>
            <a:r>
              <a:rPr lang="ru-RU" dirty="0" err="1"/>
              <a:t>Ni</a:t>
            </a:r>
            <a:r>
              <a:rPr lang="ru-RU" dirty="0"/>
              <a:t>, V, </a:t>
            </a:r>
            <a:r>
              <a:rPr lang="ru-RU" dirty="0" err="1"/>
              <a:t>Br</a:t>
            </a:r>
            <a:r>
              <a:rPr lang="ru-RU" dirty="0"/>
              <a:t>, </a:t>
            </a:r>
            <a:r>
              <a:rPr lang="ru-RU" dirty="0" err="1"/>
              <a:t>Li</a:t>
            </a:r>
            <a:r>
              <a:rPr lang="ru-RU" dirty="0"/>
              <a:t>, </a:t>
            </a:r>
            <a:r>
              <a:rPr lang="ru-RU" dirty="0" err="1"/>
              <a:t>As</a:t>
            </a:r>
            <a:r>
              <a:rPr lang="ru-RU" dirty="0"/>
              <a:t> (роль последнего до конца не выяснена). К однозначно токсичными относят </a:t>
            </a:r>
            <a:r>
              <a:rPr lang="ru-RU" dirty="0" err="1"/>
              <a:t>Sn</a:t>
            </a:r>
            <a:r>
              <a:rPr lang="ru-RU" dirty="0"/>
              <a:t>, </a:t>
            </a:r>
            <a:r>
              <a:rPr lang="ru-RU" dirty="0" err="1"/>
              <a:t>Ag</a:t>
            </a:r>
            <a:r>
              <a:rPr lang="ru-RU" dirty="0"/>
              <a:t>, </a:t>
            </a:r>
            <a:r>
              <a:rPr lang="ru-RU" dirty="0" err="1"/>
              <a:t>Sr</a:t>
            </a:r>
            <a:r>
              <a:rPr lang="ru-RU" dirty="0"/>
              <a:t>, </a:t>
            </a:r>
            <a:r>
              <a:rPr lang="ru-RU" dirty="0" err="1"/>
              <a:t>Ti</a:t>
            </a:r>
            <a:r>
              <a:rPr lang="ru-RU" dirty="0"/>
              <a:t>, </a:t>
            </a:r>
            <a:r>
              <a:rPr lang="ru-RU" dirty="0" err="1"/>
              <a:t>Al</a:t>
            </a:r>
            <a:r>
              <a:rPr lang="ru-RU" dirty="0"/>
              <a:t>, </a:t>
            </a:r>
            <a:r>
              <a:rPr lang="ru-RU" dirty="0" err="1"/>
              <a:t>Pb</a:t>
            </a:r>
            <a:r>
              <a:rPr lang="ru-RU" dirty="0"/>
              <a:t>, </a:t>
            </a:r>
            <a:r>
              <a:rPr lang="ru-RU" dirty="0" err="1"/>
              <a:t>Cd</a:t>
            </a:r>
            <a:r>
              <a:rPr lang="ru-RU" dirty="0"/>
              <a:t>, </a:t>
            </a:r>
            <a:r>
              <a:rPr lang="ru-RU" dirty="0" err="1"/>
              <a:t>Hg</a:t>
            </a:r>
            <a:r>
              <a:rPr lang="ru-RU" dirty="0"/>
              <a:t>, </a:t>
            </a:r>
            <a:r>
              <a:rPr lang="ru-RU" dirty="0" err="1"/>
              <a:t>Tl</a:t>
            </a:r>
            <a:r>
              <a:rPr lang="ru-RU" dirty="0"/>
              <a:t>, </a:t>
            </a:r>
            <a:r>
              <a:rPr lang="ru-RU" dirty="0" err="1"/>
              <a:t>Bi</a:t>
            </a:r>
            <a:r>
              <a:rPr lang="ru-RU" dirty="0"/>
              <a:t>, B.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Живое вещество создается </a:t>
            </a:r>
            <a:r>
              <a:rPr lang="ru-RU" u="sng" dirty="0"/>
              <a:t>организмами-продуцентами</a:t>
            </a:r>
            <a:r>
              <a:rPr lang="ru-RU" dirty="0"/>
              <a:t> (бактериями, водорослями, наземными растениями) из неорганических соединений в процессе фотосинтеза и хемосинтеза, при этом элементы из атмосферы, коры и гидросферы вступают в биогеохимические циклы. Источником энергии для </a:t>
            </a:r>
            <a:r>
              <a:rPr lang="ru-RU" u="sng" dirty="0"/>
              <a:t>фотосинтеза</a:t>
            </a:r>
            <a:r>
              <a:rPr lang="ru-RU" dirty="0"/>
              <a:t> является солнечный свет, для </a:t>
            </a:r>
            <a:r>
              <a:rPr lang="ru-RU" u="sng" dirty="0"/>
              <a:t>хемосинтеза</a:t>
            </a:r>
            <a:r>
              <a:rPr lang="ru-RU" dirty="0"/>
              <a:t> – энергия, высвобождающаяся в результате окислительно-восстановительных реакций некоторых соединений. </a:t>
            </a:r>
            <a:r>
              <a:rPr lang="ru-RU" u="sng" dirty="0" err="1"/>
              <a:t>Организмы-консументы</a:t>
            </a:r>
            <a:r>
              <a:rPr lang="ru-RU" dirty="0"/>
              <a:t> (от лат. </a:t>
            </a:r>
            <a:r>
              <a:rPr lang="ru-RU" dirty="0" err="1"/>
              <a:t>consumo</a:t>
            </a:r>
            <a:r>
              <a:rPr lang="ru-RU" dirty="0"/>
              <a:t> – потребляю) получают уже готовое органическое вещество, поедая продуцентов. </a:t>
            </a:r>
            <a:r>
              <a:rPr lang="ru-RU" dirty="0" err="1"/>
              <a:t>Консументами</a:t>
            </a:r>
            <a:r>
              <a:rPr lang="ru-RU" dirty="0"/>
              <a:t> 1-го порядка называют растительноядных животных, </a:t>
            </a:r>
            <a:r>
              <a:rPr lang="ru-RU" dirty="0" err="1"/>
              <a:t>консументами</a:t>
            </a:r>
            <a:r>
              <a:rPr lang="ru-RU" dirty="0"/>
              <a:t> 2-го порядка – тех, кто питается </a:t>
            </a:r>
            <a:r>
              <a:rPr lang="ru-RU" dirty="0" err="1"/>
              <a:t>консументами</a:t>
            </a:r>
            <a:r>
              <a:rPr lang="ru-RU" dirty="0"/>
              <a:t> 1-го порядка, и так далее. Из этих организмов формируется пищевая цепь, по которой происходит передача органических веществ и заключенной в них энергии. Биомасса организмов, находящихся на более высоком уровне пищевой цепи, в 5…10 раз меньше биомассы организмов предыдущего уровня, поскольку для построения организма используется только небольшая часть веществ пищи, а основное их количество расходуется для получения энергии или в процессе обмена веществ (Т.н. правило </a:t>
            </a:r>
            <a:r>
              <a:rPr lang="ru-RU" dirty="0" err="1"/>
              <a:t>Линдемана</a:t>
            </a:r>
            <a:r>
              <a:rPr lang="ru-RU" dirty="0"/>
              <a:t>, или «правило 10%»).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543956" cy="664371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 smtClean="0"/>
              <a:t>В конце пищевой цепи находятся </a:t>
            </a:r>
            <a:r>
              <a:rPr lang="ru-RU" u="sng" dirty="0" err="1" smtClean="0"/>
              <a:t>организмы-редуценты</a:t>
            </a:r>
            <a:r>
              <a:rPr lang="ru-RU" dirty="0" smtClean="0"/>
              <a:t> (бактерии, грибы, черви, ракообразные и др.), которые возвращают элементы в начало цикла, осуществляя деструкцию (минерализацию), т.е. разрушение органических веществ до более или менее простых соединений, которые затем используются продуцентами. Следует отметить, что в процессе жизнедеятельности </a:t>
            </a:r>
            <a:r>
              <a:rPr lang="ru-RU" dirty="0" err="1" smtClean="0"/>
              <a:t>консументов</a:t>
            </a:r>
            <a:r>
              <a:rPr lang="ru-RU" dirty="0" smtClean="0"/>
              <a:t> также происходит минерализация части органических веществ, которые затем поступают с их выделениями в окружающую среду.</a:t>
            </a:r>
          </a:p>
          <a:p>
            <a:pPr marL="0" algn="just">
              <a:buNone/>
            </a:pPr>
            <a:r>
              <a:rPr lang="ru-RU" dirty="0"/>
              <a:t>В результате выветривания горных пород и воздействия живых организмов сформировался особый промежуточный слой – почва, или </a:t>
            </a:r>
            <a:r>
              <a:rPr lang="ru-RU" u="sng" dirty="0" err="1"/>
              <a:t>педосфера</a:t>
            </a:r>
            <a:r>
              <a:rPr lang="ru-RU" dirty="0"/>
              <a:t> (ее относят к верхней части земной коры). Верхняя граница почвы – это поверхность раздела между почвой и атмосферой (т. е. поверхность суши Земли), либо между почвой и гидросферой для подводных почв (маршевых, мангровых, затопленных рисовых почв и т. п.). Нижняя граница почвы определяется глубиной, на которую произошло изменение исходной горной породы в ходе почвообразования. По данным радиоизотопных методов возраст современных почв составляет от нескольких сотен (подзолы) до нескольких тысяч лет (черноземы).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dirty="0"/>
              <a:t>Первичное почвообразование начинается с момента поселения на горной породе микроорганизмов, способных выдерживать значительные изменения температур и существовать при наличии следовых количеств воды, образующейся, например, за счет конденсации атмосферной влаги на камнях или в микротрещинах. Первыми поселяются автотрофные микроорганизмы (бактерии, водоросли), усваивающие С, N, O из воздуха; позже микробное сообщество пополняется гетеротрофами, потребляющими органические вещества, образуемые автотрофами. Микробы осуществляют биологическое выветривание горных пород, усваивая из них минеральные элементы. Наряду с биологическим выветриванием происходит и физическое выветривание, в результате чего горная порода измельчается и образуется микробная </a:t>
            </a:r>
            <a:r>
              <a:rPr lang="ru-RU" sz="3400" dirty="0" err="1"/>
              <a:t>органо-минеральная</a:t>
            </a:r>
            <a:r>
              <a:rPr lang="ru-RU" sz="3400" dirty="0"/>
              <a:t> пыль, обогащенная биогенными элементами (в пустынях процесс почвообразования останавливается на этой стадии). Эта пыль еще не является почвой, но на ней могут поселиться более требовательные к условиям жизни организмы. Обычно это лишайники, которые ведут более интенсивное биологическое выветривание пород и накапливают под своим покровом слой примитивной почвы толщиной в несколько миллиметров или даже сантиметров, уже способный удерживать влагу.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42942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Лишайники можно назвать организмами-пионерами – они поселяются на безжизненных скалах, а также стенах домов и стволах деревьев, устойчивы к инсоляции и высушиванию, могут поглощать воду из атмосферы при низкой влажности воздуха. Минеральные вещества лишайники могут получать из пыли в воздухе или с дождевой водой. Лишайник – это симбиотический организм, образованный клетками </a:t>
            </a:r>
            <a:r>
              <a:rPr lang="ru-RU" dirty="0" err="1"/>
              <a:t>фотосимбионта</a:t>
            </a:r>
            <a:r>
              <a:rPr lang="ru-RU" dirty="0"/>
              <a:t> (</a:t>
            </a:r>
            <a:r>
              <a:rPr lang="ru-RU" dirty="0" err="1"/>
              <a:t>цианобактерии</a:t>
            </a:r>
            <a:r>
              <a:rPr lang="ru-RU" dirty="0"/>
              <a:t> или зеленой водоросли) и </a:t>
            </a:r>
            <a:r>
              <a:rPr lang="ru-RU" dirty="0" err="1"/>
              <a:t>микосимбионта</a:t>
            </a:r>
            <a:r>
              <a:rPr lang="ru-RU" dirty="0"/>
              <a:t> (гриба). Гифы гриба глубоко проникают в трещины горной породы, а также образуют присоски для закрепления на поверхности скалы. Органические кислоты, выделяемые лишайниками, постепенно растворяют горную породу (происходит ее биологическое выветривание). </a:t>
            </a:r>
          </a:p>
          <a:p>
            <a:pPr marL="0" algn="just">
              <a:buNone/>
            </a:pPr>
            <a:r>
              <a:rPr lang="ru-RU" dirty="0"/>
              <a:t>На почве, подготовленной жизнедеятельностью лишайников уже могут расти мхи (возможно и существование смешанного покрова из мхов и лишайников). В результате деятельности мхов формируется почва, на которой впоследствии могут поселиться высшие растения (травянистые и древесные).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401080" cy="6572296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Растения разрыхляют верхний слой грунта, препятствуют сдуванию мелких частиц, вымыванию веществ и испарению воды из грунта, т.е. способствуют дальнейшему сохранению образовавшегося почвенного слоя. По мере формирования почвы происходит последовательная смена ее типов – от сероземов к черноземам, а впоследствии к подзолам. Это связано с закономерностями процессов накопления перегноя и вымывания неорганических и органических веществ из почвы.</a:t>
            </a:r>
          </a:p>
          <a:p>
            <a:pPr marL="0" algn="just">
              <a:buNone/>
            </a:pPr>
            <a:r>
              <a:rPr lang="ru-RU" dirty="0"/>
              <a:t>Для построения своих организмов высшие растения избирательно извлекают биогенные элементы из значительных объемов грунта (N, S, P, </a:t>
            </a:r>
            <a:r>
              <a:rPr lang="ru-RU" dirty="0" err="1"/>
              <a:t>Fe</a:t>
            </a:r>
            <a:r>
              <a:rPr lang="ru-RU" dirty="0"/>
              <a:t> и др. при помощи корневой системы), воздуха (C, O при помощи листьев). Из отмерших частей растений (под действием микроорганизмов, почвенных беспозвоночных и позвоночных животных) формируется гумус, благодаря которому почва значительно обогащается биогенными элементами (см. табл. 5), и это облегчает развитие новых растений. Органические вещества гумуса также необходимы для жизни грибов, простейших, ряда бактерий.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97868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71514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О масштабах глобальной геохимической деятельности растений можно судить по следующим данным. Все вулканы на Земле выбрасывают в атмосферу около 3 млрд. т в год твердых продуктов извержения, в которых содержится примерно 150 тыс. т меди. На порядок больше поглощается меди ежегодно растительностью суши. Все реки Земли за год сносят с континентов 2,2 млн. т фосфора в растворенном состоянии и 16 млн. т фосфора в составе взвесей. На этой же площади растительность ежегодно захватывает около 350 млн. т фосфора.</a:t>
            </a:r>
          </a:p>
          <a:p>
            <a:pPr marL="0" algn="just">
              <a:buNone/>
            </a:pPr>
            <a:r>
              <a:rPr lang="ru-RU" dirty="0" smtClean="0"/>
              <a:t>Органическое </a:t>
            </a:r>
            <a:r>
              <a:rPr lang="ru-RU" dirty="0"/>
              <a:t>вещество почвы на 90% составляют </a:t>
            </a:r>
            <a:r>
              <a:rPr lang="ru-RU" b="1" i="1" dirty="0"/>
              <a:t>гуминовые вещества</a:t>
            </a:r>
            <a:r>
              <a:rPr lang="ru-RU" dirty="0"/>
              <a:t>, образующиеся в результате </a:t>
            </a:r>
            <a:r>
              <a:rPr lang="ru-RU" dirty="0" err="1"/>
              <a:t>постмортального</a:t>
            </a:r>
            <a:r>
              <a:rPr lang="ru-RU" dirty="0"/>
              <a:t> разложения органических остатков. Последние частично минерализуются (до CO</a:t>
            </a:r>
            <a:r>
              <a:rPr lang="ru-RU" baseline="-25000" dirty="0"/>
              <a:t>2</a:t>
            </a:r>
            <a:r>
              <a:rPr lang="ru-RU" dirty="0"/>
              <a:t>, H</a:t>
            </a:r>
            <a:r>
              <a:rPr lang="ru-RU" baseline="-25000" dirty="0"/>
              <a:t>2</a:t>
            </a:r>
            <a:r>
              <a:rPr lang="ru-RU" dirty="0"/>
              <a:t>O и т.п.), но их значительная доля вступает в процесс гумификации. Он идет как с участием живых организмов почвы, так и путем чисто химических реакций окисления, восстановления, гидролиза, конденсации и др. Образующиеся соединения вновь вступают в реакции синтеза или разложения, и это продолжается беспрерывно. В результате в почве остаются все более устойчивые к разложению органические соединения сложной и нерегулярной </a:t>
            </a:r>
            <a:r>
              <a:rPr lang="ru-RU" dirty="0" smtClean="0"/>
              <a:t>структуры.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/>
              <a:t>Земная кора — это внешняя твёрдая оболочка Земли. Снизу она ограничена </a:t>
            </a:r>
            <a:r>
              <a:rPr lang="ru-RU" u="sng" dirty="0"/>
              <a:t>поверхностью </a:t>
            </a:r>
            <a:r>
              <a:rPr lang="ru-RU" u="sng" dirty="0" err="1"/>
              <a:t>Мохоровичича</a:t>
            </a:r>
            <a:r>
              <a:rPr lang="ru-RU" dirty="0"/>
              <a:t>, на которой происходит резкий скачок скорости распространения продольных сейсмических волн (от 7 до 8 км/с). Земля обладает корой двух типов. </a:t>
            </a:r>
          </a:p>
          <a:p>
            <a:pPr marL="0" algn="just">
              <a:buNone/>
            </a:pPr>
            <a:r>
              <a:rPr lang="ru-RU" dirty="0"/>
              <a:t>Континентальная кора имеет толщину 35…45 км под равнинами и до 75 км под горными поясами. В ее строении можно выделить три слоя: осадочный (прерывистый слой толщиной 0…20 км); верхняя кора (образованная в основном гранитами и гнейсами, толщиной 15…25 км); нижняя кора (предположительно образованная базальтами, толщиной 12…35 км).</a:t>
            </a:r>
          </a:p>
          <a:p>
            <a:pPr marL="0" algn="just">
              <a:buNone/>
            </a:pPr>
            <a:r>
              <a:rPr lang="ru-RU" dirty="0"/>
              <a:t>Океаническая кора состоит главным образом из базальтов и имеет небольшой верхний осадочный слой. Она непрерывно образуется в срединно-океанических хребтах из застывающей магмы, которая поступает из мантии в зонах раздвижения </a:t>
            </a:r>
            <a:r>
              <a:rPr lang="ru-RU" dirty="0" err="1"/>
              <a:t>литосферных</a:t>
            </a:r>
            <a:r>
              <a:rPr lang="ru-RU" dirty="0"/>
              <a:t> плит. Существуют </a:t>
            </a:r>
            <a:r>
              <a:rPr lang="ru-RU" u="sng" dirty="0"/>
              <a:t>зоны </a:t>
            </a:r>
            <a:r>
              <a:rPr lang="ru-RU" u="sng" dirty="0" err="1"/>
              <a:t>субдукции</a:t>
            </a:r>
            <a:r>
              <a:rPr lang="ru-RU" dirty="0"/>
              <a:t>, в которых участок «старой» океанической коры пододвигается под участок океанической или континентальной коры и погружается обратно в мантию. В связи с этими процессами океаническую кору можно назвать сравнительно молодой – самые древние ее участки образовались около 160 млн. лет назад, в то время как верхняя континентальная кора имеет возраст до 3…4 млрд. лет.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dirty="0"/>
              <a:t>Следует отметить, что в результате фотосинтеза ежегодно связывается около 50·10</a:t>
            </a:r>
            <a:r>
              <a:rPr lang="ru-RU" sz="3400" baseline="30000" dirty="0"/>
              <a:t>9</a:t>
            </a:r>
            <a:r>
              <a:rPr lang="ru-RU" sz="3400" dirty="0"/>
              <a:t> т атмосферного углерода, а при отмирании живых организмов на земной поверхности оказывается около 40·10</a:t>
            </a:r>
            <a:r>
              <a:rPr lang="ru-RU" sz="3400" baseline="30000" dirty="0"/>
              <a:t>9</a:t>
            </a:r>
            <a:r>
              <a:rPr lang="ru-RU" sz="3400" dirty="0"/>
              <a:t> т углерода. По разным источникам, ежегодно в процесс гумификации вовлекается (0,6…2,5)·10</a:t>
            </a:r>
            <a:r>
              <a:rPr lang="ru-RU" sz="3400" baseline="30000" dirty="0"/>
              <a:t>9</a:t>
            </a:r>
            <a:r>
              <a:rPr lang="ru-RU" sz="3400" dirty="0"/>
              <a:t> т углерода.</a:t>
            </a:r>
          </a:p>
          <a:p>
            <a:pPr marL="0" algn="just">
              <a:buNone/>
            </a:pPr>
            <a:r>
              <a:rPr lang="ru-RU" sz="3400" dirty="0"/>
              <a:t>Гуминовые вещества есть почти повсюду в природе. Их содержание в морских водах 0,1…3 мг/л, в речных – 20 мг/л, а в болотах – до 200 мг/л. В почвах гуминовых веществ 1…12%, при этом больше всего их в черноземах. Органогенные горные породы – уголь, торф, сапропель, горючие сланцы – являются лидерами по содержанию этих соединений; одна из разновидностей бурого угля – </a:t>
            </a:r>
            <a:r>
              <a:rPr lang="ru-RU" sz="3400" dirty="0" err="1"/>
              <a:t>леонардит</a:t>
            </a:r>
            <a:r>
              <a:rPr lang="ru-RU" sz="3400" dirty="0"/>
              <a:t> – содержит до 85% гуминовых веществ.</a:t>
            </a:r>
          </a:p>
          <a:p>
            <a:pPr marL="0" algn="just">
              <a:buNone/>
            </a:pPr>
            <a:r>
              <a:rPr lang="ru-RU" sz="3400" dirty="0"/>
              <a:t>Различают несколько групп гуминовых веществ. Гуминовые кислоты растворимы только в щелочных растворах и извлекаются ими их почвы, </a:t>
            </a:r>
            <a:r>
              <a:rPr lang="ru-RU" sz="3400" dirty="0" err="1"/>
              <a:t>гиматомелановые</a:t>
            </a:r>
            <a:r>
              <a:rPr lang="ru-RU" sz="3400" dirty="0"/>
              <a:t> кислоты извлекаются из сырого остатка (геля) гуминовых кислот этиловым спиртом, </a:t>
            </a:r>
            <a:r>
              <a:rPr lang="ru-RU" sz="3400" dirty="0" err="1"/>
              <a:t>фульвокислоты</a:t>
            </a:r>
            <a:r>
              <a:rPr lang="ru-RU" sz="3400" dirty="0"/>
              <a:t> растворимы в воде, щелочных и кислых растворах, </a:t>
            </a:r>
            <a:r>
              <a:rPr lang="ru-RU" sz="3400" dirty="0" err="1"/>
              <a:t>гумин</a:t>
            </a:r>
            <a:r>
              <a:rPr lang="ru-RU" sz="3400" dirty="0"/>
              <a:t> – это практически нерастворимое и </a:t>
            </a:r>
            <a:r>
              <a:rPr lang="ru-RU" sz="3400" dirty="0" err="1"/>
              <a:t>неизвлекаемое</a:t>
            </a:r>
            <a:r>
              <a:rPr lang="ru-RU" sz="3400" dirty="0"/>
              <a:t> из почвы, торфа, компоста и других природных тел органическое вещество.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Почва обладает поглотительной способностью – </a:t>
            </a:r>
            <a:r>
              <a:rPr lang="ru-RU" dirty="0" err="1"/>
              <a:t>способностью</a:t>
            </a:r>
            <a:r>
              <a:rPr lang="ru-RU" dirty="0"/>
              <a:t> </a:t>
            </a:r>
            <a:r>
              <a:rPr lang="ru-RU" dirty="0" err="1"/>
              <a:t>обменно</a:t>
            </a:r>
            <a:r>
              <a:rPr lang="ru-RU" dirty="0"/>
              <a:t> либо </a:t>
            </a:r>
            <a:r>
              <a:rPr lang="ru-RU" dirty="0" err="1"/>
              <a:t>необменно</a:t>
            </a:r>
            <a:r>
              <a:rPr lang="ru-RU" dirty="0"/>
              <a:t> поглощать различные твердые, жидкие и газообразные вещества или увеличивать их концентрацию у поверхности содержащихся в почве коллоидных частиц. Благодаря механической поглотительной способности в почве задерживаются твердые частицы, которые поступают с воздушным или водным потоком и по размерам превышают размер почвенных пор. Например, вода проходя сквозь почвенную толщу, очищается от взвесей, что позволяет использовать это свойство почв и рыхлых пород для очистки питьевых и сточных вод.</a:t>
            </a:r>
          </a:p>
          <a:p>
            <a:pPr marL="0" algn="just">
              <a:buNone/>
            </a:pPr>
            <a:r>
              <a:rPr lang="ru-RU" dirty="0"/>
              <a:t>Химическая поглотительная способность обусловлена образованием в результате происходящих в почве химических реакций </a:t>
            </a:r>
            <a:r>
              <a:rPr lang="ru-RU" dirty="0" err="1"/>
              <a:t>труднорастворимых</a:t>
            </a:r>
            <a:r>
              <a:rPr lang="ru-RU" dirty="0"/>
              <a:t> соединений, выпадающих из раствора в осадок. Поступающие в почву в составе атмосферных, грунтовых, поливных вод катионы и анионы могут образовывать с солями почвенного раствора нерастворимые или </a:t>
            </a:r>
            <a:r>
              <a:rPr lang="ru-RU" dirty="0" err="1"/>
              <a:t>труднорастворимые</a:t>
            </a:r>
            <a:r>
              <a:rPr lang="ru-RU" dirty="0"/>
              <a:t> соединения.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Например:</a:t>
            </a:r>
          </a:p>
          <a:p>
            <a:pPr marL="0" algn="just">
              <a:buNone/>
            </a:pPr>
            <a:r>
              <a:rPr lang="en-US" dirty="0"/>
              <a:t>[</a:t>
            </a:r>
            <a:r>
              <a:rPr lang="ru-RU" dirty="0"/>
              <a:t>ППК</a:t>
            </a:r>
            <a:r>
              <a:rPr lang="en-US" baseline="30000" dirty="0"/>
              <a:t>2–</a:t>
            </a:r>
            <a:r>
              <a:rPr lang="en-US" dirty="0"/>
              <a:t>]Ca</a:t>
            </a:r>
            <a:r>
              <a:rPr lang="en-US" baseline="30000" dirty="0"/>
              <a:t>2+</a:t>
            </a:r>
            <a:r>
              <a:rPr lang="en-US" dirty="0"/>
              <a:t> + 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→ [</a:t>
            </a:r>
            <a:r>
              <a:rPr lang="ru-RU" dirty="0"/>
              <a:t>ППК</a:t>
            </a:r>
            <a:r>
              <a:rPr lang="en-US" baseline="30000" dirty="0"/>
              <a:t>2–</a:t>
            </a:r>
            <a:r>
              <a:rPr lang="en-US" dirty="0"/>
              <a:t>]2Na + CaSO</a:t>
            </a:r>
            <a:r>
              <a:rPr lang="en-US" baseline="-25000" dirty="0"/>
              <a:t>4</a:t>
            </a:r>
            <a:r>
              <a:rPr lang="en-US" dirty="0"/>
              <a:t>↓;	</a:t>
            </a:r>
            <a:endParaRPr lang="ru-RU" dirty="0"/>
          </a:p>
          <a:p>
            <a:pPr marL="0" algn="just">
              <a:buNone/>
            </a:pPr>
            <a:r>
              <a:rPr lang="en-US" dirty="0"/>
              <a:t>[</a:t>
            </a:r>
            <a:r>
              <a:rPr lang="ru-RU" dirty="0"/>
              <a:t>ППК</a:t>
            </a:r>
            <a:r>
              <a:rPr lang="en-US" baseline="30000" dirty="0"/>
              <a:t>2–</a:t>
            </a:r>
            <a:r>
              <a:rPr lang="en-US" dirty="0"/>
              <a:t>]Ca</a:t>
            </a:r>
            <a:r>
              <a:rPr lang="en-US" baseline="30000" dirty="0"/>
              <a:t>2+</a:t>
            </a:r>
            <a:r>
              <a:rPr lang="en-US" dirty="0"/>
              <a:t> + 2NaHCO</a:t>
            </a:r>
            <a:r>
              <a:rPr lang="en-US" baseline="-25000" dirty="0"/>
              <a:t>3</a:t>
            </a:r>
            <a:r>
              <a:rPr lang="en-US" dirty="0"/>
              <a:t> → [</a:t>
            </a:r>
            <a:r>
              <a:rPr lang="ru-RU" dirty="0"/>
              <a:t>ППК</a:t>
            </a:r>
            <a:r>
              <a:rPr lang="en-US" baseline="30000" dirty="0"/>
              <a:t>2–</a:t>
            </a:r>
            <a:r>
              <a:rPr lang="en-US" dirty="0"/>
              <a:t>]2Na + Ca(HCO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,</a:t>
            </a:r>
            <a:endParaRPr lang="ru-RU" dirty="0"/>
          </a:p>
          <a:p>
            <a:pPr marL="0" algn="just">
              <a:buNone/>
            </a:pPr>
            <a:r>
              <a:rPr lang="en-US" dirty="0"/>
              <a:t>Ca(HCO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→ CaCO</a:t>
            </a:r>
            <a:r>
              <a:rPr lang="en-US" baseline="-25000" dirty="0"/>
              <a:t>3</a:t>
            </a:r>
            <a:r>
              <a:rPr lang="en-US" dirty="0"/>
              <a:t>↓ + CO</a:t>
            </a:r>
            <a:r>
              <a:rPr lang="en-US" baseline="-25000" dirty="0"/>
              <a:t>2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O;</a:t>
            </a:r>
            <a:endParaRPr lang="ru-RU" dirty="0"/>
          </a:p>
          <a:p>
            <a:pPr marL="0" algn="just">
              <a:buNone/>
            </a:pPr>
            <a:r>
              <a:rPr lang="en-US" dirty="0"/>
              <a:t>Al(OH)</a:t>
            </a:r>
            <a:r>
              <a:rPr lang="en-US" baseline="-25000" dirty="0"/>
              <a:t>3</a:t>
            </a:r>
            <a:r>
              <a:rPr lang="en-US" dirty="0"/>
              <a:t> + 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→ AlPO</a:t>
            </a:r>
            <a:r>
              <a:rPr lang="en-US" baseline="-25000" dirty="0"/>
              <a:t>4</a:t>
            </a:r>
            <a:r>
              <a:rPr lang="en-US" dirty="0"/>
              <a:t> ↓ + 3H</a:t>
            </a:r>
            <a:r>
              <a:rPr lang="en-US" baseline="-25000" dirty="0"/>
              <a:t>2</a:t>
            </a:r>
            <a:r>
              <a:rPr lang="en-US" dirty="0"/>
              <a:t>O;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Na</a:t>
            </a:r>
            <a:r>
              <a:rPr lang="ru-RU" baseline="-25000" dirty="0"/>
              <a:t>2</a:t>
            </a:r>
            <a:r>
              <a:rPr lang="ru-RU" dirty="0"/>
              <a:t>CO</a:t>
            </a:r>
            <a:r>
              <a:rPr lang="ru-RU" baseline="-25000" dirty="0"/>
              <a:t>3</a:t>
            </a:r>
            <a:r>
              <a:rPr lang="ru-RU" dirty="0"/>
              <a:t> + CaSO</a:t>
            </a:r>
            <a:r>
              <a:rPr lang="ru-RU" baseline="-25000" dirty="0"/>
              <a:t>4</a:t>
            </a:r>
            <a:r>
              <a:rPr lang="ru-RU" dirty="0"/>
              <a:t> → CaCO</a:t>
            </a:r>
            <a:r>
              <a:rPr lang="ru-RU" baseline="-25000" dirty="0"/>
              <a:t>3</a:t>
            </a:r>
            <a:r>
              <a:rPr lang="ru-RU" dirty="0"/>
              <a:t>↓ + Na</a:t>
            </a:r>
            <a:r>
              <a:rPr lang="ru-RU" baseline="-25000" dirty="0"/>
              <a:t>2</a:t>
            </a:r>
            <a:r>
              <a:rPr lang="ru-RU" dirty="0"/>
              <a:t>SO</a:t>
            </a:r>
            <a:r>
              <a:rPr lang="ru-RU" baseline="-25000" dirty="0"/>
              <a:t>4</a:t>
            </a:r>
            <a:r>
              <a:rPr lang="ru-RU" dirty="0"/>
              <a:t>,</a:t>
            </a:r>
          </a:p>
          <a:p>
            <a:pPr marL="0" algn="just">
              <a:buNone/>
            </a:pPr>
            <a:r>
              <a:rPr lang="ru-RU" dirty="0"/>
              <a:t>где ППК – это почвенный поглощающий комплекс – совокупность минеральных, органических и органоминеральных соединений высокой степени дисперсности, нерастворимых в воде и способных поглощать и обменивать поглощенные ионы.</a:t>
            </a:r>
          </a:p>
          <a:p>
            <a:pPr marL="0" algn="just">
              <a:buNone/>
            </a:pPr>
            <a:r>
              <a:rPr lang="ru-RU" dirty="0"/>
              <a:t>Биологическое поглощение вызвано способностью живых </a:t>
            </a:r>
            <a:r>
              <a:rPr lang="ru-RU" dirty="0" err="1"/>
              <a:t>почвообитающих</a:t>
            </a:r>
            <a:r>
              <a:rPr lang="ru-RU" dirty="0"/>
              <a:t> организмов (корни растений, микроорганизмы) поглощать различные элементы. Биологическая поглотительная способность характеризуется большой избирательностью поглощения, обусловленной специфической для каждого вида потребностью живых организмов в элементах питания.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Физическая поглотительная способность — </a:t>
            </a:r>
            <a:r>
              <a:rPr lang="ru-RU" dirty="0" err="1"/>
              <a:t>способность</a:t>
            </a:r>
            <a:r>
              <a:rPr lang="ru-RU" dirty="0"/>
              <a:t> почвы увеличивать концентрацию молекул различных веществ у поверхности тонкодисперсных частиц. Физико-химическая, или обменная, поглотительная способность — </a:t>
            </a:r>
            <a:r>
              <a:rPr lang="ru-RU" dirty="0" err="1"/>
              <a:t>способность</a:t>
            </a:r>
            <a:r>
              <a:rPr lang="ru-RU" dirty="0"/>
              <a:t> почвы поглощать и обменивать ионы, находящиеся на поверхности коллоидных частиц, на эквивалентное количество ионов раствора, взаимодействующего с твердой фазой почвы. Это свойство почвы обусловлено наличием в ее составе почвенного поглощающего комплекса, связанного с почвенными коллоидами.</a:t>
            </a:r>
          </a:p>
          <a:p>
            <a:pPr marL="0" algn="just">
              <a:buNone/>
            </a:pPr>
            <a:r>
              <a:rPr lang="ru-RU" dirty="0"/>
              <a:t>В связи с поглощающей способностью почв велика их роль в обезвреживании токсичных веществ. Благодаря способности органических и неорганических компонентов почвы связывать другие вещества замедляется проникновение последних из атмосферы, биосферы и с поверхности грунта в почвенные и подземные воды.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Токсичные органические компоненты (например, пестициды и </a:t>
            </a:r>
            <a:r>
              <a:rPr lang="ru-RU" dirty="0" err="1"/>
              <a:t>полиароматические</a:t>
            </a:r>
            <a:r>
              <a:rPr lang="ru-RU" dirty="0"/>
              <a:t> углеводороды) постепенно разрушаются почвенными микроорганизмами. Некоторые неорганические вещества (например, нитраты, сульфаты) также претерпевают химические превращения под действием почвенной микрофлоры. Ряд неорганических примесей (например, тяжелые металлы и радиоактивные элементы) длительное время сохраняется в связанном состоянии в почве (в виде малоподвижных или </a:t>
            </a:r>
            <a:r>
              <a:rPr lang="ru-RU" dirty="0" err="1"/>
              <a:t>труднодиссоциирующих</a:t>
            </a:r>
            <a:r>
              <a:rPr lang="ru-RU" dirty="0"/>
              <a:t> соединений). Однако, способность </a:t>
            </a:r>
            <a:r>
              <a:rPr lang="ru-RU" dirty="0" err="1"/>
              <a:t>педосферы</a:t>
            </a:r>
            <a:r>
              <a:rPr lang="ru-RU" dirty="0"/>
              <a:t> к задерживанию </a:t>
            </a:r>
            <a:r>
              <a:rPr lang="ru-RU" dirty="0" err="1"/>
              <a:t>токсикантов</a:t>
            </a:r>
            <a:r>
              <a:rPr lang="ru-RU" dirty="0"/>
              <a:t> не безгранична. Следует отметить, что накопление токсичных веществ в почве приводит к увеличению их содержания в организмах продуцентов; для некоторых веществ возможна и дальнейшая передача по пищевой цепочке (к </a:t>
            </a:r>
            <a:r>
              <a:rPr lang="ru-RU" dirty="0" err="1"/>
              <a:t>консументам</a:t>
            </a:r>
            <a:r>
              <a:rPr lang="ru-RU" dirty="0"/>
              <a:t> 1-го и следующих порядков).</a:t>
            </a:r>
            <a:r>
              <a:rPr lang="ru-RU" dirty="0" smtClean="0"/>
              <a:t> 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u="sng" dirty="0"/>
              <a:t>Цикл серы</a:t>
            </a:r>
            <a:endParaRPr lang="ru-RU" sz="3400" dirty="0"/>
          </a:p>
          <a:p>
            <a:pPr marL="0" algn="just">
              <a:buNone/>
            </a:pPr>
            <a:r>
              <a:rPr lang="ru-RU" sz="3400" dirty="0"/>
              <a:t>В земной коре содержится 18,8·10</a:t>
            </a:r>
            <a:r>
              <a:rPr lang="ru-RU" sz="3400" baseline="30000" dirty="0"/>
              <a:t>6</a:t>
            </a:r>
            <a:r>
              <a:rPr lang="ru-RU" sz="3400" dirty="0"/>
              <a:t> </a:t>
            </a:r>
            <a:r>
              <a:rPr lang="ru-RU" sz="3400" dirty="0" err="1"/>
              <a:t>Гт</a:t>
            </a:r>
            <a:r>
              <a:rPr lang="ru-RU" sz="3400" dirty="0"/>
              <a:t> серы, в том числе в осадочных породах 5·10</a:t>
            </a:r>
            <a:r>
              <a:rPr lang="ru-RU" sz="3400" baseline="30000" dirty="0"/>
              <a:t>6</a:t>
            </a:r>
            <a:r>
              <a:rPr lang="ru-RU" sz="3400" dirty="0"/>
              <a:t> </a:t>
            </a:r>
            <a:r>
              <a:rPr lang="ru-RU" sz="3400" dirty="0" err="1"/>
              <a:t>Гт</a:t>
            </a:r>
            <a:r>
              <a:rPr lang="ru-RU" sz="3400" dirty="0"/>
              <a:t> S (главным образом в виде сульфатов и сульфидов), в почве – около 25 </a:t>
            </a:r>
            <a:r>
              <a:rPr lang="ru-RU" sz="3400" dirty="0" err="1"/>
              <a:t>Гт</a:t>
            </a:r>
            <a:r>
              <a:rPr lang="ru-RU" sz="3400" dirty="0"/>
              <a:t> S в органическом веществе, примерно на порядок больше входит в состав минеральных компонентов.</a:t>
            </a:r>
          </a:p>
          <a:p>
            <a:pPr marL="0" algn="just">
              <a:buNone/>
            </a:pPr>
            <a:r>
              <a:rPr lang="ru-RU" sz="3400" dirty="0"/>
              <a:t>Концентрация серы в организмах составляет 0,34…1,2 % сухого вещества; в состав живых организмов входит около 9 </a:t>
            </a:r>
            <a:r>
              <a:rPr lang="ru-RU" sz="3400" dirty="0" err="1"/>
              <a:t>Гт</a:t>
            </a:r>
            <a:r>
              <a:rPr lang="ru-RU" sz="3400" dirty="0"/>
              <a:t> серы, из них 8,5 </a:t>
            </a:r>
            <a:r>
              <a:rPr lang="ru-RU" sz="3400" dirty="0" err="1"/>
              <a:t>Гт</a:t>
            </a:r>
            <a:r>
              <a:rPr lang="ru-RU" sz="3400" dirty="0"/>
              <a:t> приходится на биомассу суши и 0,15 </a:t>
            </a:r>
            <a:r>
              <a:rPr lang="ru-RU" sz="3400" dirty="0" err="1"/>
              <a:t>Гт</a:t>
            </a:r>
            <a:r>
              <a:rPr lang="ru-RU" sz="3400" dirty="0"/>
              <a:t> – на биомассу океана. В атмосфере содержится 0,0043 </a:t>
            </a:r>
            <a:r>
              <a:rPr lang="ru-RU" sz="3400" dirty="0" err="1"/>
              <a:t>Гт</a:t>
            </a:r>
            <a:r>
              <a:rPr lang="ru-RU" sz="3400" dirty="0"/>
              <a:t> S (из них 0,7 Мт H</a:t>
            </a:r>
            <a:r>
              <a:rPr lang="ru-RU" sz="3400" baseline="-25000" dirty="0"/>
              <a:t>2</a:t>
            </a:r>
            <a:r>
              <a:rPr lang="ru-RU" sz="3400" dirty="0"/>
              <a:t>SO4, 0,5 </a:t>
            </a:r>
            <a:r>
              <a:rPr lang="ru-RU" sz="3400" dirty="0" err="1"/>
              <a:t>Mт</a:t>
            </a:r>
            <a:r>
              <a:rPr lang="ru-RU" sz="3400" dirty="0"/>
              <a:t> SO</a:t>
            </a:r>
            <a:r>
              <a:rPr lang="ru-RU" sz="3400" baseline="-25000" dirty="0"/>
              <a:t>2</a:t>
            </a:r>
            <a:r>
              <a:rPr lang="ru-RU" sz="3400" dirty="0"/>
              <a:t>, 2,3 Мт COS и 0,8 Мт остальных соединений серы). В океанах находится 1,3·10</a:t>
            </a:r>
            <a:r>
              <a:rPr lang="ru-RU" sz="3400" baseline="30000" dirty="0"/>
              <a:t>6</a:t>
            </a:r>
            <a:r>
              <a:rPr lang="ru-RU" sz="3400" dirty="0"/>
              <a:t> </a:t>
            </a:r>
            <a:r>
              <a:rPr lang="ru-RU" sz="3400" dirty="0" err="1"/>
              <a:t>Гт</a:t>
            </a:r>
            <a:r>
              <a:rPr lang="ru-RU" sz="3400" dirty="0"/>
              <a:t> S благодаря высокой растворимости сульфатов (концентрация сульфатов в морской воде составляет около 2,7 г/л) и, как следствие, большого вклада их водной миграции в глобальную циркуляцию серы. Основное количество серы в настоящее время поступает из верхней мантии с вулканическими газами.</a:t>
            </a:r>
          </a:p>
          <a:p>
            <a:pPr marL="0" algn="just">
              <a:buNone/>
            </a:pPr>
            <a:r>
              <a:rPr lang="ru-RU" sz="3400" dirty="0"/>
              <a:t>Мировое производство серы оценивается в 60 Мт/год (2022); около 50% ее используется в производстве серной кислоты, около 25% для производства сульфитов, 10…15% для борьбы с вредителями сельхоз культур, около 10% – как вулканизирующий агент в производстве резины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algn="just">
              <a:buNone/>
            </a:pPr>
            <a:r>
              <a:rPr lang="ru-RU" sz="2300" dirty="0"/>
              <a:t>Глобальный цикл серы не полностью замкнут. Происходит накопление около 1,54·10</a:t>
            </a:r>
            <a:r>
              <a:rPr lang="ru-RU" sz="2300" baseline="30000" dirty="0"/>
              <a:t>12</a:t>
            </a:r>
            <a:r>
              <a:rPr lang="ru-RU" sz="2300" dirty="0"/>
              <a:t> моль в год этого элемента на суше благодаря выпадению кислотных дождей, а также в составе пылевой фракции. В море происходит накопление серы в количестве 1·10</a:t>
            </a:r>
            <a:r>
              <a:rPr lang="ru-RU" sz="2300" baseline="30000" dirty="0"/>
              <a:t>12</a:t>
            </a:r>
            <a:r>
              <a:rPr lang="ru-RU" sz="2300" dirty="0"/>
              <a:t> моль в год в виде растворимых сульфатов, а также донных осадков (при их захоронении сера выводится из цикла).</a:t>
            </a:r>
          </a:p>
          <a:p>
            <a:pPr marL="0" algn="just">
              <a:buNone/>
            </a:pPr>
            <a:r>
              <a:rPr lang="ru-RU" sz="2300" dirty="0"/>
              <a:t>Из моря сульфаты (SO4</a:t>
            </a:r>
            <a:r>
              <a:rPr lang="ru-RU" sz="2300" baseline="30000" dirty="0"/>
              <a:t>2–</a:t>
            </a:r>
            <a:r>
              <a:rPr lang="ru-RU" sz="2300" dirty="0"/>
              <a:t>) поступают в атмосферу в виде капель аэрозолей морской воды в количестве 0,16 </a:t>
            </a:r>
            <a:r>
              <a:rPr lang="ru-RU" sz="2300" dirty="0" err="1"/>
              <a:t>Гт</a:t>
            </a:r>
            <a:r>
              <a:rPr lang="ru-RU" sz="2300" dirty="0"/>
              <a:t> S/год, но только 0,024 </a:t>
            </a:r>
            <a:r>
              <a:rPr lang="ru-RU" sz="2300" dirty="0" err="1"/>
              <a:t>Гт</a:t>
            </a:r>
            <a:r>
              <a:rPr lang="ru-RU" sz="2300" dirty="0"/>
              <a:t> достигает континентов и осаждается там (остальное возвращается в море). В составе вулканических газов в атмосферу поступает до 10 Мт серы в год, в основном в виде SO</a:t>
            </a:r>
            <a:r>
              <a:rPr lang="ru-RU" sz="2300" baseline="-25000" dirty="0"/>
              <a:t>2</a:t>
            </a:r>
            <a:r>
              <a:rPr lang="ru-RU" sz="2300" dirty="0"/>
              <a:t> и в меньшем количестве в виде H</a:t>
            </a:r>
            <a:r>
              <a:rPr lang="ru-RU" sz="2300" baseline="-25000" dirty="0"/>
              <a:t>2</a:t>
            </a:r>
            <a:r>
              <a:rPr lang="ru-RU" sz="2300" dirty="0"/>
              <a:t>S и COS. Во время взрывных извержений возможен заброс SO</a:t>
            </a:r>
            <a:r>
              <a:rPr lang="ru-RU" sz="2300" baseline="-25000" dirty="0"/>
              <a:t>2</a:t>
            </a:r>
            <a:r>
              <a:rPr lang="ru-RU" sz="2300" dirty="0"/>
              <a:t> даже в стратосферу в количестве 0,75 - 3,75 Мт S в год.</a:t>
            </a:r>
          </a:p>
          <a:p>
            <a:pPr marL="0" algn="just">
              <a:buNone/>
            </a:pPr>
            <a:r>
              <a:rPr lang="ru-RU" sz="2300" dirty="0"/>
              <a:t>Газообразные соединения серы образуются микроорганизмами в почвах и морской среде. Из морской воды S выделяется в атмосферу главным образом (90%) в форме малорастворимого </a:t>
            </a:r>
            <a:r>
              <a:rPr lang="ru-RU" sz="2300" dirty="0" err="1"/>
              <a:t>диметилсульфида</a:t>
            </a:r>
            <a:r>
              <a:rPr lang="ru-RU" sz="2300" dirty="0"/>
              <a:t> СН</a:t>
            </a:r>
            <a:r>
              <a:rPr lang="ru-RU" sz="2300" baseline="-25000" dirty="0"/>
              <a:t>3</a:t>
            </a:r>
            <a:r>
              <a:rPr lang="ru-RU" sz="2300" dirty="0"/>
              <a:t>SСН</a:t>
            </a:r>
            <a:r>
              <a:rPr lang="ru-RU" sz="2300" baseline="-25000" dirty="0"/>
              <a:t>3</a:t>
            </a:r>
            <a:r>
              <a:rPr lang="ru-RU" sz="2300" dirty="0"/>
              <a:t>. Его предшественником служит </a:t>
            </a:r>
            <a:r>
              <a:rPr lang="ru-RU" sz="2300" dirty="0" err="1"/>
              <a:t>диметилсульфонийпропионат</a:t>
            </a:r>
            <a:r>
              <a:rPr lang="ru-RU" sz="2300" dirty="0"/>
              <a:t>, который выполняет </a:t>
            </a:r>
            <a:r>
              <a:rPr lang="ru-RU" sz="2300" dirty="0" err="1"/>
              <a:t>осморегуляторные</a:t>
            </a:r>
            <a:r>
              <a:rPr lang="ru-RU" sz="2300" dirty="0"/>
              <a:t> функции и содержится в тканях всех морских водорослей.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543956" cy="664371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Суммарный поток </a:t>
            </a:r>
            <a:r>
              <a:rPr lang="ru-RU" dirty="0" err="1"/>
              <a:t>диметилсульфида</a:t>
            </a:r>
            <a:r>
              <a:rPr lang="ru-RU" dirty="0"/>
              <a:t> из морской воды в атмосферу оценивается в 19…50 Мт/год. Однако это соединение легко окисляется в атмосфере (с образованием SO</a:t>
            </a:r>
            <a:r>
              <a:rPr lang="ru-RU" baseline="-25000" dirty="0"/>
              <a:t>2</a:t>
            </a:r>
            <a:r>
              <a:rPr lang="ru-RU" dirty="0"/>
              <a:t> и </a:t>
            </a:r>
            <a:r>
              <a:rPr lang="ru-RU" dirty="0" err="1"/>
              <a:t>метансульфоновой</a:t>
            </a:r>
            <a:r>
              <a:rPr lang="ru-RU" dirty="0"/>
              <a:t> кислоты CH</a:t>
            </a:r>
            <a:r>
              <a:rPr lang="ru-RU" baseline="-25000" dirty="0"/>
              <a:t>3</a:t>
            </a:r>
            <a:r>
              <a:rPr lang="ru-RU" dirty="0"/>
              <a:t>SO</a:t>
            </a:r>
            <a:r>
              <a:rPr lang="ru-RU" baseline="-25000" dirty="0"/>
              <a:t>3</a:t>
            </a:r>
            <a:r>
              <a:rPr lang="ru-RU" dirty="0"/>
              <a:t>H, примеси которой позволяют отличить SO</a:t>
            </a:r>
            <a:r>
              <a:rPr lang="ru-RU" baseline="-25000" dirty="0"/>
              <a:t>2</a:t>
            </a:r>
            <a:r>
              <a:rPr lang="ru-RU" dirty="0"/>
              <a:t> морского происхождения от техногенного) и поэтому не накапливается в ней, несмотря на большие масштабы эмиссии.</a:t>
            </a:r>
          </a:p>
          <a:p>
            <a:pPr marL="0" algn="just">
              <a:buNone/>
            </a:pPr>
            <a:r>
              <a:rPr lang="ru-RU" dirty="0"/>
              <a:t>По некоторым оценкам, </a:t>
            </a:r>
            <a:r>
              <a:rPr lang="ru-RU" dirty="0" err="1"/>
              <a:t>биота</a:t>
            </a:r>
            <a:r>
              <a:rPr lang="ru-RU" dirty="0"/>
              <a:t> континентов выделяет в атмосферу 4…15 Мт S/год. До недавнего времени полагали, что из почвы в атмосферу сера поступает только в составе H</a:t>
            </a:r>
            <a:r>
              <a:rPr lang="ru-RU" baseline="-25000" dirty="0"/>
              <a:t>2</a:t>
            </a:r>
            <a:r>
              <a:rPr lang="ru-RU" dirty="0"/>
              <a:t>S, но в почвенных выделениях обнаружены также летучие вещества: </a:t>
            </a:r>
            <a:r>
              <a:rPr lang="ru-RU" dirty="0" err="1"/>
              <a:t>карбонилсульфид</a:t>
            </a:r>
            <a:r>
              <a:rPr lang="ru-RU" dirty="0"/>
              <a:t> СОS, сероуглерод СS</a:t>
            </a:r>
            <a:r>
              <a:rPr lang="ru-RU" baseline="-25000" dirty="0"/>
              <a:t>2</a:t>
            </a:r>
            <a:r>
              <a:rPr lang="ru-RU" dirty="0"/>
              <a:t>, </a:t>
            </a:r>
            <a:r>
              <a:rPr lang="ru-RU" dirty="0" err="1"/>
              <a:t>метилмеркаптан</a:t>
            </a:r>
            <a:r>
              <a:rPr lang="ru-RU" dirty="0"/>
              <a:t> СН</a:t>
            </a:r>
            <a:r>
              <a:rPr lang="ru-RU" baseline="-25000" dirty="0"/>
              <a:t>3</a:t>
            </a:r>
            <a:r>
              <a:rPr lang="ru-RU" dirty="0"/>
              <a:t>SН и </a:t>
            </a:r>
            <a:r>
              <a:rPr lang="ru-RU" dirty="0" err="1"/>
              <a:t>диметилсульфид</a:t>
            </a:r>
            <a:r>
              <a:rPr lang="ru-RU" dirty="0"/>
              <a:t> СН</a:t>
            </a:r>
            <a:r>
              <a:rPr lang="ru-RU" baseline="-25000" dirty="0"/>
              <a:t>3</a:t>
            </a:r>
            <a:r>
              <a:rPr lang="ru-RU" dirty="0"/>
              <a:t>SСН</a:t>
            </a:r>
            <a:r>
              <a:rPr lang="ru-RU" baseline="-25000" dirty="0"/>
              <a:t>3</a:t>
            </a:r>
            <a:r>
              <a:rPr lang="ru-RU" dirty="0"/>
              <a:t>.</a:t>
            </a:r>
          </a:p>
          <a:p>
            <a:pPr marL="0" algn="just">
              <a:buNone/>
            </a:pPr>
            <a:r>
              <a:rPr lang="ru-RU" dirty="0"/>
              <a:t>Сульфат используют почти все растения и микроорганизмы в качестве источника серы. В клетках с затратами энергии происходит поэтапное восстановление сульфатов SO</a:t>
            </a:r>
            <a:r>
              <a:rPr lang="ru-RU" baseline="-25000" dirty="0"/>
              <a:t>4</a:t>
            </a:r>
            <a:r>
              <a:rPr lang="ru-RU" baseline="30000" dirty="0"/>
              <a:t>2–</a:t>
            </a:r>
            <a:r>
              <a:rPr lang="ru-RU" dirty="0"/>
              <a:t> до сульфидов S</a:t>
            </a:r>
            <a:r>
              <a:rPr lang="ru-RU" baseline="30000" dirty="0"/>
              <a:t>2–</a:t>
            </a:r>
            <a:r>
              <a:rPr lang="ru-RU" dirty="0"/>
              <a:t>. Последние используются только на нужды организма (включаются в реакции образования </a:t>
            </a:r>
            <a:r>
              <a:rPr lang="ru-RU" dirty="0" err="1"/>
              <a:t>серусодержащих</a:t>
            </a:r>
            <a:r>
              <a:rPr lang="ru-RU" dirty="0"/>
              <a:t> аминокислот) и в окружающую среду не выделяются.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300" dirty="0"/>
              <a:t>При деградации </a:t>
            </a:r>
            <a:r>
              <a:rPr lang="ru-RU" sz="3300" dirty="0" err="1"/>
              <a:t>серусодержащих</a:t>
            </a:r>
            <a:r>
              <a:rPr lang="ru-RU" sz="3300" dirty="0"/>
              <a:t> органических соединений в процессе жизнедеятельности бактерий, растений и животных происходит их окисление до сульфатов, однако возможно и выделение других продуктов. В результате гниения органических остатков выделяется сероводород H</a:t>
            </a:r>
            <a:r>
              <a:rPr lang="ru-RU" sz="3300" baseline="-25000" dirty="0"/>
              <a:t>2</a:t>
            </a:r>
            <a:r>
              <a:rPr lang="ru-RU" sz="3300" dirty="0"/>
              <a:t>S и меркаптаны (последние также окисляются на воздухе с выделением H</a:t>
            </a:r>
            <a:r>
              <a:rPr lang="ru-RU" sz="3300" baseline="-25000" dirty="0"/>
              <a:t>2</a:t>
            </a:r>
            <a:r>
              <a:rPr lang="ru-RU" sz="3300" dirty="0"/>
              <a:t>S).</a:t>
            </a:r>
          </a:p>
          <a:p>
            <a:pPr marL="0" algn="just">
              <a:buNone/>
            </a:pPr>
            <a:r>
              <a:rPr lang="ru-RU" sz="3300" dirty="0"/>
              <a:t>Большая часть сероводорода в природе образуется в результате деятельности сульфатредуцирующих бактерий, обитающих в анаэробных условиях (в океане и на континентах). Суммарное уравнение процесса восстановления сульфата (его еще называют сульфатным дыханием) выглядит так:</a:t>
            </a:r>
          </a:p>
          <a:p>
            <a:pPr marL="0" algn="just">
              <a:buNone/>
            </a:pPr>
            <a:r>
              <a:rPr lang="ru-RU" sz="3300" dirty="0"/>
              <a:t>SO</a:t>
            </a:r>
            <a:r>
              <a:rPr lang="ru-RU" sz="3300" baseline="-25000" dirty="0"/>
              <a:t>4</a:t>
            </a:r>
            <a:r>
              <a:rPr lang="ru-RU" sz="3300" baseline="30000" dirty="0"/>
              <a:t>2−</a:t>
            </a:r>
            <a:r>
              <a:rPr lang="ru-RU" sz="3300" dirty="0"/>
              <a:t> + 8[H] → H</a:t>
            </a:r>
            <a:r>
              <a:rPr lang="ru-RU" sz="3300" baseline="-25000" dirty="0"/>
              <a:t>2</a:t>
            </a:r>
            <a:r>
              <a:rPr lang="ru-RU" sz="3300" dirty="0"/>
              <a:t>S + 2 H</a:t>
            </a:r>
            <a:r>
              <a:rPr lang="ru-RU" sz="3300" baseline="-25000" dirty="0"/>
              <a:t>2</a:t>
            </a:r>
            <a:r>
              <a:rPr lang="ru-RU" sz="3300" dirty="0"/>
              <a:t>O + 2OH</a:t>
            </a:r>
            <a:r>
              <a:rPr lang="ru-RU" sz="3300" baseline="30000" dirty="0"/>
              <a:t>−</a:t>
            </a:r>
            <a:r>
              <a:rPr lang="ru-RU" sz="3300" dirty="0"/>
              <a:t>.</a:t>
            </a:r>
          </a:p>
          <a:p>
            <a:pPr marL="0" algn="just">
              <a:buNone/>
            </a:pPr>
            <a:r>
              <a:rPr lang="ru-RU" sz="3300" dirty="0"/>
              <a:t>В результате процесса бактерии запасают энергию. Источниками [Н] служат низкомолекулярные соединения, образовавшиеся при анаэробном разложении биомассы – молочная, </a:t>
            </a:r>
            <a:r>
              <a:rPr lang="ru-RU" sz="3300" dirty="0" err="1"/>
              <a:t>пропионовая</a:t>
            </a:r>
            <a:r>
              <a:rPr lang="ru-RU" sz="3300" dirty="0"/>
              <a:t>, уксусная, муравьиная кислоты, этанол, высшие жирные кислоты и молекулярный водород. Деятельность сульфатредуцирующих бактерий особенно заметна в иле на дне прудов и ручьев, в болотах и вдоль морского побережья. Ее признаки – запах сероводорода и черный как смоль ил, цвет которого обусловлен присутствием </a:t>
            </a:r>
            <a:r>
              <a:rPr lang="ru-RU" sz="3300" dirty="0" err="1"/>
              <a:t>FeS</a:t>
            </a:r>
            <a:r>
              <a:rPr lang="ru-RU" sz="3300" dirty="0"/>
              <a:t>. Некоторые береговые области становятся безжизненными из-за токсического действия H</a:t>
            </a:r>
            <a:r>
              <a:rPr lang="ru-RU" sz="3300" baseline="-25000" dirty="0"/>
              <a:t>2</a:t>
            </a:r>
            <a:r>
              <a:rPr lang="ru-RU" sz="3300" dirty="0"/>
              <a:t>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71514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Большие количества H</a:t>
            </a:r>
            <a:r>
              <a:rPr lang="ru-RU" baseline="-25000" dirty="0"/>
              <a:t>2</a:t>
            </a:r>
            <a:r>
              <a:rPr lang="ru-RU" dirty="0"/>
              <a:t>S накапливаются в верхних слоях морских донных отложений и в некоторых случаях – в придонных водах морей (например в Черном море глубже 200м), отличающихся высокой биологической продуктивностью и слабой циркуляцией.</a:t>
            </a:r>
          </a:p>
          <a:p>
            <a:pPr marL="0" algn="just">
              <a:buNone/>
            </a:pPr>
            <a:r>
              <a:rPr lang="ru-RU" dirty="0"/>
              <a:t>Биогеохимический круговорот серы является одним из ключевых в общем процессе переноса вещества, так как превращения с ним связанные играют существенную роль в миграции других важнейших биогенных элементов. В частности, когда в осадках образуются сульфиды железа, фосфор из нерастворимой формы переходит в растворимую и становится доступным для организмов. Таким образом, один круговорот (фосфора) регулируется другим биогеохимическим круговоротом (серы).</a:t>
            </a:r>
          </a:p>
          <a:p>
            <a:pPr marL="0" algn="just">
              <a:buNone/>
            </a:pPr>
            <a:r>
              <a:rPr lang="ru-RU" dirty="0"/>
              <a:t>Из техногенных выбросов серы более 90% приходится на диоксид серы SO2 (остальное – на сульфаты аэрозолей и сероводород), причем почти все эти выбросы приходятся на Северное полушарие. Годовое техногенное поступление SO2 составляет около 275 млн. т, что соответствует 138 Мт S (по данным 1996 года – 80 Мт S). В результате сжигания биомассы (древесины, травы) также выделяется 2…3,5 Мт S/год.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 smtClean="0"/>
              <a:t>Химический состав земной коры изучен по результатам бурения. У.Ф. Кларк обобщил результаты химического анализа тысяч образцов минералов и горных пород из скважин США и пришел к выводу, что средний элементный состав верхней коры (без осадочных пород) близок к граниту. Интересно, что более 99 массовых процентов (</a:t>
            </a:r>
            <a:r>
              <a:rPr lang="ru-RU" dirty="0" err="1" smtClean="0"/>
              <a:t>масс%</a:t>
            </a:r>
            <a:r>
              <a:rPr lang="ru-RU" dirty="0" smtClean="0"/>
              <a:t>) приходится всего на 15 химических элементов (см. табл. 1). Высокое содержание кислорода в горных породах связано с образованием им нелетучих соединений со многими элементами даже при высоких температурах.</a:t>
            </a:r>
          </a:p>
          <a:p>
            <a:pPr marL="0" algn="just">
              <a:buNone/>
            </a:pPr>
            <a:r>
              <a:rPr lang="ru-RU" dirty="0"/>
              <a:t>В память об ученом среднее содержание элемента в коре предложили называть </a:t>
            </a:r>
            <a:r>
              <a:rPr lang="ru-RU" dirty="0" err="1"/>
              <a:t>кларковым</a:t>
            </a:r>
            <a:r>
              <a:rPr lang="ru-RU" dirty="0"/>
              <a:t> числом или </a:t>
            </a:r>
            <a:r>
              <a:rPr lang="ru-RU" dirty="0" err="1"/>
              <a:t>кларком</a:t>
            </a:r>
            <a:r>
              <a:rPr lang="ru-RU" dirty="0"/>
              <a:t>. Различают </a:t>
            </a:r>
            <a:r>
              <a:rPr lang="ru-RU" dirty="0" err="1"/>
              <a:t>кларки</a:t>
            </a:r>
            <a:r>
              <a:rPr lang="ru-RU" dirty="0"/>
              <a:t> массовые (в масс %, в г/т или в г/</a:t>
            </a:r>
            <a:r>
              <a:rPr lang="ru-RU" dirty="0" err="1"/>
              <a:t>г</a:t>
            </a:r>
            <a:r>
              <a:rPr lang="ru-RU" dirty="0"/>
              <a:t>) и атомные (в % от числа атомов). Элементы с </a:t>
            </a:r>
            <a:r>
              <a:rPr lang="ru-RU" dirty="0" err="1"/>
              <a:t>кларками</a:t>
            </a:r>
            <a:r>
              <a:rPr lang="ru-RU" dirty="0"/>
              <a:t> выше 0,1 </a:t>
            </a:r>
            <a:r>
              <a:rPr lang="ru-RU" dirty="0" err="1"/>
              <a:t>масс%</a:t>
            </a:r>
            <a:r>
              <a:rPr lang="ru-RU" dirty="0"/>
              <a:t> называют главными, с </a:t>
            </a:r>
            <a:r>
              <a:rPr lang="ru-RU" dirty="0" err="1"/>
              <a:t>кларками</a:t>
            </a:r>
            <a:r>
              <a:rPr lang="ru-RU" dirty="0"/>
              <a:t> порядка 0,01 масс % и ниже – редкими. Редкие элементы могут встречаться в концентрированном виде (например, обнаружены месторождения </a:t>
            </a:r>
            <a:r>
              <a:rPr lang="en-US" dirty="0"/>
              <a:t>Li</a:t>
            </a:r>
            <a:r>
              <a:rPr lang="ru-RU" dirty="0"/>
              <a:t>, </a:t>
            </a:r>
            <a:r>
              <a:rPr lang="en-US" dirty="0"/>
              <a:t>Cs</a:t>
            </a:r>
            <a:r>
              <a:rPr lang="ru-RU" dirty="0"/>
              <a:t>, </a:t>
            </a:r>
            <a:r>
              <a:rPr lang="en-US" dirty="0"/>
              <a:t>Be</a:t>
            </a:r>
            <a:r>
              <a:rPr lang="ru-RU" dirty="0"/>
              <a:t>, </a:t>
            </a:r>
            <a:r>
              <a:rPr lang="en-US" dirty="0"/>
              <a:t>La</a:t>
            </a:r>
            <a:r>
              <a:rPr lang="ru-RU" dirty="0"/>
              <a:t>, </a:t>
            </a:r>
            <a:r>
              <a:rPr lang="en-US" dirty="0"/>
              <a:t>Mo</a:t>
            </a:r>
            <a:r>
              <a:rPr lang="ru-RU" dirty="0"/>
              <a:t>, </a:t>
            </a:r>
            <a:r>
              <a:rPr lang="en-US" dirty="0"/>
              <a:t>W</a:t>
            </a:r>
            <a:r>
              <a:rPr lang="ru-RU" dirty="0"/>
              <a:t>, </a:t>
            </a:r>
            <a:r>
              <a:rPr lang="en-US" dirty="0" err="1"/>
              <a:t>Ir</a:t>
            </a:r>
            <a:r>
              <a:rPr lang="ru-RU" dirty="0"/>
              <a:t>, </a:t>
            </a:r>
            <a:r>
              <a:rPr lang="en-US" dirty="0"/>
              <a:t>Os</a:t>
            </a:r>
            <a:r>
              <a:rPr lang="ru-RU" dirty="0"/>
              <a:t>, </a:t>
            </a:r>
            <a:r>
              <a:rPr lang="en-US" dirty="0"/>
              <a:t>Pt</a:t>
            </a:r>
            <a:r>
              <a:rPr lang="ru-RU" dirty="0"/>
              <a:t>, </a:t>
            </a:r>
            <a:r>
              <a:rPr lang="en-US" dirty="0"/>
              <a:t>U</a:t>
            </a:r>
            <a:r>
              <a:rPr lang="ru-RU" dirty="0"/>
              <a:t>, </a:t>
            </a:r>
            <a:r>
              <a:rPr lang="en-US" dirty="0" err="1"/>
              <a:t>Th</a:t>
            </a:r>
            <a:r>
              <a:rPr lang="ru-RU" dirty="0"/>
              <a:t>, </a:t>
            </a:r>
            <a:r>
              <a:rPr lang="en-US" dirty="0" err="1"/>
              <a:t>Pb</a:t>
            </a:r>
            <a:r>
              <a:rPr lang="ru-RU" dirty="0"/>
              <a:t>, </a:t>
            </a:r>
            <a:r>
              <a:rPr lang="en-US" dirty="0"/>
              <a:t>Hg</a:t>
            </a:r>
            <a:r>
              <a:rPr lang="ru-RU" dirty="0"/>
              <a:t> и др.) или же присутствовать только как примеси в минералах более распространенных элементов – в последнем случае их называют редкими рассеянными элементами (</a:t>
            </a:r>
            <a:r>
              <a:rPr lang="ru-RU" dirty="0" err="1"/>
              <a:t>Rb</a:t>
            </a:r>
            <a:r>
              <a:rPr lang="ru-RU" dirty="0"/>
              <a:t>, </a:t>
            </a:r>
            <a:r>
              <a:rPr lang="ru-RU" dirty="0" err="1"/>
              <a:t>Sc</a:t>
            </a:r>
            <a:r>
              <a:rPr lang="ru-RU" dirty="0"/>
              <a:t>, </a:t>
            </a:r>
            <a:r>
              <a:rPr lang="ru-RU" dirty="0" err="1"/>
              <a:t>Ga</a:t>
            </a:r>
            <a:r>
              <a:rPr lang="ru-RU" dirty="0"/>
              <a:t>, </a:t>
            </a:r>
            <a:r>
              <a:rPr lang="ru-RU" dirty="0" err="1"/>
              <a:t>In</a:t>
            </a:r>
            <a:r>
              <a:rPr lang="ru-RU" dirty="0"/>
              <a:t>, </a:t>
            </a:r>
            <a:r>
              <a:rPr lang="ru-RU" dirty="0" err="1"/>
              <a:t>Tl</a:t>
            </a:r>
            <a:r>
              <a:rPr lang="ru-RU" dirty="0"/>
              <a:t>, </a:t>
            </a:r>
            <a:r>
              <a:rPr lang="ru-RU" dirty="0" err="1"/>
              <a:t>Hf</a:t>
            </a:r>
            <a:r>
              <a:rPr lang="ru-RU" dirty="0"/>
              <a:t>, </a:t>
            </a:r>
            <a:r>
              <a:rPr lang="ru-RU" dirty="0" err="1"/>
              <a:t>Ge</a:t>
            </a:r>
            <a:r>
              <a:rPr lang="ru-RU" dirty="0"/>
              <a:t>, </a:t>
            </a:r>
            <a:r>
              <a:rPr lang="ru-RU" dirty="0" err="1"/>
              <a:t>Se</a:t>
            </a:r>
            <a:r>
              <a:rPr lang="ru-RU" dirty="0"/>
              <a:t>, Те, </a:t>
            </a:r>
            <a:r>
              <a:rPr lang="ru-RU" dirty="0" err="1"/>
              <a:t>Re</a:t>
            </a:r>
            <a:r>
              <a:rPr lang="ru-RU" dirty="0"/>
              <a:t>, </a:t>
            </a:r>
            <a:r>
              <a:rPr lang="ru-RU" dirty="0" err="1"/>
              <a:t>Cd</a:t>
            </a:r>
            <a:r>
              <a:rPr lang="ru-RU" dirty="0"/>
              <a:t>, </a:t>
            </a:r>
            <a:r>
              <a:rPr lang="ru-RU" dirty="0" err="1"/>
              <a:t>Br</a:t>
            </a:r>
            <a:r>
              <a:rPr lang="ru-RU" dirty="0"/>
              <a:t>, I и др.).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b="1" u="sng" dirty="0"/>
              <a:t>Цикл фосфора</a:t>
            </a:r>
            <a:endParaRPr lang="ru-RU" sz="3400" b="1" dirty="0"/>
          </a:p>
          <a:p>
            <a:pPr marL="0" algn="just">
              <a:buNone/>
            </a:pPr>
            <a:r>
              <a:rPr lang="ru-RU" sz="3400" dirty="0"/>
              <a:t>Основные запасы фосфора сосредоточены в осадочных породах. Известно около 200 минералов, в состав которых входит фосфор, однако наибольшие его количества встречаются в виде нескольких ископаемых: апатитов, например Са</a:t>
            </a:r>
            <a:r>
              <a:rPr lang="ru-RU" sz="3400" baseline="-25000" dirty="0"/>
              <a:t>5</a:t>
            </a:r>
            <a:r>
              <a:rPr lang="ru-RU" sz="3400" dirty="0"/>
              <a:t>(РО</a:t>
            </a:r>
            <a:r>
              <a:rPr lang="ru-RU" sz="3400" baseline="-25000" dirty="0"/>
              <a:t>4</a:t>
            </a:r>
            <a:r>
              <a:rPr lang="ru-RU" sz="3400" dirty="0"/>
              <a:t>)</a:t>
            </a:r>
            <a:r>
              <a:rPr lang="ru-RU" sz="3400" baseline="-25000" dirty="0"/>
              <a:t>3</a:t>
            </a:r>
            <a:r>
              <a:rPr lang="ru-RU" sz="3400" dirty="0"/>
              <a:t>F, Са</a:t>
            </a:r>
            <a:r>
              <a:rPr lang="ru-RU" sz="3400" baseline="-25000" dirty="0"/>
              <a:t>5</a:t>
            </a:r>
            <a:r>
              <a:rPr lang="ru-RU" sz="3400" dirty="0"/>
              <a:t>(РО</a:t>
            </a:r>
            <a:r>
              <a:rPr lang="ru-RU" sz="3400" baseline="-25000" dirty="0"/>
              <a:t>4</a:t>
            </a:r>
            <a:r>
              <a:rPr lang="ru-RU" sz="3400" dirty="0"/>
              <a:t>)</a:t>
            </a:r>
            <a:r>
              <a:rPr lang="ru-RU" sz="3400" baseline="-25000" dirty="0"/>
              <a:t>3</a:t>
            </a:r>
            <a:r>
              <a:rPr lang="ru-RU" sz="3400" dirty="0"/>
              <a:t>С1, Са</a:t>
            </a:r>
            <a:r>
              <a:rPr lang="ru-RU" sz="3400" baseline="-25000" dirty="0"/>
              <a:t>5</a:t>
            </a:r>
            <a:r>
              <a:rPr lang="ru-RU" sz="3400" dirty="0"/>
              <a:t>(РО</a:t>
            </a:r>
            <a:r>
              <a:rPr lang="ru-RU" sz="3400" baseline="-25000" dirty="0"/>
              <a:t>4</a:t>
            </a:r>
            <a:r>
              <a:rPr lang="ru-RU" sz="3400" dirty="0"/>
              <a:t>)</a:t>
            </a:r>
            <a:r>
              <a:rPr lang="ru-RU" sz="3400" baseline="-25000" dirty="0"/>
              <a:t>3</a:t>
            </a:r>
            <a:r>
              <a:rPr lang="ru-RU" sz="3400" dirty="0"/>
              <a:t>ОН, фосфоритов Са</a:t>
            </a:r>
            <a:r>
              <a:rPr lang="ru-RU" sz="3400" baseline="-25000" dirty="0"/>
              <a:t>3</a:t>
            </a:r>
            <a:r>
              <a:rPr lang="ru-RU" sz="3400" dirty="0"/>
              <a:t>(РО</a:t>
            </a:r>
            <a:r>
              <a:rPr lang="ru-RU" sz="3400" baseline="-25000" dirty="0"/>
              <a:t>4</a:t>
            </a:r>
            <a:r>
              <a:rPr lang="ru-RU" sz="3400" dirty="0"/>
              <a:t>)</a:t>
            </a:r>
            <a:r>
              <a:rPr lang="ru-RU" sz="3400" baseline="-25000" dirty="0"/>
              <a:t>2</a:t>
            </a:r>
            <a:r>
              <a:rPr lang="ru-RU" sz="3400" dirty="0"/>
              <a:t>, фосфатов FеРО</a:t>
            </a:r>
            <a:r>
              <a:rPr lang="ru-RU" sz="3400" baseline="-25000" dirty="0"/>
              <a:t>4</a:t>
            </a:r>
            <a:r>
              <a:rPr lang="ru-RU" sz="3400" dirty="0"/>
              <a:t>, А1РО</a:t>
            </a:r>
            <a:r>
              <a:rPr lang="ru-RU" sz="3400" baseline="-25000" dirty="0"/>
              <a:t>4</a:t>
            </a:r>
            <a:r>
              <a:rPr lang="ru-RU" sz="3400" dirty="0"/>
              <a:t>. В минералах фосфора содержатся значительное количество тяжелых металлов (</a:t>
            </a:r>
            <a:r>
              <a:rPr lang="ru-RU" sz="3400" dirty="0" err="1"/>
              <a:t>Cr</a:t>
            </a:r>
            <a:r>
              <a:rPr lang="ru-RU" sz="3400" dirty="0"/>
              <a:t>, </a:t>
            </a:r>
            <a:r>
              <a:rPr lang="ru-RU" sz="3400" dirty="0" err="1"/>
              <a:t>Cd</a:t>
            </a:r>
            <a:r>
              <a:rPr lang="ru-RU" sz="3400" dirty="0"/>
              <a:t>, </a:t>
            </a:r>
            <a:r>
              <a:rPr lang="ru-RU" sz="3400" dirty="0" err="1"/>
              <a:t>Hg</a:t>
            </a:r>
            <a:r>
              <a:rPr lang="ru-RU" sz="3400" dirty="0"/>
              <a:t>, </a:t>
            </a:r>
            <a:r>
              <a:rPr lang="ru-RU" sz="3400" dirty="0" err="1"/>
              <a:t>Pb</a:t>
            </a:r>
            <a:r>
              <a:rPr lang="ru-RU" sz="3400" dirty="0"/>
              <a:t>, U), что связано с изоморфным замещением главных ионов природных минералов фосфора (Са</a:t>
            </a:r>
            <a:r>
              <a:rPr lang="ru-RU" sz="3400" baseline="30000" dirty="0"/>
              <a:t>2+</a:t>
            </a:r>
            <a:r>
              <a:rPr lang="ru-RU" sz="3400" dirty="0"/>
              <a:t>, Аl</a:t>
            </a:r>
            <a:r>
              <a:rPr lang="ru-RU" sz="3400" baseline="30000" dirty="0"/>
              <a:t>3+</a:t>
            </a:r>
            <a:r>
              <a:rPr lang="ru-RU" sz="3400" dirty="0"/>
              <a:t>, Fe</a:t>
            </a:r>
            <a:r>
              <a:rPr lang="ru-RU" sz="3400" baseline="30000" dirty="0"/>
              <a:t>2+</a:t>
            </a:r>
            <a:r>
              <a:rPr lang="ru-RU" sz="3400" dirty="0"/>
              <a:t>, Fe</a:t>
            </a:r>
            <a:r>
              <a:rPr lang="ru-RU" sz="3400" baseline="30000" dirty="0"/>
              <a:t>3+</a:t>
            </a:r>
            <a:r>
              <a:rPr lang="ru-RU" sz="3400" dirty="0"/>
              <a:t>) катионами следовых элементов. Поэтому выветривание фосфатных минералов сопровождается высвобождением этих токсичных элементов.</a:t>
            </a:r>
          </a:p>
          <a:p>
            <a:pPr marL="0" algn="just">
              <a:buNone/>
            </a:pPr>
            <a:r>
              <a:rPr lang="ru-RU" sz="3400" dirty="0"/>
              <a:t>Одна из реакций химического выветривания фосфора из апатитов происходит следующим образом:</a:t>
            </a:r>
          </a:p>
          <a:p>
            <a:pPr marL="0" algn="just">
              <a:buNone/>
            </a:pPr>
            <a:r>
              <a:rPr lang="en-US" sz="3400" dirty="0"/>
              <a:t>Ca</a:t>
            </a:r>
            <a:r>
              <a:rPr lang="en-US" sz="3400" baseline="-25000" dirty="0"/>
              <a:t>5</a:t>
            </a:r>
            <a:r>
              <a:rPr lang="en-US" sz="3400" dirty="0"/>
              <a:t>(PO</a:t>
            </a:r>
            <a:r>
              <a:rPr lang="en-US" sz="3400" baseline="-25000" dirty="0"/>
              <a:t>4</a:t>
            </a:r>
            <a:r>
              <a:rPr lang="en-US" sz="3400" dirty="0"/>
              <a:t>)</a:t>
            </a:r>
            <a:r>
              <a:rPr lang="en-US" sz="3400" baseline="-25000" dirty="0"/>
              <a:t>3</a:t>
            </a:r>
            <a:r>
              <a:rPr lang="en-US" sz="3400" dirty="0"/>
              <a:t>OH + 4CO</a:t>
            </a:r>
            <a:r>
              <a:rPr lang="en-US" sz="3400" baseline="-25000" dirty="0"/>
              <a:t>2</a:t>
            </a:r>
            <a:r>
              <a:rPr lang="en-US" sz="3400" dirty="0"/>
              <a:t> + 3H</a:t>
            </a:r>
            <a:r>
              <a:rPr lang="en-US" sz="3400" baseline="-25000" dirty="0"/>
              <a:t>2</a:t>
            </a:r>
            <a:r>
              <a:rPr lang="en-US" sz="3400" dirty="0"/>
              <a:t>O ↔ 5Ca</a:t>
            </a:r>
            <a:r>
              <a:rPr lang="en-US" sz="3400" baseline="30000" dirty="0"/>
              <a:t>2+</a:t>
            </a:r>
            <a:r>
              <a:rPr lang="en-US" sz="3400" dirty="0"/>
              <a:t> + 3HPO</a:t>
            </a:r>
            <a:r>
              <a:rPr lang="en-US" sz="3400" baseline="-25000" dirty="0"/>
              <a:t>4</a:t>
            </a:r>
            <a:r>
              <a:rPr lang="en-US" sz="3400" baseline="30000" dirty="0"/>
              <a:t>2−</a:t>
            </a:r>
            <a:r>
              <a:rPr lang="en-US" sz="3400" dirty="0"/>
              <a:t> + 4HCO</a:t>
            </a:r>
            <a:r>
              <a:rPr lang="en-US" sz="3400" baseline="-25000" dirty="0"/>
              <a:t>3</a:t>
            </a:r>
            <a:r>
              <a:rPr lang="en-US" sz="3400" baseline="30000" dirty="0"/>
              <a:t>−</a:t>
            </a:r>
            <a:r>
              <a:rPr lang="en-US" sz="3400" dirty="0"/>
              <a:t>.</a:t>
            </a:r>
            <a:endParaRPr lang="ru-RU" sz="3400" dirty="0"/>
          </a:p>
          <a:p>
            <a:pPr marL="0" algn="just">
              <a:buNone/>
            </a:pPr>
            <a:r>
              <a:rPr lang="ru-RU" sz="3400" dirty="0"/>
              <a:t>Вторым по значимости резервуаром фосфора является Мировой океан. В результате таяния ледников в океан поступает около 1,5 Мт Р/год, с подземным стоком 0,1 Мт Р/год, с атмосферными осадками 1,7 Мт Р/год, в результате разрушения берегов 0,4 Мт Р/год, благодаря вулканической активности на континентах 3,3 Мт Р/год.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Однако подавляющее количество фосфора – около 25 Мт/год – поступает в Мировой океан в настоящее время с континентальным речным стоком. В речных водах фосфор находится в составе неорганических и органических растворенных и взвешенных веществ. Средние концентрации растворенных минерального и общего фосфора для вод средних и крупных рек составляет 31 и 95 мкг/л, для малых рек – 38 и 108 мкг/л, соответственно. В речных взвесях среднее содержание фосфора оценивается в 0,07…0,11%. Следует отметить, что фосфор в составе взвешенных частиц состоит из двух фракций. В составе частиц горных пород фосфор </a:t>
            </a:r>
            <a:r>
              <a:rPr lang="ru-RU" dirty="0" err="1"/>
              <a:t>геохимически</a:t>
            </a:r>
            <a:r>
              <a:rPr lang="ru-RU" dirty="0"/>
              <a:t> инертен, тогда как фосфор, связанный с органическим веществом и </a:t>
            </a:r>
            <a:r>
              <a:rPr lang="ru-RU" dirty="0" err="1"/>
              <a:t>гидроксидами</a:t>
            </a:r>
            <a:r>
              <a:rPr lang="ru-RU" dirty="0"/>
              <a:t> железа, </a:t>
            </a:r>
            <a:r>
              <a:rPr lang="ru-RU" dirty="0" err="1"/>
              <a:t>геохимически</a:t>
            </a:r>
            <a:r>
              <a:rPr lang="ru-RU" dirty="0"/>
              <a:t> реакционно-активен и вовлекается в различные процессы, являясь основным резервом для биологического круговорота.</a:t>
            </a:r>
          </a:p>
          <a:p>
            <a:pPr marL="0" algn="just">
              <a:buNone/>
            </a:pPr>
            <a:r>
              <a:rPr lang="ru-RU" dirty="0"/>
              <a:t>В составе неорганических растворенных и взвешенных соединений в океан поступает 0,8…1,4 и 1,3…7,4 Мт Р /год, в составе взвешенного и растворенного органического вещества – около 0,9 и 0,2 Мт/год Р, соответственно. Ветровой вынос с континентов оценивается в 1 Мт Р/год, причем 20% его приходится на </a:t>
            </a:r>
            <a:r>
              <a:rPr lang="ru-RU" dirty="0" err="1"/>
              <a:t>геохимически</a:t>
            </a:r>
            <a:r>
              <a:rPr lang="ru-RU" dirty="0"/>
              <a:t> реакционно-активный фосфор.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 водах Мирового океана содержание фосфора варьирует от 1 мкг Р/л и менее в период цветения фитопланктона до 300 </a:t>
            </a:r>
            <a:r>
              <a:rPr lang="ru-RU" dirty="0" err="1"/>
              <a:t>мкгР</a:t>
            </a:r>
            <a:r>
              <a:rPr lang="ru-RU" dirty="0"/>
              <a:t>/л в застойных бухтах Черного и Белого моря; среднее содержание составляет около 70 </a:t>
            </a:r>
            <a:r>
              <a:rPr lang="ru-RU" dirty="0" err="1"/>
              <a:t>мкгР</a:t>
            </a:r>
            <a:r>
              <a:rPr lang="ru-RU" dirty="0"/>
              <a:t>/л. Неорганический фосфор (около 90% от общего содержания Р) представлен в основном </a:t>
            </a:r>
            <a:r>
              <a:rPr lang="ru-RU" dirty="0" err="1"/>
              <a:t>гидрофосфатами</a:t>
            </a:r>
            <a:r>
              <a:rPr lang="ru-RU" dirty="0"/>
              <a:t> HPO</a:t>
            </a:r>
            <a:r>
              <a:rPr lang="ru-RU" baseline="-25000" dirty="0"/>
              <a:t>4</a:t>
            </a:r>
            <a:r>
              <a:rPr lang="ru-RU" baseline="30000" dirty="0"/>
              <a:t>2−</a:t>
            </a:r>
            <a:r>
              <a:rPr lang="ru-RU" dirty="0"/>
              <a:t>, на органические формы фосфора приходится около 10%. Больше всего соединений фосфора находится в глубинных слоях воды (до 1…2 км), куда не проникает солнечный свет и где не может происходить его усвоение продуцентами – водорослями. Поэтому центральные районы океанов малопродуктивны, а высокой продуктивностью отличаются мелководная шельфовая зона и районы </a:t>
            </a:r>
            <a:r>
              <a:rPr lang="ru-RU" dirty="0" err="1"/>
              <a:t>апвеллинга</a:t>
            </a:r>
            <a:r>
              <a:rPr lang="ru-RU" dirty="0"/>
              <a:t>, в которых на стыке холодных и теплых течений происходит подъем к поверхности глубинных вод, обогащенных фосфором.</a:t>
            </a:r>
          </a:p>
          <a:p>
            <a:pPr marL="0" algn="just">
              <a:buNone/>
            </a:pPr>
            <a:r>
              <a:rPr lang="ru-RU" dirty="0"/>
              <a:t>Фосфор, так же как азот и сера, значительно активнее вовлекается в биологический круговорот в океане, чем на суше. Так, в океане ежегодно вовлекается около 1210 Мт Р, а на суше 350 Мт Р/год (до вмешательства в него человека). Это свидетельствует об ограниченности P, S и N в океане; на суше живое вещество более обеспечено и не имеет необходимости в столь интенсивном их использовании.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Содержание фосфора в организмах морских обитателях составляет 0,05…2,55 % от сухой массы (в некоторые частях – костях, панцирях, раковинах – сконцентрирована большая часть фосфора). В морских экосистемах фосфор многократно захватывается живыми организмами и задерживается ими в </a:t>
            </a:r>
            <a:r>
              <a:rPr lang="ru-RU" dirty="0" err="1"/>
              <a:t>фотическом</a:t>
            </a:r>
            <a:r>
              <a:rPr lang="ru-RU" dirty="0"/>
              <a:t> слое. Вообще значительная часть потока мелкодисперсного органического материала (фрагменты тканей погибших водорослей и животных) не достигает океанского дна. Оседающие частицы заселяются микроорганизмами, которые быстро разрушают их и таким образом возвращают в биотический круговорот </a:t>
            </a:r>
            <a:r>
              <a:rPr lang="ru-RU" dirty="0" err="1"/>
              <a:t>биофильные</a:t>
            </a:r>
            <a:r>
              <a:rPr lang="ru-RU" dirty="0"/>
              <a:t> элементы, в том числе фосфор.</a:t>
            </a:r>
          </a:p>
          <a:p>
            <a:pPr marL="0" algn="just">
              <a:buNone/>
            </a:pPr>
            <a:r>
              <a:rPr lang="ru-RU" dirty="0"/>
              <a:t>В составе осадков ежегодно из океанской воды удаляется 2…10 Мт Р (некоторая часть фосфора может возвращаться из них обратно в воду). Общее количество фосфора, аккумулированного в осадочной толще, составляет 1,3·10</a:t>
            </a:r>
            <a:r>
              <a:rPr lang="ru-RU" baseline="30000" dirty="0"/>
              <a:t>15</a:t>
            </a:r>
            <a:r>
              <a:rPr lang="ru-RU" dirty="0"/>
              <a:t> т. Потеря его сушей и водами океанов компенсируется продолжающимся выветриванием осадочных пород в зоне </a:t>
            </a:r>
            <a:r>
              <a:rPr lang="ru-RU" dirty="0" err="1"/>
              <a:t>гипергенеза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 составе </a:t>
            </a:r>
            <a:r>
              <a:rPr lang="ru-RU" dirty="0" err="1"/>
              <a:t>биоты</a:t>
            </a:r>
            <a:r>
              <a:rPr lang="ru-RU" dirty="0"/>
              <a:t> континентов содержится не менее 3000 Мт P, в составе верхнего почвенного слоя (до 60 см) около 2·10</a:t>
            </a:r>
            <a:r>
              <a:rPr lang="ru-RU" baseline="30000" dirty="0"/>
              <a:t>5</a:t>
            </a:r>
            <a:r>
              <a:rPr lang="ru-RU" dirty="0"/>
              <a:t> Мт Р. В ходе наземного круговорота растения извлекают фосфор из почвы, животные питаются растениями, отмершие части растений и животных разлагаются при участии микроорганизмов, благодаря чему фосфор возвращается в почву. В этот обмен между почвой и организмами в доисторические времена вовлекалось около 350 Мт Р/год. Предполагают, что в результате хозяйственной деятельности человека эти потоки уменьшились примерно на 5 Мт Р/год. </a:t>
            </a:r>
          </a:p>
          <a:p>
            <a:pPr marL="0" algn="just">
              <a:buNone/>
            </a:pPr>
            <a:r>
              <a:rPr lang="ru-RU" dirty="0"/>
              <a:t>Со сточными водами городов в реки и озера поступает значительное количество фосфора. Результаты воздействия человека на биотические компоненты цикла фосфора иллюстрируют следующие данные: среднее содержание общего фосфора в лесных реках составляет 28 мкг/л, в реках сельскохозяйственных районов 250 мкг/л, в реках городских районов до 1500 мкг/л.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214290"/>
            <a:ext cx="9039079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Все многообразие слагающих земную кору горных пород по их происхождению можно разделить на три группы: магматические, осадочные и метаморфические. В каждой группе можно выделить несколько подгрупп (рисунок 1).</a:t>
            </a:r>
          </a:p>
          <a:p>
            <a:pPr marL="0" algn="just">
              <a:buNone/>
            </a:pPr>
            <a:r>
              <a:rPr lang="ru-RU" u="sng" dirty="0"/>
              <a:t>Магматические (изверженные) породы</a:t>
            </a:r>
            <a:r>
              <a:rPr lang="ru-RU" dirty="0"/>
              <a:t>, называемые также первичными, образовались из магмы, плазменной субстанции, поднимающейся из глубин планеты. В том случае, когда магма не выходит на поверхность, процессы породообразования при охлаждении плазмы протекают в глубине земной коры, образуются глубинные породы. Породы, образовавшиеся из магмы, которая подошла близко к земной поверхности или вылилась на нее через трещины и разломы, называют излившимися плотными. К излившимся пористым (вулканогенным) относятся породы, получившиеся из продуктов, выброшенных через кратеры вулканов.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-1"/>
            <a:ext cx="6429420" cy="681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sz="3400" u="sng" dirty="0"/>
              <a:t>Осадочные породы </a:t>
            </a:r>
            <a:r>
              <a:rPr lang="ru-RU" sz="3400" dirty="0"/>
              <a:t>вторичны по отношению к изверженным, поскольку исходным материалом для их формирования являются продукты разрушения (выветривания) магматических пород. При механическом разрушении в результате выветривания первичных пород образуются механические отложения (осадочные породы), которые могут находиться в рыхлом или в сцементированном состоянии. Химические осадки образуются в природе подобно осадкам в пробирке – при осаждении продуктов взаимодействия растворенных (вымытых из породы) веществ. Органические отложения (органогенные осадки) представляют собой неорганическую часть древних организмов (ракушек, водорослей</a:t>
            </a:r>
            <a:r>
              <a:rPr lang="ru-RU" sz="3400" dirty="0" smtClean="0"/>
              <a:t>).</a:t>
            </a:r>
          </a:p>
          <a:p>
            <a:pPr marL="0" algn="just">
              <a:buNone/>
            </a:pPr>
            <a:r>
              <a:rPr lang="ru-RU" sz="3400" u="sng" dirty="0"/>
              <a:t>Метаморфические породы </a:t>
            </a:r>
            <a:r>
              <a:rPr lang="ru-RU" sz="3400" dirty="0"/>
              <a:t>также вторичны. Они образовались в результате метаморфизма (превращения) изверженных или осадочных пород. Метаморфизация происходит при действии высоких температур, высокого давления, горячих растворов, циркулирующих в породах. Эти факторы проявляются при тектонических процессах, когда резко меняются «условия существования» ранее образовавшихся пород. Метаморфизм состоит в существенном изменении структуры породы при неизменном (или незначительно изменившемся) химическом составе.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dirty="0"/>
              <a:t>Важнейшая характеристика магматической породы — химический состав. Наибольшее значение имеет классификация по содержанию в породах кремнезёма SiO</a:t>
            </a:r>
            <a:r>
              <a:rPr lang="ru-RU" baseline="-25000" dirty="0"/>
              <a:t>2</a:t>
            </a:r>
            <a:r>
              <a:rPr lang="ru-RU" dirty="0"/>
              <a:t>, и щелочей (Na</a:t>
            </a:r>
            <a:r>
              <a:rPr lang="ru-RU" baseline="-25000" dirty="0"/>
              <a:t>2</a:t>
            </a:r>
            <a:r>
              <a:rPr lang="ru-RU" dirty="0"/>
              <a:t>O + K</a:t>
            </a:r>
            <a:r>
              <a:rPr lang="ru-RU" baseline="-25000" dirty="0"/>
              <a:t>2</a:t>
            </a:r>
            <a:r>
              <a:rPr lang="ru-RU" dirty="0"/>
              <a:t>O). По содержанию щелочей породы делятся на серии. Выделяются породы нормальной, субщелочной и щелочной серий. Формальным признаком такого деления служит появление в породе специфических щелочных минералов. По содержанию SiO</a:t>
            </a:r>
            <a:r>
              <a:rPr lang="ru-RU" baseline="-25000" dirty="0"/>
              <a:t>2</a:t>
            </a:r>
            <a:r>
              <a:rPr lang="ru-RU" dirty="0"/>
              <a:t> породы разделены на ультраосновные — SiO</a:t>
            </a:r>
            <a:r>
              <a:rPr lang="ru-RU" baseline="-25000" dirty="0"/>
              <a:t>2</a:t>
            </a:r>
            <a:r>
              <a:rPr lang="ru-RU" dirty="0"/>
              <a:t> в породе меньше 45 %, основные — если содержание SiO</a:t>
            </a:r>
            <a:r>
              <a:rPr lang="ru-RU" baseline="-25000" dirty="0"/>
              <a:t>2</a:t>
            </a:r>
            <a:r>
              <a:rPr lang="ru-RU" dirty="0"/>
              <a:t> находится в диапазоне от 45 % до 54 %, средние — если от 54 до 65 % и кислые — содержание SiO</a:t>
            </a:r>
            <a:r>
              <a:rPr lang="ru-RU" baseline="-25000" dirty="0"/>
              <a:t>2</a:t>
            </a:r>
            <a:r>
              <a:rPr lang="ru-RU" dirty="0"/>
              <a:t> больше 65 %.</a:t>
            </a:r>
          </a:p>
          <a:p>
            <a:pPr marL="0" algn="just">
              <a:buNone/>
            </a:pPr>
            <a:r>
              <a:rPr lang="ru-RU" dirty="0"/>
              <a:t> </a:t>
            </a:r>
          </a:p>
          <a:p>
            <a:pPr marL="0" algn="just">
              <a:buNone/>
            </a:pPr>
            <a:r>
              <a:rPr lang="ru-RU" b="1" dirty="0"/>
              <a:t>Живое вещество</a:t>
            </a:r>
            <a:r>
              <a:rPr lang="ru-RU" dirty="0"/>
              <a:t> биосферы по своему элементному составу заметно отличается от коры и гидросферы (см. табл. 2 и 3). Как известно, вода – основа жизни: организмы животных и растений содержат от 50 до 99% воды (в организме взрослого человека 65% воды). Еще одним ключевым элементом жизни является углерод. На основе различных углеродных структур (с участием H и O, а также N, P, S) образовано множество органических соединений, выполняющих в организме барьерные, опорные, транспортные, информационные функции.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87765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4685</Words>
  <Application>Microsoft Office PowerPoint</Application>
  <PresentationFormat>Экран (4:3)</PresentationFormat>
  <Paragraphs>77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Дисциплина «Химические основы в экологии»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 «Химические основы в экологии»</dc:title>
  <dc:creator>вово</dc:creator>
  <cp:lastModifiedBy>вово</cp:lastModifiedBy>
  <cp:revision>19</cp:revision>
  <dcterms:created xsi:type="dcterms:W3CDTF">2023-10-29T10:22:53Z</dcterms:created>
  <dcterms:modified xsi:type="dcterms:W3CDTF">2023-10-29T11:33:51Z</dcterms:modified>
</cp:coreProperties>
</file>