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9" r:id="rId4"/>
    <p:sldId id="270" r:id="rId5"/>
    <p:sldId id="272" r:id="rId6"/>
    <p:sldId id="275" r:id="rId7"/>
    <p:sldId id="273" r:id="rId8"/>
    <p:sldId id="274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Алкены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118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8729901" cy="4846885"/>
          </a:xfrm>
        </p:spPr>
      </p:pic>
    </p:spTree>
    <p:extLst>
      <p:ext uri="{BB962C8B-B14F-4D97-AF65-F5344CB8AC3E}">
        <p14:creationId xmlns:p14="http://schemas.microsoft.com/office/powerpoint/2010/main" val="386214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Плотность </a:t>
            </a:r>
            <a:r>
              <a:rPr lang="ru-RU" dirty="0" err="1"/>
              <a:t>алкена</a:t>
            </a:r>
            <a:r>
              <a:rPr lang="ru-RU" dirty="0"/>
              <a:t> при нормальных условиях равна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1,875 г/л. Выведите молекулярную формулу </a:t>
            </a:r>
            <a:r>
              <a:rPr lang="ru-RU" dirty="0" err="1"/>
              <a:t>алкена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054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0688"/>
            <a:ext cx="8418463" cy="4698677"/>
          </a:xfrm>
        </p:spPr>
      </p:pic>
    </p:spTree>
    <p:extLst>
      <p:ext uri="{BB962C8B-B14F-4D97-AF65-F5344CB8AC3E}">
        <p14:creationId xmlns:p14="http://schemas.microsoft.com/office/powerpoint/2010/main" val="43822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Относительная плотность паров углеводорода по водороду равна 49. Массовая доля углерода в нем равна 85,71%, массовая доля водорода равна 14,29%. Выведите молекулярную формулу углеводорода.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8290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0688"/>
            <a:ext cx="9095416" cy="4805734"/>
          </a:xfrm>
        </p:spPr>
      </p:pic>
    </p:spTree>
    <p:extLst>
      <p:ext uri="{BB962C8B-B14F-4D97-AF65-F5344CB8AC3E}">
        <p14:creationId xmlns:p14="http://schemas.microsoft.com/office/powerpoint/2010/main" val="255976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Углеводород массой 25 г при нормальных условиях занимает объем 10 л. Массовая доля углерода в нем равна 85,71%. Выведите молекулярную формулу углеводорода.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898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764704"/>
            <a:ext cx="9012181" cy="4680520"/>
          </a:xfrm>
        </p:spPr>
      </p:pic>
    </p:spTree>
    <p:extLst>
      <p:ext uri="{BB962C8B-B14F-4D97-AF65-F5344CB8AC3E}">
        <p14:creationId xmlns:p14="http://schemas.microsoft.com/office/powerpoint/2010/main" val="2176308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Относительная плотность паров органического вещества по водороду равна 42. При сжигании 7 г этого вещества</a:t>
            </a:r>
            <a:br>
              <a:rPr lang="ru-RU" dirty="0"/>
            </a:br>
            <a:r>
              <a:rPr lang="ru-RU" dirty="0"/>
              <a:t>образуется 22 г диоксида углерода н 9 г воды. Выведите молекулярную формулу органического вещества.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361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640"/>
            <a:ext cx="8233872" cy="5855766"/>
          </a:xfrm>
        </p:spPr>
      </p:pic>
    </p:spTree>
    <p:extLst>
      <p:ext uri="{BB962C8B-B14F-4D97-AF65-F5344CB8AC3E}">
        <p14:creationId xmlns:p14="http://schemas.microsoft.com/office/powerpoint/2010/main" val="2497932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Относительная плотность паров органического соединения по азоту равна 5. При сжигании 35 г этого соединения</a:t>
            </a:r>
            <a:br>
              <a:rPr lang="ru-RU" dirty="0"/>
            </a:br>
            <a:r>
              <a:rPr lang="ru-RU" dirty="0"/>
              <a:t>получен углекислый газ, занимающий при нормальных условиях объем 56 л, и вода массой 45 г. Выведите молекулярную формулу органического соединения.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3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Алкены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/>
              <a:t>это непредельные (ненасыщенные) нециклические углеводороды, в молекулах которых присутствует одна двойная связь между атомами углерода С=С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Общая формула гомологического ряда </a:t>
            </a:r>
            <a:r>
              <a:rPr lang="ru-RU" dirty="0" err="1"/>
              <a:t>алкенов</a:t>
            </a:r>
            <a:r>
              <a:rPr lang="ru-RU" dirty="0"/>
              <a:t> </a:t>
            </a:r>
            <a:r>
              <a:rPr lang="ru-RU" b="1" dirty="0">
                <a:solidFill>
                  <a:srgbClr val="FF0000"/>
                </a:solidFill>
              </a:rPr>
              <a:t>C</a:t>
            </a:r>
            <a:r>
              <a:rPr lang="ru-RU" baseline="-25000" dirty="0">
                <a:solidFill>
                  <a:srgbClr val="FF0000"/>
                </a:solidFill>
              </a:rPr>
              <a:t>n</a:t>
            </a:r>
            <a:r>
              <a:rPr lang="ru-RU" b="1" dirty="0">
                <a:solidFill>
                  <a:srgbClr val="FF0000"/>
                </a:solidFill>
              </a:rPr>
              <a:t>H</a:t>
            </a:r>
            <a:r>
              <a:rPr lang="ru-RU" baseline="-25000" dirty="0">
                <a:solidFill>
                  <a:srgbClr val="FF0000"/>
                </a:solidFill>
              </a:rPr>
              <a:t>2n</a:t>
            </a:r>
            <a:r>
              <a:rPr lang="ru-RU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26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6632"/>
            <a:ext cx="8239326" cy="6270179"/>
          </a:xfrm>
        </p:spPr>
      </p:pic>
    </p:spTree>
    <p:extLst>
      <p:ext uri="{BB962C8B-B14F-4D97-AF65-F5344CB8AC3E}">
        <p14:creationId xmlns:p14="http://schemas.microsoft.com/office/powerpoint/2010/main" val="2561278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Гомологический ряд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785271"/>
              </p:ext>
            </p:extLst>
          </p:nvPr>
        </p:nvGraphicFramePr>
        <p:xfrm>
          <a:off x="0" y="1268760"/>
          <a:ext cx="8676456" cy="5539374"/>
        </p:xfrm>
        <a:graphic>
          <a:graphicData uri="http://schemas.openxmlformats.org/drawingml/2006/table">
            <a:tbl>
              <a:tblPr/>
              <a:tblGrid>
                <a:gridCol w="4338228"/>
                <a:gridCol w="4338228"/>
              </a:tblGrid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Название </a:t>
                      </a:r>
                      <a:r>
                        <a:rPr lang="ru-RU" sz="2400" b="1" i="0" dirty="0" err="1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алкена</a:t>
                      </a:r>
                      <a:endParaRPr lang="ru-RU" sz="2400" b="0" i="0" dirty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Формула алкена</a:t>
                      </a:r>
                      <a:endParaRPr lang="ru-RU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Этилен (этен)</a:t>
                      </a:r>
                      <a:endParaRPr lang="ru-RU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C</a:t>
                      </a:r>
                      <a:r>
                        <a:rPr lang="en-US" sz="2400" b="0" i="0" baseline="-2500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2</a:t>
                      </a:r>
                      <a:r>
                        <a:rPr lang="en-US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H</a:t>
                      </a:r>
                      <a:r>
                        <a:rPr lang="en-US" sz="2400" b="0" i="0" baseline="-2500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4</a:t>
                      </a:r>
                      <a:endParaRPr lang="en-US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Пропилен (</a:t>
                      </a:r>
                      <a:r>
                        <a:rPr lang="ru-RU" sz="2400" b="0" i="0" dirty="0" err="1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пропен</a:t>
                      </a:r>
                      <a:r>
                        <a:rPr lang="ru-RU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)</a:t>
                      </a:r>
                      <a:endParaRPr lang="ru-RU" sz="2400" b="0" i="0" dirty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C</a:t>
                      </a:r>
                      <a:r>
                        <a:rPr lang="en-US" sz="2400" b="0" i="0" baseline="-2500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3</a:t>
                      </a:r>
                      <a:r>
                        <a:rPr lang="en-US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H</a:t>
                      </a:r>
                      <a:r>
                        <a:rPr lang="en-US" sz="2400" b="0" i="0" baseline="-2500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6</a:t>
                      </a:r>
                      <a:endParaRPr lang="en-US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Бутилен (бутен)</a:t>
                      </a:r>
                      <a:endParaRPr lang="ru-RU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C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4</a:t>
                      </a:r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H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8</a:t>
                      </a:r>
                      <a:endParaRPr lang="en-US" sz="2400" b="0" i="0" dirty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Пентен</a:t>
                      </a:r>
                      <a:endParaRPr lang="ru-RU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C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5</a:t>
                      </a:r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H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10</a:t>
                      </a:r>
                      <a:endParaRPr lang="en-US" sz="2400" b="0" i="0" dirty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Гексен</a:t>
                      </a:r>
                      <a:endParaRPr lang="ru-RU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C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6</a:t>
                      </a:r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H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12</a:t>
                      </a:r>
                      <a:endParaRPr lang="en-US" sz="2400" b="0" i="0" dirty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Гептен</a:t>
                      </a:r>
                      <a:endParaRPr lang="ru-RU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C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7</a:t>
                      </a:r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H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14</a:t>
                      </a:r>
                      <a:endParaRPr lang="en-US" sz="2400" b="0" i="0" dirty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Октен</a:t>
                      </a:r>
                      <a:endParaRPr lang="ru-RU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C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8</a:t>
                      </a:r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H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16</a:t>
                      </a:r>
                      <a:endParaRPr lang="en-US" sz="2400" b="0" i="0" dirty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Нонен</a:t>
                      </a:r>
                      <a:endParaRPr lang="ru-RU" sz="2400" b="0" i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C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9</a:t>
                      </a:r>
                      <a:r>
                        <a:rPr lang="en-US" sz="2400" b="0" i="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H</a:t>
                      </a:r>
                      <a:r>
                        <a:rPr lang="en-US" sz="2400" b="0" i="0" baseline="-25000" dirty="0">
                          <a:solidFill>
                            <a:srgbClr val="000000"/>
                          </a:solidFill>
                          <a:effectLst/>
                          <a:latin typeface="inherit"/>
                        </a:rPr>
                        <a:t>18</a:t>
                      </a:r>
                      <a:endParaRPr lang="en-US" sz="2400" b="0" i="0" dirty="0">
                        <a:effectLst/>
                        <a:latin typeface="inherit"/>
                      </a:endParaRPr>
                    </a:p>
                  </a:txBody>
                  <a:tcPr marL="124863" marR="124863" marT="124863" marB="12486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59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названиях </a:t>
            </a:r>
            <a:r>
              <a:rPr lang="ru-RU" dirty="0" err="1"/>
              <a:t>алкенов</a:t>
            </a:r>
            <a:r>
              <a:rPr lang="ru-RU" dirty="0"/>
              <a:t> для обозначения двойной связи используется суффикс -ЕН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Например, метилпропен-1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356992"/>
            <a:ext cx="3824539" cy="159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96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Номенклатура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 этом правила составления названий (номенклатура) для </a:t>
            </a:r>
            <a:r>
              <a:rPr lang="ru-RU" dirty="0" err="1" smtClean="0"/>
              <a:t>алкенов</a:t>
            </a:r>
            <a:r>
              <a:rPr lang="ru-RU" dirty="0" smtClean="0"/>
              <a:t> в целом такие же, как и для </a:t>
            </a:r>
            <a:r>
              <a:rPr lang="ru-RU" dirty="0" err="1" smtClean="0"/>
              <a:t>алканов</a:t>
            </a:r>
            <a:r>
              <a:rPr lang="ru-RU" dirty="0" smtClean="0"/>
              <a:t>, но дополняются некоторыми пунктами: </a:t>
            </a:r>
          </a:p>
          <a:p>
            <a:r>
              <a:rPr lang="ru-RU" b="1" dirty="0" smtClean="0"/>
              <a:t>1</a:t>
            </a:r>
            <a:r>
              <a:rPr lang="ru-RU" b="1" dirty="0"/>
              <a:t>. </a:t>
            </a:r>
            <a:r>
              <a:rPr lang="ru-RU" dirty="0"/>
              <a:t> Углеродная цепь, в составе которой есть двойная связь, считается главной.</a:t>
            </a:r>
          </a:p>
          <a:p>
            <a:r>
              <a:rPr lang="ru-RU" b="1" dirty="0"/>
              <a:t>2.</a:t>
            </a:r>
            <a:r>
              <a:rPr lang="ru-RU" dirty="0"/>
              <a:t> Нумеруют атомы углерода в главной цепи так, чтобы атомы углерода при двойной связи получили наименьший номер. Нумерацию следует начинать с </a:t>
            </a:r>
            <a:r>
              <a:rPr lang="ru-RU" b="1" dirty="0"/>
              <a:t>более близкого к двойной связи</a:t>
            </a:r>
            <a:r>
              <a:rPr lang="ru-RU" dirty="0"/>
              <a:t> конца цепи.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48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900904" cy="5925678"/>
          </a:xfrm>
        </p:spPr>
      </p:pic>
    </p:spTree>
    <p:extLst>
      <p:ext uri="{BB962C8B-B14F-4D97-AF65-F5344CB8AC3E}">
        <p14:creationId xmlns:p14="http://schemas.microsoft.com/office/powerpoint/2010/main" val="3961526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Определите название соединений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72816"/>
            <a:ext cx="7708784" cy="331236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191" y="4637310"/>
            <a:ext cx="3456384" cy="220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999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7776864" cy="3341621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221088"/>
            <a:ext cx="327817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17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Относительная плотность паров </a:t>
            </a:r>
            <a:r>
              <a:rPr lang="ru-RU" dirty="0" err="1"/>
              <a:t>алкена</a:t>
            </a:r>
            <a:r>
              <a:rPr lang="ru-RU" dirty="0"/>
              <a:t> по воздуху равна 2,414. Выведите молекулярную формулу </a:t>
            </a:r>
            <a:r>
              <a:rPr lang="ru-RU" dirty="0" err="1"/>
              <a:t>алкена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36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196</Words>
  <Application>Microsoft Office PowerPoint</Application>
  <PresentationFormat>Экран (4:3)</PresentationFormat>
  <Paragraphs>43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Алкены</vt:lpstr>
      <vt:lpstr>Алкены </vt:lpstr>
      <vt:lpstr>Гомологический ряд</vt:lpstr>
      <vt:lpstr>Презентация PowerPoint</vt:lpstr>
      <vt:lpstr>Номенклатура</vt:lpstr>
      <vt:lpstr>Презентация PowerPoint</vt:lpstr>
      <vt:lpstr>Определите название соединений</vt:lpstr>
      <vt:lpstr>Презентация PowerPoint</vt:lpstr>
      <vt:lpstr>Задача 1</vt:lpstr>
      <vt:lpstr>Презентация PowerPoint</vt:lpstr>
      <vt:lpstr>Задача 2</vt:lpstr>
      <vt:lpstr>Презентация PowerPoint</vt:lpstr>
      <vt:lpstr>Задача 3</vt:lpstr>
      <vt:lpstr>Презентация PowerPoint</vt:lpstr>
      <vt:lpstr>Задача 4</vt:lpstr>
      <vt:lpstr>Презентация PowerPoint</vt:lpstr>
      <vt:lpstr>Задача 5</vt:lpstr>
      <vt:lpstr>Презентация PowerPoint</vt:lpstr>
      <vt:lpstr>Задача 6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Алкены</dc:title>
  <dc:creator>user</dc:creator>
  <cp:lastModifiedBy>user</cp:lastModifiedBy>
  <cp:revision>5</cp:revision>
  <dcterms:created xsi:type="dcterms:W3CDTF">2021-06-22T04:21:46Z</dcterms:created>
  <dcterms:modified xsi:type="dcterms:W3CDTF">2021-06-22T05:17:58Z</dcterms:modified>
</cp:coreProperties>
</file>