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756400" cy="9867900"/>
  <p:embeddedFontLst>
    <p:embeddedFont>
      <p:font typeface="Arial Black" pitchFamily="34" charset="0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E29A945-24E3-4818-9008-D5B312CC46C6}">
  <a:tblStyle styleId="{AE29A945-24E3-4818-9008-D5B312CC46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27462" y="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7260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27462" y="937260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80"/>
              </a:spcBef>
              <a:spcAft>
                <a:spcPts val="0"/>
              </a:spcAft>
              <a:buClr>
                <a:schemeClr val="lt2"/>
              </a:buClr>
              <a:buSzPts val="2550"/>
              <a:buFont typeface="Noto Sans Symbols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 rot="5400000">
            <a:off x="4953000" y="2133600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762000" y="152400"/>
            <a:ext cx="5410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 rot="5400000">
            <a:off x="2628900" y="-1905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0" y="0"/>
            <a:ext cx="9144000" cy="546100"/>
            <a:chOff x="0" y="0"/>
            <a:chExt cx="9144000" cy="546100"/>
          </a:xfrm>
        </p:grpSpPr>
        <p:sp>
          <p:nvSpPr>
            <p:cNvPr id="13" name="Shape 13"/>
            <p:cNvSpPr txBox="1"/>
            <p:nvPr/>
          </p:nvSpPr>
          <p:spPr>
            <a:xfrm>
              <a:off x="0" y="0"/>
              <a:ext cx="285750" cy="5334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412750" y="134937"/>
              <a:ext cx="8731250" cy="27463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 txBox="1"/>
            <p:nvPr/>
          </p:nvSpPr>
          <p:spPr>
            <a:xfrm>
              <a:off x="409575" y="134937"/>
              <a:ext cx="138112" cy="1412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547687" y="0"/>
              <a:ext cx="139700" cy="1381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 txBox="1"/>
            <p:nvPr/>
          </p:nvSpPr>
          <p:spPr>
            <a:xfrm>
              <a:off x="547687" y="134937"/>
              <a:ext cx="139700" cy="14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274637" y="274637"/>
              <a:ext cx="136525" cy="1381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 txBox="1"/>
            <p:nvPr/>
          </p:nvSpPr>
          <p:spPr>
            <a:xfrm>
              <a:off x="131762" y="136525"/>
              <a:ext cx="141287" cy="13811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 txBox="1"/>
            <p:nvPr/>
          </p:nvSpPr>
          <p:spPr>
            <a:xfrm>
              <a:off x="409575" y="271462"/>
              <a:ext cx="138112" cy="13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 txBox="1"/>
            <p:nvPr/>
          </p:nvSpPr>
          <p:spPr>
            <a:xfrm>
              <a:off x="274637" y="409575"/>
              <a:ext cx="136525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sp>
          <p:nvSpPr>
            <p:cNvPr id="90" name="Shape 90"/>
            <p:cNvSpPr txBox="1"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1716087" y="1690687"/>
              <a:ext cx="7427912" cy="253365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Shape 92"/>
            <p:cNvGrpSpPr/>
            <p:nvPr/>
          </p:nvGrpSpPr>
          <p:grpSpPr>
            <a:xfrm>
              <a:off x="0" y="1066800"/>
              <a:ext cx="2867024" cy="3157537"/>
              <a:chOff x="0" y="1066800"/>
              <a:chExt cx="2867024" cy="3157537"/>
            </a:xfrm>
          </p:grpSpPr>
          <p:sp>
            <p:nvSpPr>
              <p:cNvPr id="93" name="Shape 93"/>
              <p:cNvSpPr txBox="1"/>
              <p:nvPr/>
            </p:nvSpPr>
            <p:spPr>
              <a:xfrm>
                <a:off x="573087" y="3582987"/>
                <a:ext cx="576262" cy="6413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94"/>
              <p:cNvSpPr txBox="1"/>
              <p:nvPr/>
            </p:nvSpPr>
            <p:spPr>
              <a:xfrm>
                <a:off x="1716087" y="1690687"/>
                <a:ext cx="574675" cy="64293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Shape 95"/>
              <p:cNvSpPr txBox="1"/>
              <p:nvPr/>
            </p:nvSpPr>
            <p:spPr>
              <a:xfrm>
                <a:off x="2281237" y="1066800"/>
                <a:ext cx="585787" cy="6350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96"/>
              <p:cNvSpPr txBox="1"/>
              <p:nvPr/>
            </p:nvSpPr>
            <p:spPr>
              <a:xfrm>
                <a:off x="1141412" y="3582987"/>
                <a:ext cx="584200" cy="6413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Shape 97"/>
              <p:cNvSpPr txBox="1"/>
              <p:nvPr/>
            </p:nvSpPr>
            <p:spPr>
              <a:xfrm>
                <a:off x="2281237" y="1690687"/>
                <a:ext cx="585787" cy="6429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Shape 98"/>
              <p:cNvSpPr txBox="1"/>
              <p:nvPr/>
            </p:nvSpPr>
            <p:spPr>
              <a:xfrm>
                <a:off x="1141412" y="2324100"/>
                <a:ext cx="584200" cy="63341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99"/>
              <p:cNvSpPr txBox="1"/>
              <p:nvPr/>
            </p:nvSpPr>
            <p:spPr>
              <a:xfrm>
                <a:off x="0" y="2324100"/>
                <a:ext cx="582612" cy="63341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00"/>
              <p:cNvSpPr txBox="1"/>
              <p:nvPr/>
            </p:nvSpPr>
            <p:spPr>
              <a:xfrm>
                <a:off x="1716087" y="2324100"/>
                <a:ext cx="574675" cy="6334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Shape 101"/>
              <p:cNvSpPr txBox="1"/>
              <p:nvPr/>
            </p:nvSpPr>
            <p:spPr>
              <a:xfrm>
                <a:off x="573087" y="2947987"/>
                <a:ext cx="576262" cy="64452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1141412" y="2947987"/>
                <a:ext cx="584200" cy="6445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</a:t>
            </a:fld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496300" cy="488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800" b="1" i="1" u="none" strike="noStrike" cap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</a:t>
            </a:r>
            <a:r>
              <a:rPr lang="en-US" sz="2800" b="1" i="1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электромагнитных</a:t>
            </a:r>
            <a:r>
              <a:rPr lang="en-US" sz="2800" b="1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излучений</a:t>
            </a:r>
            <a:r>
              <a:rPr lang="en-US" sz="2800" b="1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методы</a:t>
            </a:r>
            <a:r>
              <a:rPr lang="en-US" sz="2800" b="1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контроля</a:t>
            </a:r>
            <a:r>
              <a:rPr lang="en-US" sz="2800" b="1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1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lang="en-US" sz="2800" b="1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защиты</a:t>
            </a:r>
            <a:r>
              <a:rPr lang="en-US" sz="2800" b="1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8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120" name="Shape 120" descr="http://900igr.net/datas/fizika/Elektromagnitnye-volny-urok/0006-006-httpelementy.jpg"/>
          <p:cNvPicPr preferRelativeResize="0"/>
          <p:nvPr/>
        </p:nvPicPr>
        <p:blipFill rotWithShape="1">
          <a:blip r:embed="rId3">
            <a:alphaModFix/>
          </a:blip>
          <a:srcRect l="11218" t="5981" r="10728" b="38764"/>
          <a:stretch/>
        </p:blipFill>
        <p:spPr>
          <a:xfrm>
            <a:off x="395287" y="1989137"/>
            <a:ext cx="8364537" cy="444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14312" y="428625"/>
            <a:ext cx="85725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Постоянное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электростатическое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ЭСП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 –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неподвижных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зарядов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осуществляющее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взаимодействие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ними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Возникновение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зарядов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статического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электричества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происходит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деформации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дроблении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относительном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перемещении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двух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находящихся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контакте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тел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слоев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жидких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сыпучих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интенсивном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перемешивании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кристаллизации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10</a:t>
            </a:fld>
            <a:endParaRPr/>
          </a:p>
        </p:txBody>
      </p:sp>
      <p:pic>
        <p:nvPicPr>
          <p:cNvPr id="185" name="Shape 185" descr="http://img0.liveinternet.ru/images/attach/c/4/82/748/82748714_3925073_ElectricSli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3143250"/>
            <a:ext cx="51720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ПОСТОЯННЫЕ МАГНИТНЫЕ ПОЛЯ.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Источниками постоянных магнитных полей (ПМП) на </a:t>
            </a: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 местах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являются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постоянные магниты, электромагниты, сильноточные системы постоянного тока (линии передачи постоянного тока, электролитные ванны и др. электротехнические устройства). </a:t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11</a:t>
            </a:fld>
            <a:endParaRPr/>
          </a:p>
        </p:txBody>
      </p:sp>
      <p:pic>
        <p:nvPicPr>
          <p:cNvPr id="192" name="Shape 192" descr="http://www.газтурбосервис.рф/_images/37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733675"/>
            <a:ext cx="5180012" cy="3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5651500" y="2420937"/>
            <a:ext cx="31686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Электролитическая ванна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применяется для устранения загрязнений широкой номенклатуры деталей в авиационной, машиностроительной и других отраслях; позволяет за 5-10 секунд обработки солевым раствором под напряжением полностью очистить любую сложнопрофильную деталь, не влияя на ее прочностные и эксплуатационные характеристики.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Постоянные магниты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широко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используются в приборостроении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магнитных шайбах подъемных кранов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др.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фиксирующих устройствах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магнитных сепараторах, устройствах для магнитной обработки воды, магнитогидродинамических генераторах (МГД),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установках ядерного магнитного резонанса (ЯМР) и электронного парамагнитного резонанса (ЭПР), а также в физиотерапевтической практике.</a:t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Принцип действия магнитной обработки воды.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Данный метод обработки воды предотвращает образование слоя накипи без использования фильтров, химических веществ и добавок. Обработка воды осуществляется воздействием высокоэнергетических постоянных магнитов с ниодием, расщепляющим молекулы извести на ионы.</a:t>
            </a:r>
            <a:b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дальнейшем при нагреве обработанной воды не происходит образования извести, называемой "кальцитом", приводящей к формированию накипи. Напротив, образуются кристаллы "арагонита", которые остаются в воде и не "высаживаются" на рабочих поверхностях и нагревательных элементах.</a:t>
            </a:r>
            <a:b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13</a:t>
            </a:fld>
            <a:endParaRPr/>
          </a:p>
        </p:txBody>
      </p:sp>
      <p:pic>
        <p:nvPicPr>
          <p:cNvPr id="206" name="Shape 206" descr="http://www.idrosapiens.ru/images/magnet_convert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949700"/>
            <a:ext cx="4562475" cy="270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233987" y="404812"/>
            <a:ext cx="3816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29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табл. приведено применение электро-магнитных излучений в различных технологических процессах и отраслях.</a:t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14</a:t>
            </a:fld>
            <a:endParaRPr/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115887"/>
            <a:ext cx="5040312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287337" y="333375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Источники электромагнитных полей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 источники ЭМП в зависимости от происхождения подразделя­ются на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естественные                 антропогенные</a:t>
            </a: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15</a:t>
            </a:fld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323850" y="2852737"/>
            <a:ext cx="410368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геомагнитное поле (ГМП) Земли;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электростатическое поле Земли;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переменные ЭМП</a:t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4621212" y="2867025"/>
            <a:ext cx="41402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1) источники, генерирующие крайне низкие и сверхнизкие частоты от 0 до 3 кГц;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2) источники, генерирующие излучение в радиочастотном диапазоне от 3 кГц до 300 ГГц, включая СВЧ - излучение.</a:t>
            </a:r>
            <a:endParaRPr/>
          </a:p>
        </p:txBody>
      </p:sp>
      <p:cxnSp>
        <p:nvCxnSpPr>
          <p:cNvPr id="222" name="Shape 222"/>
          <p:cNvCxnSpPr/>
          <p:nvPr/>
        </p:nvCxnSpPr>
        <p:spPr>
          <a:xfrm flipH="1">
            <a:off x="2268537" y="1773237"/>
            <a:ext cx="1223962" cy="647700"/>
          </a:xfrm>
          <a:prstGeom prst="straightConnector1">
            <a:avLst/>
          </a:prstGeom>
          <a:noFill/>
          <a:ln w="9525" cap="flat" cmpd="sng">
            <a:solidFill>
              <a:srgbClr val="9393FC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23" name="Shape 223"/>
          <p:cNvCxnSpPr/>
          <p:nvPr/>
        </p:nvCxnSpPr>
        <p:spPr>
          <a:xfrm>
            <a:off x="5292725" y="1773237"/>
            <a:ext cx="1008062" cy="647700"/>
          </a:xfrm>
          <a:prstGeom prst="straightConnector1">
            <a:avLst/>
          </a:prstGeom>
          <a:noFill/>
          <a:ln w="9525" cap="flat" cmpd="sng">
            <a:solidFill>
              <a:srgbClr val="9393FC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первой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группе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относятся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первую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очередь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производства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передачи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распределения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электроэнергии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линии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электропередач</a:t>
            </a:r>
            <a:r>
              <a:rPr lang="en-US" sz="20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трансформаторные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подстанции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электростанции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электропроводки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различные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кабельные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офисная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и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электронная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техника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транспорт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электроприводе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железнодорожный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транспорт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инфраструктура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городской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метро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троллейбусный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трамвайный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16</a:t>
            </a:fld>
            <a:endParaRPr/>
          </a:p>
        </p:txBody>
      </p:sp>
      <p:pic>
        <p:nvPicPr>
          <p:cNvPr id="230" name="Shape 230" descr="Картинка 2 из 29447"/>
          <p:cNvPicPr preferRelativeResize="0"/>
          <p:nvPr/>
        </p:nvPicPr>
        <p:blipFill rotWithShape="1">
          <a:blip r:embed="rId3">
            <a:alphaModFix/>
          </a:blip>
          <a:srcRect r="24301" b="18325"/>
          <a:stretch/>
        </p:blipFill>
        <p:spPr>
          <a:xfrm>
            <a:off x="323850" y="3006725"/>
            <a:ext cx="3843337" cy="31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Картинка 3 из 117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3006725"/>
            <a:ext cx="4140200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Источниками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диапазоне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кГц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..300ГГц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передающие</a:t>
            </a:r>
            <a:r>
              <a:rPr lang="en-US" sz="2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радиоцентры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радиостанции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(FM -87,5... 10</a:t>
            </a:r>
            <a:r>
              <a:rPr lang="en-US" sz="2400" b="0" i="0" u="none" baseline="30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МГц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мобильные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телефоны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радиолокационные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станции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метеорологические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аэропортов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установки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СВЧ-нагрева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ВДТ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персональные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компьютеры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др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17</a:t>
            </a:fld>
            <a:endParaRPr/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2565400"/>
            <a:ext cx="4764087" cy="4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Картинка 77 из 4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2370137"/>
            <a:ext cx="2303462" cy="443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SzPts val="1500"/>
              <a:buNone/>
            </a:pP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Источниками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широком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диапазоне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частот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i="1" dirty="0" err="1" smtClean="0">
                <a:solidFill>
                  <a:schemeClr val="lt2"/>
                </a:solidFill>
              </a:rPr>
              <a:t>видеодисплейный</a:t>
            </a:r>
            <a:r>
              <a:rPr lang="ru-RU" sz="2000" i="1" dirty="0" smtClean="0">
                <a:solidFill>
                  <a:schemeClr val="lt2"/>
                </a:solidFill>
              </a:rPr>
              <a:t> терминал</a:t>
            </a:r>
            <a:r>
              <a:rPr lang="en-US" sz="2000" b="0" i="1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20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персональные</a:t>
            </a:r>
            <a:r>
              <a:rPr lang="en-US" sz="20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компьютеры</a:t>
            </a:r>
            <a:r>
              <a:rPr lang="en-US" sz="20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пользователей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компьютеров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мониторами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базе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электронно-лучевых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трубок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фиксируются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достаточно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высокие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говорит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опасности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биологического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распределение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полей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сложно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неодинаково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различных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Типичная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электромагнитной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обстановки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приведены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рис</a:t>
            </a:r>
            <a:r>
              <a:rPr lang="en-US" sz="2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18</a:t>
            </a:fld>
            <a:endParaRPr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l="15368" t="3948" r="5667" b="15402"/>
          <a:stretch/>
        </p:blipFill>
        <p:spPr>
          <a:xfrm>
            <a:off x="611187" y="2681287"/>
            <a:ext cx="3455987" cy="2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l="15367" t="4840" r="5966" b="22115"/>
          <a:stretch/>
        </p:blipFill>
        <p:spPr>
          <a:xfrm>
            <a:off x="4748212" y="2671762"/>
            <a:ext cx="3679825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79387" y="5589587"/>
            <a:ext cx="45720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Рис. Пример распределения переменного электрического поля на рабочем месте пользователя</a:t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4859337" y="5589587"/>
            <a:ext cx="37782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Рис. Силовые линии магнитного поля вокруг дисплея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Воздействие электромагнитного излучения на организм человека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Негативное воздействие ЭМП на человека выражается в виде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торможения рефлексов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изменения биоэлектроактивности головного мозга,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нарушения памяти, развития синдрома хронической депрессии, понижения кровяного давления, замедления сокращений</a:t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l="38122" t="18838" r="451" b="13336"/>
          <a:stretch/>
        </p:blipFill>
        <p:spPr>
          <a:xfrm>
            <a:off x="5148262" y="3573462"/>
            <a:ext cx="381635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323850" y="3213100"/>
            <a:ext cx="46799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сердца,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изменения состава крови в сторону увеличения лейкоцитов, нарушений в печени и селезенке,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помутнения хрусталика глаза, выпадения волос, ломкости ногтей.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ЭМП чувствительны также иммунная и репродуктивная системы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</a:t>
            </a:fld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Электромагнитное поле (ЭМП) представляет собой особую форму материи - совокупность двух взаимосвязанных переменных полей: электрического и магнитного и распространяется в пространстве в виде электромагнитных волн (ЭМВ). </a:t>
            </a:r>
            <a:endParaRPr/>
          </a:p>
        </p:txBody>
      </p:sp>
      <p:pic>
        <p:nvPicPr>
          <p:cNvPr id="122882" name="Picture 2" descr="Lem Andrew. О леви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397" y="4152058"/>
            <a:ext cx="6182473" cy="257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50825" y="414337"/>
            <a:ext cx="655320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Существуют также данные о связи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ЭМИ с онкологической заболеваемостью,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причем это касается как микроволнового, так и сверхдлинного диапазонов. Например, установлена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более высокая частота онкологических заболеваний у военнослужащих, обслуживающих радары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6702425" y="63119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20</a:t>
            </a:fld>
            <a:endParaRPr/>
          </a:p>
        </p:txBody>
      </p:sp>
      <p:pic>
        <p:nvPicPr>
          <p:cNvPr id="263" name="Shape 263" descr="Картинка 200 из 87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62" y="3141662"/>
            <a:ext cx="36004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Картинка 1 из 86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62" y="3141662"/>
            <a:ext cx="4810125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Картинка 27 из 86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025" y="1341437"/>
            <a:ext cx="2189162" cy="273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Субъективные критерии отрицательного воздействия ЭМП -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головные боли, повышенная утомляемость, раздражительность, нарушения сна, одышка, ухудшение зрения, повышение температуры тела.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21</a:t>
            </a:fld>
            <a:endParaRPr/>
          </a:p>
        </p:txBody>
      </p:sp>
      <p:pic>
        <p:nvPicPr>
          <p:cNvPr id="272" name="Shape 272" descr="Картинка 58 из 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2708275"/>
            <a:ext cx="507682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8361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1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b="1" i="0" u="none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предупреждения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заболеваний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связанных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систематическим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воздействием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устанавливают</a:t>
            </a:r>
            <a:r>
              <a:rPr lang="en-US" sz="2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предельно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допустимые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проведению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контроля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уровней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методам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средствам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защиты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работающих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78" name="Shape 27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СанПиН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2.2.4.3359-16 «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Санитарно-эпидемиологические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физическим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факторам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1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VII.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магнитные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электромагнитные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1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1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23</a:t>
            </a:fld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</a:t>
            </a:r>
            <a:r>
              <a:rPr lang="en-US" sz="24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электростатических</a:t>
            </a:r>
            <a:r>
              <a:rPr lang="en-US" sz="24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полей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Предельно</a:t>
            </a:r>
            <a:r>
              <a:rPr lang="en-US" sz="2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допустимая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величина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напряженности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ЭСП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устанавливается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зависимости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течение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рабочего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дня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Напряженность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электростатического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обслуживающего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персонала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должна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превышать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следующих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величин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часа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— 60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кВ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/м;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свыше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часа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смену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величина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en-US" sz="2400" b="1" i="0" u="none" baseline="-2500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ПДУ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определя­ется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формуле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где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(ч).</a:t>
            </a:r>
            <a:endParaRPr sz="24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24</a:t>
            </a:fld>
            <a:endParaRPr/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l="14929" t="35034" r="19086" b="13805"/>
          <a:stretch/>
        </p:blipFill>
        <p:spPr>
          <a:xfrm>
            <a:off x="3446462" y="5062164"/>
            <a:ext cx="1871662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68312" y="1773237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 постоянных магнитных полей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ПДУ напряженности ПМП за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8-часовой рабочий день не должен превышать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8кА/м при общем воздействии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12 кА/м при локальном.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Shape 305"/>
          <p:cNvGraphicFramePr/>
          <p:nvPr/>
        </p:nvGraphicFramePr>
        <p:xfrm>
          <a:off x="323850" y="2852737"/>
          <a:ext cx="8569300" cy="3603575"/>
        </p:xfrm>
        <a:graphic>
          <a:graphicData uri="http://schemas.openxmlformats.org/drawingml/2006/table">
            <a:tbl>
              <a:tblPr>
                <a:noFill/>
                <a:tableStyleId>{AE29A945-24E3-4818-9008-D5B312CC46C6}</a:tableStyleId>
              </a:tblPr>
              <a:tblGrid>
                <a:gridCol w="1404925"/>
                <a:gridCol w="1825625"/>
                <a:gridCol w="1685925"/>
                <a:gridCol w="1966900"/>
                <a:gridCol w="168592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Условия воздействия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воздействия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общее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локальное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 рабочий день, мин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ПДУ напряженности, кА/м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ПДУ магнитной индукции, мТл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ПДУ напряженности, кА/м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ПДУ магнитной индукции, мТл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11-60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61-480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</a:t>
                      </a:r>
                      <a:endParaRPr/>
                    </a:p>
                  </a:txBody>
                  <a:tcPr marL="94625" marR="946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6" name="Shape 30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26</a:t>
            </a:fld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395287" y="615950"/>
            <a:ext cx="82804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7.1. ПДУ постоянного магнитного поля на рабочих местах (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СанПиН 2.2.4.3359-16 «Санитарно-эпидемиологические требования к физическим факторам на рабочих местах»)</a:t>
            </a:r>
            <a:endParaRPr/>
          </a:p>
        </p:txBody>
      </p:sp>
      <p:pic>
        <p:nvPicPr>
          <p:cNvPr id="308" name="Shape 308" descr="Об утверждении СанПиН 2.2.4.3359-16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825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539750" y="9080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Нормирование электромагнитных полей промышленной частоты (ЭМП ПЧ)</a:t>
            </a: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Промышленная частота токов в нашей стране составляет 50 Гц.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Поскольку соответствующая частоте 50 Гц длина волны равна 6000 км, человек подвергается воздействию ЭМП в ближней зоне. В связи с этим гигиеническая оценка ЭМП ПЧ осуществляется </a:t>
            </a: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раздельно по электрическому и магнитному полям</a:t>
            </a:r>
            <a:r>
              <a:rPr lang="en-US" sz="3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соответствии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требованиями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ГОСТ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12.1.002-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ССБТ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Электрические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промышленной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частоты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Допустимые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уровни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напряженности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проведению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контроля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800" b="0" i="0" u="none" dirty="0" err="1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ПДУ</a:t>
            </a:r>
            <a:r>
              <a:rPr lang="en-US" sz="2800" b="0" i="0" u="none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ЭП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ПЧ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полного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рабочего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дня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составляет</a:t>
            </a:r>
            <a:r>
              <a:rPr lang="en-US" sz="2800" b="0" i="0" u="none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кВ</a:t>
            </a:r>
            <a:r>
              <a:rPr lang="en-US" sz="28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/м,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а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максимальный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ПДУ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8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US" sz="28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28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мин</a:t>
            </a:r>
            <a:r>
              <a:rPr lang="en-US" sz="28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— 25 </a:t>
            </a:r>
            <a:r>
              <a:rPr lang="en-US" sz="28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кВ</a:t>
            </a:r>
            <a:r>
              <a:rPr lang="en-US" sz="28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/м.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Допустимое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пребывания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электрическом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реализовано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одноразово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дробно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течение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рабочего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дня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остальное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рабочее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напряженность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электрического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должна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превышать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кВ</a:t>
            </a:r>
            <a:r>
              <a:rPr lang="en-US" sz="28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/м.</a:t>
            </a:r>
            <a:endParaRPr dirty="0"/>
          </a:p>
        </p:txBody>
      </p:sp>
      <p:sp>
        <p:nvSpPr>
          <p:cNvPr id="320" name="Shape 32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Предельно допустимые уровни напряженности периодических (синусоидальных) магнитных полей в зависимости от времени пребывания персонала для условий общего и локального (на конечности) воздействия приведены в табл.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29</a:t>
            </a:fld>
            <a:endParaRPr/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349500"/>
            <a:ext cx="8353425" cy="3670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9" name="Shape 329"/>
          <p:cNvGraphicFramePr/>
          <p:nvPr/>
        </p:nvGraphicFramePr>
        <p:xfrm>
          <a:off x="527050" y="6165850"/>
          <a:ext cx="8229600" cy="365370"/>
        </p:xfrm>
        <a:graphic>
          <a:graphicData uri="http://schemas.openxmlformats.org/drawingml/2006/table">
            <a:tbl>
              <a:tblPr>
                <a:noFill/>
                <a:tableStyleId>{AE29A945-24E3-4818-9008-D5B312CC46C6}</a:tableStyleId>
              </a:tblPr>
              <a:tblGrid>
                <a:gridCol w="2743200"/>
                <a:gridCol w="2743200"/>
                <a:gridCol w="27432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en-US" sz="1800" b="0" i="0" u="none" baseline="30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−6</a:t>
                      </a:r>
                      <a:r>
                        <a:rPr lang="en-US" sz="1800" b="0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Тл</a:t>
                      </a:r>
                      <a:endParaRPr/>
                    </a:p>
                  </a:txBody>
                  <a:tcPr marL="0" marR="0" marT="45525" marB="45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микротесла</a:t>
                      </a:r>
                      <a:endParaRPr/>
                    </a:p>
                  </a:txBody>
                  <a:tcPr marL="0" marR="0" marT="45525" marB="45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мкТл</a:t>
                      </a:r>
                      <a:endParaRPr/>
                    </a:p>
                  </a:txBody>
                  <a:tcPr marL="0" marR="0" marT="45525" marB="45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7882" t="5255" r="13367" b="14953"/>
          <a:stretch/>
        </p:blipFill>
        <p:spPr>
          <a:xfrm>
            <a:off x="900112" y="620712"/>
            <a:ext cx="7488237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</a:t>
            </a:r>
            <a:r>
              <a:rPr lang="en-US" sz="28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8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радиочастот</a:t>
            </a:r>
            <a:r>
              <a:rPr lang="en-US" sz="28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РЧ</a:t>
            </a:r>
            <a:r>
              <a:rPr lang="en-US" sz="2800" b="0" i="1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Основными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нормативными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документами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регламентирующими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допустимые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уровни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РЧ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настоящее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ГОСТ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12.1.006-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ССБТ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радиочастот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Допустимые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уровни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проведению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контроля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»;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СанПиН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2.2.4./2.1.8.055-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r>
              <a:rPr lang="en-US" sz="28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ЭМИ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радиочастотного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диапазона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»;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СанПиН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2.2.4.1191-03 «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Электромагнитные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производственных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условиях</a:t>
            </a:r>
            <a:r>
              <a:rPr lang="en-US" sz="2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dirty="0"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30</a:t>
            </a:fld>
            <a:endParaRPr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250825" y="11969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диапазоне частот 10... 30 кГц основными нормируемыми параметрами являются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напряженность электрического </a:t>
            </a:r>
            <a:r>
              <a:rPr lang="en-US" sz="2800" b="0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(Е)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магнитного </a:t>
            </a:r>
            <a:r>
              <a:rPr lang="en-US" sz="2800" b="0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(Н)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полей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временной фактор учитывается в меньшей степени.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ПДУ воздействия ЭМП соответственно составляют: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500 В/м и 50 А/м для полного рабочего дня и 1000 В/м и 100 А/м — для воздействия до 2-х часов за рабочий день.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диапазоне частот свыше 30 кГц используется энергетический подход. Наряду с параметрами </a:t>
            </a: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Е, Н,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ППЭ (плотность потока энергии) нормируется 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энергетическая экспозиция за рабочий день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(табл.). </a:t>
            </a: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32</a:t>
            </a:fld>
            <a:endParaRPr/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420937"/>
            <a:ext cx="8497887" cy="341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этом в любом случае они не должны превышать значений, установленных в качестве максимально допустимых (табл).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*Для условий локального облучения кистей рук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33</a:t>
            </a:fld>
            <a:endParaRPr/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00" y="1989137"/>
            <a:ext cx="8640762" cy="3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 ЭМП, создаваемых ВДТ, ПЭВМ и системами сотовой связи</a:t>
            </a: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Особенности спектральной характеристики излучений ВДТ, ПЭВМ (представлен достаточно широкий спектр частот) и условия использо­вания радиотелефонов с максимальным приближением к голове поль­зователя вызвали необходимость разработки для них отдельных гигие­нических регламентов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В соответствии с требованиями ГН 2.1.8/2.2.4.019-94 «Временные допустимые уровни воздействия электромагнитных излучений, создаваемых системами сотовой радиосвязи» для пользователей телефонами сотовой связи ПДУ ЭМИ составляет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100мкВт/см</a:t>
            </a:r>
            <a:r>
              <a:rPr lang="en-US" sz="2800" b="1" i="0" u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(1 Вт/м</a:t>
            </a:r>
            <a:r>
              <a:rPr lang="en-US" sz="2800" b="1" i="0" u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34</a:t>
            </a:fld>
            <a:endParaRPr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35</a:t>
            </a:fld>
            <a:endParaRPr/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575" y="2924175"/>
            <a:ext cx="8640762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296862" y="915987"/>
            <a:ext cx="8451850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ПДУ ЭМП, создаваемых ПЭВМ установлены в 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СанПиН 2.2.2/2.4.1340-03 «Гигиенические требования к персональным электронно-вычислительным машинам и организации работы»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(табл.).</a:t>
            </a:r>
            <a:endParaRPr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Методы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контроля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Измерения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уровней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проводятся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режимов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установки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максимальной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используемой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мощности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Измерения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выполняются</a:t>
            </a:r>
            <a:r>
              <a:rPr lang="en-US" sz="2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в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возможного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нахождения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пер­сонала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расстояниях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источников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ЭМП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соответствующих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нахождению</a:t>
            </a:r>
            <a:r>
              <a:rPr lang="en-US" sz="2400" b="1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тела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работающих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нескольких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уровнях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поверхности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земли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определением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максимального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значения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напряженности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плотности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потока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энергии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каждого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рабочего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места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Контроль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уровней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ЭМИ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проводить</a:t>
            </a: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приборами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прошедшими</a:t>
            </a:r>
            <a:r>
              <a:rPr lang="en-US" sz="2400" b="1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государственную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поверку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занесенными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государственный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реестр</a:t>
            </a:r>
            <a:r>
              <a:rPr lang="en-US" sz="2400" b="1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средств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измерения</a:t>
            </a:r>
            <a:r>
              <a:rPr lang="en-US" sz="24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37</a:t>
            </a:fld>
            <a:endParaRPr/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2276475"/>
            <a:ext cx="7345362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344487" y="404812"/>
            <a:ext cx="8475662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измерения уровней ЭМИ в диапазоне частот до 300 МГц ис­пользуются приборы, предназначенные для измерения среднеквадратического значения напряженности электрического и магнитного полей, а для измерений в диапазоне частот выше 300 МГц — средних значений плотности потока энергии. Краткие сведения о некоторых наиболее рас­пространенных приборах представлены в табл.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5143500" y="4071937"/>
            <a:ext cx="3643312" cy="222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Измеритель напряженности электростатического поля ЭСПИ-301В</a:t>
            </a: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38</a:t>
            </a:fld>
            <a:endParaRPr/>
          </a:p>
        </p:txBody>
      </p:sp>
      <p:pic>
        <p:nvPicPr>
          <p:cNvPr id="388" name="Shape 388" descr="http://energaziz.ru/napryz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357187"/>
            <a:ext cx="4786312" cy="637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 descr="http://static.biolight.ru/images/items/0001977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2062" y="571500"/>
            <a:ext cx="3810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143000" y="5286375"/>
            <a:ext cx="75438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Измеритель плотности потока энергии электромагнитного поля П3-33М</a:t>
            </a:r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39</a:t>
            </a:fld>
            <a:endParaRPr/>
          </a:p>
        </p:txBody>
      </p:sp>
      <p:pic>
        <p:nvPicPr>
          <p:cNvPr id="396" name="Shape 396" descr="http://www.lan-for.ru/images/items/0009542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428625"/>
            <a:ext cx="7785100" cy="464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Классификация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электромагнитных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полей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принятая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гигиенической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практике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приведена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табл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268412"/>
            <a:ext cx="540067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867400" y="1844675"/>
            <a:ext cx="201612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Мм – мегаметр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Пм – пикометров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кГц –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килогерц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МГц – мегагерц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ГГц – гигагерц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ТГц – терагерц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ПГц - петагерц</a:t>
            </a:r>
            <a:endParaRPr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23850" y="981075"/>
            <a:ext cx="835183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несоответствии требованиям норм интенсивности ЭМП на рабочих местах в зависимости от диапазона частот, характера выполняемых работ, уровня облучения применяются различные системы защиты, которые можно разделить на две группы: </a:t>
            </a:r>
            <a:r>
              <a:rPr lang="en-US" sz="32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пассивные и активные.</a:t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пассивным системам защиты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от ЭМИ относятся: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защита временем;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защита расстоянием;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рациональное размещение установок в рабочем помещении;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выделение зон излучения;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применение средств предупреждающей сигнализации (световая, звуковая);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установление рациональных режимов эксплуатации установок и работы обслуживающего персонала.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323850" y="6207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активным системам защиты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 ЭМИ относятся: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•уменьшение параметров излучения непосредственно в самом источнике излучения;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•экранирование источника излучения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(например, радиоотражающие экраны это, чаще всего, металлические экраны с использование железа, стали, меди, латуни и использование разного рода металлических сеток)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экранирование рабочего места;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применение средств индивидуальной защиты.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285750" y="428625"/>
            <a:ext cx="51435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ОЧКИ ОРЗ-5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Очки с минеральными защитными стеклами, покрытыми </a:t>
            </a: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прозрачной электропроводящей пленкой диоксида олова,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вставленными в жесткий металлический стеклодержатель, мягким обтюратором из резины с впрессованной в него металлической сеткой, покрытой стойкой и гигиеничной тканью и регулируемой наголовной лентой.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РЕКОМЕНДУЮТСЯ для защиты от электромагнитных излучений, в диапазонах миллиметровых, сантиметровых и метровых волн с эффективностью экранирования 25 дБ в диапазоне температур от - 45°С до +50°С при относительной влажности воздуха 90-93%.</a:t>
            </a:r>
            <a:endParaRPr/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43</a:t>
            </a:fld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5429250" y="4826000"/>
            <a:ext cx="3500437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ПРИМЕНЕНИЕ: ремонтные и профилактические работы на установках ВЧ и СВЧ диапазонов в различных отраслях народно-хозяйственного комплекса России и стран СНГ.</a:t>
            </a:r>
            <a:endParaRPr/>
          </a:p>
        </p:txBody>
      </p:sp>
      <p:pic>
        <p:nvPicPr>
          <p:cNvPr id="422" name="Shape 422" descr="http://uralpribor.su/_pu/2/7410489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0" y="1063625"/>
            <a:ext cx="3714750" cy="329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539750" y="1125537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защиты пользователей компьютеров от ЭМИ СанПиН 2.2.2/2.4.1340-03 установлено, что площадь на одно рабочее место пользователей ПЭВМ с </a:t>
            </a: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ВДТ на базе электронно-лучевой трубки должна составлять не менее 6 м</a:t>
            </a:r>
            <a:r>
              <a:rPr lang="en-US" sz="3200" b="0" i="0" u="none" baseline="30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ВДТ на базе плоских дискретных экранов (жидкокристаллические, плазменные) — 4,5 м</a:t>
            </a:r>
            <a:r>
              <a:rPr lang="en-US" sz="3200" b="0" i="0" u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45</a:t>
            </a:fld>
            <a:endParaRPr/>
          </a:p>
        </p:txBody>
      </p:sp>
      <p:pic>
        <p:nvPicPr>
          <p:cNvPr id="434" name="Shape 434" descr="Картинка 1 из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620712"/>
            <a:ext cx="7920037" cy="59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46</a:t>
            </a:fld>
            <a:endParaRPr/>
          </a:p>
        </p:txBody>
      </p:sp>
      <p:pic>
        <p:nvPicPr>
          <p:cNvPr id="440" name="Shape 440" descr="Картинка 29 из 729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620712"/>
            <a:ext cx="6408737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395287" y="11969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Расстояние между боковыми поверхностями соседних мониторов должно составлять не менее 1,2 м, а между тыльной поверхностью одного монитора и экраном другого — не менее 2,0 м. Наиболее рациональным является размещение компьютеров по периметру помещения.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Установление рационального режима работы персонала и источников ЭМИ.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Организация работы с ПЭВМ осуществляется в зависимости от вида и категории трудовой деятельности. Согласно СанПиН 2.2.2/2.4.1340-03 виды трудовой деятельности разделяются на 3 группы: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группа 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 — работа по считыванию информации с экрана ВДТ с предварительным запросом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группа 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 — работа по вводу информации,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группа 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— творческая работа в режиме диалога с ПЭВМ.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зависимости от категории трудовой деятельности и уровня нагрузки за рабочую смену при работе с ПЭВМ устанавливается суммарное время регламентированных перерывов.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250825" y="51276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Время регламентированных перерывов в зависимости от продолжительности работы, вида и категории трудовой деятельности с ПЭВМ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49</a:t>
            </a:fld>
            <a:endParaRPr/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636837"/>
            <a:ext cx="856932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Электромагнитный спектр включает в себя две основные зоны: ионизирующее и неионизирующее излучение, которые, в свою очередь, подразделяются на отдельные виды излучения (см. табл.).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2133600"/>
            <a:ext cx="4392612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2268537" y="2492375"/>
            <a:ext cx="574675" cy="3600450"/>
          </a:xfrm>
          <a:prstGeom prst="leftBrace">
            <a:avLst>
              <a:gd name="adj1" fmla="val 8333"/>
              <a:gd name="adj2" fmla="val 10864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684212" y="37163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23850" y="3860800"/>
            <a:ext cx="21605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Неионизирующие излучения</a:t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2484437" y="6092825"/>
            <a:ext cx="360362" cy="50482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395287" y="5949950"/>
            <a:ext cx="1879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Ионизирующие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излучения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250825" y="692150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предупреждения преждевременной утомляемости пользователей ПЭВМ рекомендуется организовывать рабочую смену путем чередования работ с использованием ПЭВМ и без него.</a:t>
            </a: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характер работы требует постоянного взаимодействия с ПЭВМ без переключения на другие виды деятельности, не связанные с ПЭВМ, рекомендуется организация перерывов на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10... 15 минут через каждые 45.. .60 минут работы. Продолжительность непрерывной работы с ВДТ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регламентиро­ванного перерыва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 должна превышать 1 час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71" name="Shape 47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работе с ПЭВМ в ночную смену (с 22 до 6 часов), независимо от категории и вида трудовой деятельности, 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продолжительность регламентированных перерывов следует увеличить на 30%.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53</a:t>
            </a:fld>
            <a:endParaRPr/>
          </a:p>
        </p:txBody>
      </p:sp>
      <p:pic>
        <p:nvPicPr>
          <p:cNvPr id="483" name="Shape 483" descr="http://www.ufo.lv/images/15979_photo-id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500062"/>
            <a:ext cx="8607425" cy="621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54</a:t>
            </a:fld>
            <a:endParaRPr/>
          </a:p>
        </p:txBody>
      </p:sp>
      <p:pic>
        <p:nvPicPr>
          <p:cNvPr id="491" name="Shape 491" descr="http://www.qp-dom.ru/img/kfs_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1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55</a:t>
            </a:fld>
            <a:endParaRPr/>
          </a:p>
        </p:txBody>
      </p:sp>
      <p:pic>
        <p:nvPicPr>
          <p:cNvPr id="499" name="Shape 499" descr="http://apocalypse.aires.spb.ru/images/stories/proects/vliyani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" y="428625"/>
            <a:ext cx="88646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0"/>
            <a:ext cx="8604250" cy="63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76250"/>
            <a:ext cx="6913562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 txBox="1"/>
          <p:nvPr/>
        </p:nvSpPr>
        <p:spPr>
          <a:xfrm>
            <a:off x="1763712" y="6092825"/>
            <a:ext cx="52403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"Нейтрализатор" электромагнитных излучений.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2" y="549275"/>
            <a:ext cx="8208962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285750" y="428625"/>
            <a:ext cx="864393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Задание 1. Оцените правильность организации рабочих мест (вариант А и В)  работающих с ПЭВМ в помещении площадью 48 кв.м., занимающихся вводом информации до 30000 знаков за 8-часовую рабочую смену. Укажите рекомендуемые расстояния между экранами мониторов и суммарное время регламентированных перерывов для работающих.</a:t>
            </a:r>
            <a:endParaRPr/>
          </a:p>
        </p:txBody>
      </p:sp>
      <p:sp>
        <p:nvSpPr>
          <p:cNvPr id="523" name="Shape 52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59</a:t>
            </a:fld>
            <a:endParaRPr/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 l="10484" t="4750" r="4492" b="5010"/>
          <a:stretch/>
        </p:blipFill>
        <p:spPr>
          <a:xfrm>
            <a:off x="5286375" y="4429125"/>
            <a:ext cx="3643312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 rotWithShape="1">
          <a:blip r:embed="rId4">
            <a:alphaModFix/>
          </a:blip>
          <a:srcRect l="2990" t="1219" r="2107" b="2350"/>
          <a:stretch/>
        </p:blipFill>
        <p:spPr>
          <a:xfrm>
            <a:off x="571500" y="4357687"/>
            <a:ext cx="4024312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1750" y="2357437"/>
            <a:ext cx="51054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214312" y="5286375"/>
            <a:ext cx="3381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4929187" y="5643562"/>
            <a:ext cx="3381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6</a:t>
            </a:fld>
            <a:endParaRPr/>
          </a:p>
        </p:txBody>
      </p:sp>
      <p:pic>
        <p:nvPicPr>
          <p:cNvPr id="114692" name="Picture 4" descr="Вред синего света для глаз от смартфонов и телевизо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10" y="823724"/>
            <a:ext cx="8015420" cy="516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2804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16. Нормирование электромагнитных излучений, методы контроля и средства защиты.         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60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1918" t="41659" r="44562" b="37176"/>
          <a:stretch/>
        </p:blipFill>
        <p:spPr>
          <a:xfrm>
            <a:off x="250825" y="836612"/>
            <a:ext cx="8424862" cy="48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1431" t="36479" r="43593" b="41367"/>
          <a:stretch/>
        </p:blipFill>
        <p:spPr>
          <a:xfrm>
            <a:off x="395287" y="692150"/>
            <a:ext cx="8567737" cy="502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неионизирующим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электромагнитным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излучениям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полям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относят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ЭМИ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радиочастотного</a:t>
            </a:r>
            <a:r>
              <a:rPr lang="en-US" sz="2400" b="0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оптического</a:t>
            </a:r>
            <a:r>
              <a:rPr lang="en-US" sz="2400" b="0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диапазонов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условно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статические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электрические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постоянные</a:t>
            </a:r>
            <a:r>
              <a:rPr lang="en-US" sz="2400" b="0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магнитные</a:t>
            </a:r>
            <a:r>
              <a:rPr lang="en-US" sz="2400" b="0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поскольку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последние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строго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говоря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излучениями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Shape 178" descr="Картинка 34 из 2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2708275"/>
            <a:ext cx="50768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ентиляция. ppt">
  <a:themeElements>
    <a:clrScheme name="вентиляция. pp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ентиляция. ppt">
  <a:themeElements>
    <a:clrScheme name="вентиляция. pp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2191</Words>
  <Application>Microsoft Office PowerPoint</Application>
  <PresentationFormat>Экран (4:3)</PresentationFormat>
  <Paragraphs>203</Paragraphs>
  <Slides>60</Slides>
  <Notes>60</Notes>
  <HiddenSlides>11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6" baseType="lpstr">
      <vt:lpstr>Arial</vt:lpstr>
      <vt:lpstr>Arial Black</vt:lpstr>
      <vt:lpstr>Noto Sans Symbols</vt:lpstr>
      <vt:lpstr>Times New Roman</vt:lpstr>
      <vt:lpstr>вентиляция. ppt</vt:lpstr>
      <vt:lpstr>1_вентиляция. ppt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Maria</cp:lastModifiedBy>
  <cp:revision>12</cp:revision>
  <dcterms:modified xsi:type="dcterms:W3CDTF">2021-03-17T18:58:32Z</dcterms:modified>
</cp:coreProperties>
</file>