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0" r:id="rId3"/>
    <p:sldId id="257" r:id="rId4"/>
    <p:sldId id="267" r:id="rId5"/>
    <p:sldId id="266" r:id="rId6"/>
    <p:sldId id="258" r:id="rId7"/>
    <p:sldId id="259" r:id="rId8"/>
    <p:sldId id="281" r:id="rId9"/>
    <p:sldId id="282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5" r:id="rId19"/>
    <p:sldId id="274" r:id="rId20"/>
    <p:sldId id="273" r:id="rId21"/>
    <p:sldId id="278" r:id="rId22"/>
    <p:sldId id="277" r:id="rId23"/>
    <p:sldId id="271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4AFE-9738-4A7E-9E70-B5A25E74EEBB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B0B6-897E-46CE-A20D-1C80B4AD1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4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B0B6-897E-46CE-A20D-1C80B4AD168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8138AF0-3E1B-422C-B055-BE0F99232DF7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A5B36FA-8130-4814-A721-9D429564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98578" y="1268760"/>
            <a:ext cx="8072438" cy="1357312"/>
          </a:xfrm>
        </p:spPr>
        <p:txBody>
          <a:bodyPr>
            <a:normAutofit fontScale="90000"/>
          </a:bodyPr>
          <a:lstStyle/>
          <a:p>
            <a:r>
              <a:rPr lang="ru-RU" sz="5400" cap="none" dirty="0" smtClean="0">
                <a:latin typeface="Monotype Corsiva" pitchFamily="66" charset="0"/>
              </a:rPr>
              <a:t>Великая Отечественная война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24944"/>
            <a:ext cx="5209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22 июня 1945 г – 9 мая 1945 г.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021288"/>
            <a:ext cx="726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                                                                     Беневоленская Н.Н.</a:t>
            </a:r>
          </a:p>
          <a:p>
            <a:r>
              <a:rPr lang="ru-RU" dirty="0" smtClean="0"/>
              <a:t>Группа:                                                                            ПЭ-1-11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1675" y="188640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Периодизация войны</a:t>
            </a:r>
            <a:endParaRPr lang="ru-RU" sz="2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118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Первый период </a:t>
            </a:r>
            <a:r>
              <a:rPr lang="ru-RU" dirty="0"/>
              <a:t>- от начала войны 22 июня 1941 года до ноября 1942 года, до разгрома немецко-фашистских сил под Сталинградом. Это был начальный период войны, когда Красная Армия, неся огромное потери, была вынуждена оставить большие территории и вела тяжёлые оборонительные бои против гитлеровских агрессоров.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3736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Второй период </a:t>
            </a:r>
            <a:r>
              <a:rPr lang="ru-RU" dirty="0"/>
              <a:t>- от поражения фашистских войск под Сталинградом до конца 1943 года. В это время проходил коренной перелом в ходе войны в пользу Советского Союза.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0892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Третий период (1944 - 1945) </a:t>
            </a:r>
            <a:r>
              <a:rPr lang="ru-RU" dirty="0"/>
              <a:t>- время решающих побед Советской Армии над фашистской Германией и милитаристской Японией, когда вражеские войска были полностью изгнаны за пределы СССР и началось освобождение от фашистской оккупации Восточной Европы, завершившейся полным крахом Германии и ее безоговорочной капитуляцией.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210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Окончанием всей второй мировой войны  стал разгром Японии на завершающем этапе третьего периода. </a:t>
            </a:r>
          </a:p>
        </p:txBody>
      </p:sp>
    </p:spTree>
    <p:extLst>
      <p:ext uri="{BB962C8B-B14F-4D97-AF65-F5344CB8AC3E}">
        <p14:creationId xmlns:p14="http://schemas.microsoft.com/office/powerpoint/2010/main" val="5506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Monotype Corsiva" pitchFamily="66" charset="0"/>
              </a:rPr>
              <a:t>Военно-стратегические планы Германии: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1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План </a:t>
            </a:r>
            <a:r>
              <a:rPr lang="ru-RU" sz="2400" dirty="0">
                <a:solidFill>
                  <a:srgbClr val="FFC000"/>
                </a:solidFill>
              </a:rPr>
              <a:t>«Барбаросса» </a:t>
            </a:r>
            <a:r>
              <a:rPr lang="ru-RU" sz="2000" dirty="0"/>
              <a:t>— план ведения военной кампании против СССР. </a:t>
            </a:r>
            <a:r>
              <a:rPr lang="ru-RU" sz="2000" dirty="0" smtClean="0"/>
              <a:t>Был </a:t>
            </a:r>
            <a:r>
              <a:rPr lang="ru-RU" sz="2000" dirty="0"/>
              <a:t>разработан в течение лета 1940 г</a:t>
            </a:r>
            <a:r>
              <a:rPr lang="ru-RU" sz="2000" dirty="0" smtClean="0"/>
              <a:t>., </a:t>
            </a:r>
            <a:r>
              <a:rPr lang="ru-RU" sz="2000" dirty="0"/>
              <a:t>предусматривал проведение молниеносной </a:t>
            </a:r>
            <a:r>
              <a:rPr lang="ru-RU" sz="2000" dirty="0" smtClean="0"/>
              <a:t> (</a:t>
            </a:r>
            <a:r>
              <a:rPr lang="ru-RU" sz="2000" dirty="0"/>
              <a:t>6 — 7 недель) войны. (Блицкриг)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2006963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Он предусматривал: одновременное нанесение ударов по трем главным направлениям:</a:t>
            </a:r>
          </a:p>
          <a:p>
            <a:r>
              <a:rPr lang="ru-RU" sz="2000" dirty="0"/>
              <a:t>1. </a:t>
            </a:r>
            <a:r>
              <a:rPr lang="ru-RU" sz="2000" dirty="0" smtClean="0"/>
              <a:t>Ленинградскому </a:t>
            </a:r>
            <a:r>
              <a:rPr lang="ru-RU" sz="2000" dirty="0"/>
              <a:t>(группа армий «Север»), </a:t>
            </a:r>
          </a:p>
          <a:p>
            <a:r>
              <a:rPr lang="ru-RU" sz="2000" dirty="0" smtClean="0"/>
              <a:t>2. Московскому </a:t>
            </a:r>
            <a:r>
              <a:rPr lang="ru-RU" sz="2000" dirty="0"/>
              <a:t>(«Центр») </a:t>
            </a:r>
            <a:endParaRPr lang="ru-RU" sz="2000" dirty="0" smtClean="0"/>
          </a:p>
          <a:p>
            <a:r>
              <a:rPr lang="ru-RU" sz="2000" dirty="0" smtClean="0"/>
              <a:t>3. </a:t>
            </a:r>
            <a:r>
              <a:rPr lang="ru-RU" sz="2000" dirty="0"/>
              <a:t>К</a:t>
            </a:r>
            <a:r>
              <a:rPr lang="ru-RU" sz="2000" dirty="0" smtClean="0"/>
              <a:t>иевскому </a:t>
            </a:r>
            <a:r>
              <a:rPr lang="ru-RU" sz="2000" dirty="0"/>
              <a:t>(«Юг»).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371703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 плана — выйти на линию Архангельск — Астрахань, захватить европейскую часть  СССР.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44289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</a:t>
            </a:r>
            <a:r>
              <a:rPr lang="ru-RU" sz="2000" dirty="0"/>
              <a:t>ратегия Германии заключалась в том, чтобы крупными бронетанковыми соединениями окружить советские военные соединения  и при поддержке авиации,  уничтожить их  в «котлах».</a:t>
            </a:r>
          </a:p>
        </p:txBody>
      </p:sp>
    </p:spTree>
    <p:extLst>
      <p:ext uri="{BB962C8B-B14F-4D97-AF65-F5344CB8AC3E}">
        <p14:creationId xmlns:p14="http://schemas.microsoft.com/office/powerpoint/2010/main" val="28420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5" y="620688"/>
            <a:ext cx="4076268" cy="42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556792"/>
            <a:ext cx="3836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Синий цвет — Германия и её завоевания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Красный </a:t>
            </a:r>
            <a:r>
              <a:rPr lang="ru-RU" dirty="0"/>
              <a:t>— территории, подконтрольные Великобритании. </a:t>
            </a:r>
            <a:endParaRPr lang="ru-RU" dirty="0" smtClean="0"/>
          </a:p>
          <a:p>
            <a:r>
              <a:rPr lang="ru-RU" dirty="0" smtClean="0"/>
              <a:t>Зелёный </a:t>
            </a:r>
            <a:r>
              <a:rPr lang="ru-RU" dirty="0"/>
              <a:t>— СССР.</a:t>
            </a:r>
          </a:p>
        </p:txBody>
      </p:sp>
    </p:spTree>
    <p:extLst>
      <p:ext uri="{BB962C8B-B14F-4D97-AF65-F5344CB8AC3E}">
        <p14:creationId xmlns:p14="http://schemas.microsoft.com/office/powerpoint/2010/main" val="37331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30526"/>
            <a:ext cx="5551505" cy="3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94559"/>
            <a:ext cx="6925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Вторжение немецких войск на территорию СССР</a:t>
            </a:r>
          </a:p>
        </p:txBody>
      </p:sp>
    </p:spTree>
    <p:extLst>
      <p:ext uri="{BB962C8B-B14F-4D97-AF65-F5344CB8AC3E}">
        <p14:creationId xmlns:p14="http://schemas.microsoft.com/office/powerpoint/2010/main" val="36966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Monotype Corsiva" pitchFamily="66" charset="0"/>
              </a:rPr>
              <a:t>Начало войны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Красная Армия с тяжелыми боями отступала, потеряв только за</a:t>
            </a:r>
          </a:p>
          <a:p>
            <a:r>
              <a:rPr lang="ru-RU" sz="2000" dirty="0"/>
              <a:t>первые три недели войны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 smtClean="0"/>
              <a:t>-около </a:t>
            </a:r>
            <a:r>
              <a:rPr lang="ru-RU" sz="2000" dirty="0"/>
              <a:t>850 тыс. человек, </a:t>
            </a:r>
          </a:p>
          <a:p>
            <a:r>
              <a:rPr lang="ru-RU" sz="2000" dirty="0" smtClean="0"/>
              <a:t>-3,5 </a:t>
            </a:r>
            <a:r>
              <a:rPr lang="ru-RU" sz="2000" dirty="0"/>
              <a:t>тыс. самолетов, </a:t>
            </a:r>
          </a:p>
          <a:p>
            <a:r>
              <a:rPr lang="ru-RU" sz="2000" dirty="0" smtClean="0"/>
              <a:t>-до </a:t>
            </a:r>
            <a:r>
              <a:rPr lang="ru-RU" sz="2000" dirty="0"/>
              <a:t>половины танков, имевшихся в пограничных округах. </a:t>
            </a:r>
          </a:p>
          <a:p>
            <a:r>
              <a:rPr lang="ru-RU" sz="2000" dirty="0" smtClean="0"/>
              <a:t>К </a:t>
            </a:r>
            <a:r>
              <a:rPr lang="ru-RU" sz="2000" dirty="0"/>
              <a:t>середине июля противнику удалось продвинуться на 300—600</a:t>
            </a:r>
          </a:p>
          <a:p>
            <a:r>
              <a:rPr lang="ru-RU" sz="2000" dirty="0"/>
              <a:t>км вглубь страны, потеряв при этом лишь 100 тыс. человек</a:t>
            </a:r>
          </a:p>
          <a:p>
            <a:r>
              <a:rPr lang="ru-RU" sz="2000" dirty="0"/>
              <a:t>убитыми.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305">
            <a:off x="291243" y="3796862"/>
            <a:ext cx="3167844" cy="244847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122">
            <a:off x="5342199" y="3182868"/>
            <a:ext cx="395128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77" y="4208541"/>
            <a:ext cx="30972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3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Monotype Corsiva" pitchFamily="66" charset="0"/>
              </a:rPr>
              <a:t>Начало войны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Немецкие войска заняли: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-Литву</a:t>
            </a:r>
            <a:r>
              <a:rPr lang="ru-RU" sz="2400" dirty="0"/>
              <a:t>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-Латвию</a:t>
            </a:r>
            <a:r>
              <a:rPr lang="ru-RU" sz="2400" dirty="0"/>
              <a:t>, </a:t>
            </a:r>
          </a:p>
          <a:p>
            <a:r>
              <a:rPr lang="ru-RU" sz="2400" dirty="0" smtClean="0"/>
              <a:t> -</a:t>
            </a:r>
            <a:r>
              <a:rPr lang="ru-RU" sz="2400" dirty="0" smtClean="0"/>
              <a:t>часть </a:t>
            </a:r>
            <a:r>
              <a:rPr lang="ru-RU" sz="2400" dirty="0"/>
              <a:t>Белоруссии, </a:t>
            </a:r>
          </a:p>
          <a:p>
            <a:r>
              <a:rPr lang="ru-RU" sz="2400" dirty="0" smtClean="0"/>
              <a:t> -</a:t>
            </a:r>
            <a:r>
              <a:rPr lang="ru-RU" sz="2400" dirty="0" smtClean="0"/>
              <a:t>Правобережную </a:t>
            </a:r>
            <a:r>
              <a:rPr lang="ru-RU" sz="2400" dirty="0"/>
              <a:t>Украину, </a:t>
            </a:r>
          </a:p>
          <a:p>
            <a:r>
              <a:rPr lang="ru-RU" sz="2400" dirty="0"/>
              <a:t>вышли на дальние подступы к Ленинграду. </a:t>
            </a:r>
          </a:p>
          <a:p>
            <a:endParaRPr lang="ru-RU" sz="2400" dirty="0" smtClean="0"/>
          </a:p>
          <a:p>
            <a:r>
              <a:rPr lang="ru-RU" sz="2400" dirty="0" smtClean="0"/>
              <a:t>Потери </a:t>
            </a:r>
            <a:r>
              <a:rPr lang="ru-RU" sz="2400" dirty="0"/>
              <a:t>армии за первые шесть месяцев войны составили 5 млн человек (это более 9/10 всей предвоенной численности Красной Армии). </a:t>
            </a:r>
          </a:p>
          <a:p>
            <a:r>
              <a:rPr lang="ru-RU" sz="2400" dirty="0"/>
              <a:t>В 1941 г. в плен было захвачено 3,9 млн. советских солдат и офицеров.</a:t>
            </a:r>
          </a:p>
        </p:txBody>
      </p:sp>
    </p:spTree>
    <p:extLst>
      <p:ext uri="{BB962C8B-B14F-4D97-AF65-F5344CB8AC3E}">
        <p14:creationId xmlns:p14="http://schemas.microsoft.com/office/powerpoint/2010/main" val="39042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Monotype Corsiva" pitchFamily="66" charset="0"/>
              </a:rPr>
              <a:t>Основные события летне-осенней кампании 1941: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7"/>
            <a:ext cx="7848872" cy="381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1.Белостокско-Минское </a:t>
            </a:r>
            <a:r>
              <a:rPr lang="ru-RU" dirty="0"/>
              <a:t>сражение (22 июня — 8 июля 1941)</a:t>
            </a:r>
          </a:p>
          <a:p>
            <a:r>
              <a:rPr lang="ru-RU" dirty="0" smtClean="0"/>
              <a:t>2.Смоленское </a:t>
            </a:r>
            <a:r>
              <a:rPr lang="ru-RU" dirty="0"/>
              <a:t>сражение (10 июля — 10 сентября)</a:t>
            </a:r>
          </a:p>
          <a:p>
            <a:r>
              <a:rPr lang="ru-RU" dirty="0" smtClean="0"/>
              <a:t>3.Битва </a:t>
            </a:r>
            <a:r>
              <a:rPr lang="ru-RU" dirty="0"/>
              <a:t>за Дубно — Луцк — Броды (1941) (24 июня — 30 июня 1941)</a:t>
            </a:r>
          </a:p>
          <a:p>
            <a:r>
              <a:rPr lang="ru-RU" dirty="0" smtClean="0"/>
              <a:t>4.Битва </a:t>
            </a:r>
            <a:r>
              <a:rPr lang="ru-RU" dirty="0"/>
              <a:t>под Уманью (конец июля — 8 августа 1941)</a:t>
            </a:r>
          </a:p>
          <a:p>
            <a:r>
              <a:rPr lang="ru-RU" dirty="0" smtClean="0"/>
              <a:t>5.Сражение </a:t>
            </a:r>
            <a:r>
              <a:rPr lang="ru-RU" dirty="0"/>
              <a:t>за Киев (7 августа — 26 сентября 1941)</a:t>
            </a:r>
          </a:p>
          <a:p>
            <a:r>
              <a:rPr lang="ru-RU" dirty="0" smtClean="0"/>
              <a:t>6.Оборона </a:t>
            </a:r>
            <a:r>
              <a:rPr lang="ru-RU" dirty="0"/>
              <a:t>Ленинграда и начало его блокады (8 сентября 1941 — 27 января 1944)</a:t>
            </a:r>
          </a:p>
          <a:p>
            <a:r>
              <a:rPr lang="ru-RU" dirty="0" smtClean="0"/>
              <a:t>7.Одесская </a:t>
            </a:r>
            <a:r>
              <a:rPr lang="ru-RU" dirty="0"/>
              <a:t>оборона (5 августа — 16 октября 1941)</a:t>
            </a:r>
          </a:p>
          <a:p>
            <a:r>
              <a:rPr lang="ru-RU" dirty="0" smtClean="0"/>
              <a:t>8.Начало </a:t>
            </a:r>
            <a:r>
              <a:rPr lang="ru-RU" dirty="0"/>
              <a:t>обороны Севастополя (4 октября 1941 — 4 июля 1942)</a:t>
            </a:r>
          </a:p>
          <a:p>
            <a:r>
              <a:rPr lang="ru-RU" dirty="0" smtClean="0"/>
              <a:t>9.Оборонительный </a:t>
            </a:r>
            <a:r>
              <a:rPr lang="ru-RU" dirty="0"/>
              <a:t>период Московской битвы (30 сентября — 4 декабря 1941)</a:t>
            </a:r>
          </a:p>
          <a:p>
            <a:r>
              <a:rPr lang="ru-RU" dirty="0" smtClean="0"/>
              <a:t>10.Окружение </a:t>
            </a:r>
            <a:r>
              <a:rPr lang="ru-RU" dirty="0"/>
              <a:t>18-й армии Южного фронта (5—10 октября 1941)</a:t>
            </a:r>
          </a:p>
          <a:p>
            <a:r>
              <a:rPr lang="ru-RU" dirty="0" smtClean="0"/>
              <a:t>11.Бои </a:t>
            </a:r>
            <a:r>
              <a:rPr lang="ru-RU" dirty="0"/>
              <a:t>за Ростов-на-Дону (21—27 ноября 1941)</a:t>
            </a:r>
          </a:p>
          <a:p>
            <a:r>
              <a:rPr lang="ru-RU" dirty="0" smtClean="0"/>
              <a:t>12.Керченский </a:t>
            </a:r>
            <a:r>
              <a:rPr lang="ru-RU" dirty="0"/>
              <a:t>десант (26 декабря 1941 — 20 мая 1942)</a:t>
            </a:r>
          </a:p>
        </p:txBody>
      </p:sp>
    </p:spTree>
    <p:extLst>
      <p:ext uri="{BB962C8B-B14F-4D97-AF65-F5344CB8AC3E}">
        <p14:creationId xmlns:p14="http://schemas.microsoft.com/office/powerpoint/2010/main" val="6543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17967"/>
            <a:ext cx="6989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Причины неудач Красной Армии в начале войны: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867" y="119675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1.Численное </a:t>
            </a:r>
            <a:r>
              <a:rPr lang="ru-RU" sz="2000" dirty="0"/>
              <a:t>превосходство немцев.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2.Внезапность </a:t>
            </a:r>
            <a:r>
              <a:rPr lang="ru-RU" sz="2000" dirty="0"/>
              <a:t>нападения Германии на СССР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3.Личные </a:t>
            </a:r>
            <a:r>
              <a:rPr lang="ru-RU" sz="2000" dirty="0"/>
              <a:t>ошибки Сталина в определении сроков начала войны и оценке планов Германии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4.Высокая </a:t>
            </a:r>
            <a:r>
              <a:rPr lang="ru-RU" sz="2000" dirty="0"/>
              <a:t>техническая оснащенность немецкой армии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5.Богатый </a:t>
            </a:r>
            <a:r>
              <a:rPr lang="ru-RU" sz="2000" dirty="0"/>
              <a:t>боевой опыт Германии, накопленный за два года войны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6.Незавершенность </a:t>
            </a:r>
            <a:r>
              <a:rPr lang="ru-RU" sz="2000" dirty="0"/>
              <a:t>процесса реорганизации и перевооружения Красной </a:t>
            </a:r>
            <a:r>
              <a:rPr lang="ru-RU" sz="2000" dirty="0" smtClean="0"/>
              <a:t>Армии</a:t>
            </a:r>
          </a:p>
          <a:p>
            <a:endParaRPr lang="ru-RU" sz="2000" dirty="0"/>
          </a:p>
          <a:p>
            <a:r>
              <a:rPr lang="ru-RU" sz="2000" dirty="0" smtClean="0"/>
              <a:t>7.Боеспособность </a:t>
            </a:r>
            <a:r>
              <a:rPr lang="ru-RU" sz="2000" dirty="0"/>
              <a:t>армии в значительной мере была снижена сталинскими репрессиями.</a:t>
            </a:r>
          </a:p>
        </p:txBody>
      </p:sp>
    </p:spTree>
    <p:extLst>
      <p:ext uri="{BB962C8B-B14F-4D97-AF65-F5344CB8AC3E}">
        <p14:creationId xmlns:p14="http://schemas.microsoft.com/office/powerpoint/2010/main" val="13017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Мероприятия Советского государства по организации отпора врагу: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752" y="148478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условиях смертельной опасности, нависшей над страной, партия, Советское правительство разработали Программу превращения страны в единый военный лагерь. 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rgbClr val="FFC000"/>
                </a:solidFill>
              </a:rPr>
              <a:t>Содержание программы было изложено в письме ЦК ВКП(б) и Совнаркомом «Партийным и советским организациям прифронтовой областей».</a:t>
            </a:r>
          </a:p>
          <a:p>
            <a:r>
              <a:rPr lang="ru-RU" dirty="0"/>
              <a:t>В соответствии с этой программой:</a:t>
            </a:r>
          </a:p>
          <a:p>
            <a:endParaRPr lang="ru-RU" dirty="0"/>
          </a:p>
          <a:p>
            <a:r>
              <a:rPr lang="ru-RU" dirty="0"/>
              <a:t>1) В стране было введено военное положение: </a:t>
            </a:r>
          </a:p>
          <a:p>
            <a:r>
              <a:rPr lang="ru-RU" dirty="0" smtClean="0"/>
              <a:t>-мобилизация </a:t>
            </a:r>
            <a:r>
              <a:rPr lang="ru-RU" dirty="0"/>
              <a:t>всех военнообязанных,</a:t>
            </a:r>
          </a:p>
          <a:p>
            <a:r>
              <a:rPr lang="ru-RU" dirty="0" smtClean="0"/>
              <a:t>-введение </a:t>
            </a:r>
            <a:r>
              <a:rPr lang="ru-RU" dirty="0"/>
              <a:t>сверхурочных работ на предприятиях, </a:t>
            </a:r>
          </a:p>
          <a:p>
            <a:r>
              <a:rPr lang="ru-RU" dirty="0" smtClean="0"/>
              <a:t>-отмена </a:t>
            </a:r>
            <a:r>
              <a:rPr lang="ru-RU" dirty="0"/>
              <a:t>выходных дней и отпусков, </a:t>
            </a:r>
          </a:p>
          <a:p>
            <a:r>
              <a:rPr lang="ru-RU" dirty="0" smtClean="0"/>
              <a:t>-закрепление </a:t>
            </a:r>
            <a:r>
              <a:rPr lang="ru-RU" dirty="0"/>
              <a:t>рабочих и служащих за предприятием на весь период войны.</a:t>
            </a:r>
          </a:p>
        </p:txBody>
      </p:sp>
    </p:spTree>
    <p:extLst>
      <p:ext uri="{BB962C8B-B14F-4D97-AF65-F5344CB8AC3E}">
        <p14:creationId xmlns:p14="http://schemas.microsoft.com/office/powerpoint/2010/main" val="30963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89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</a:t>
            </a:r>
            <a:r>
              <a:rPr lang="ru-RU" dirty="0"/>
              <a:t>Создан Государственный комитет обороны, сосредоточивший</a:t>
            </a:r>
          </a:p>
          <a:p>
            <a:r>
              <a:rPr lang="ru-RU" dirty="0"/>
              <a:t>всю полноту власти в стране. (Председателем ГКО был Сталин.)</a:t>
            </a:r>
          </a:p>
          <a:p>
            <a:r>
              <a:rPr lang="ru-RU" dirty="0"/>
              <a:t>ГКО:</a:t>
            </a:r>
          </a:p>
          <a:p>
            <a:r>
              <a:rPr lang="ru-RU" dirty="0" smtClean="0"/>
              <a:t>-объединял </a:t>
            </a:r>
            <a:r>
              <a:rPr lang="ru-RU" dirty="0"/>
              <a:t>деятельность государственных и военных учреждений, партийных, профсоюзных и комсомольских организаций </a:t>
            </a:r>
          </a:p>
          <a:p>
            <a:r>
              <a:rPr lang="ru-RU" dirty="0" smtClean="0"/>
              <a:t>-осуществлял </a:t>
            </a:r>
            <a:r>
              <a:rPr lang="ru-RU" dirty="0"/>
              <a:t>государственное и хозяйственное руководство. </a:t>
            </a:r>
          </a:p>
          <a:p>
            <a:endParaRPr lang="ru-RU" dirty="0"/>
          </a:p>
          <a:p>
            <a:r>
              <a:rPr lang="ru-RU" dirty="0" smtClean="0"/>
              <a:t>3</a:t>
            </a:r>
            <a:r>
              <a:rPr lang="ru-RU" dirty="0"/>
              <a:t>)</a:t>
            </a:r>
            <a:r>
              <a:rPr lang="ru-RU" dirty="0" smtClean="0"/>
              <a:t> </a:t>
            </a:r>
            <a:r>
              <a:rPr lang="ru-RU" dirty="0"/>
              <a:t>Созданы:</a:t>
            </a:r>
          </a:p>
          <a:p>
            <a:r>
              <a:rPr lang="ru-RU" dirty="0" smtClean="0"/>
              <a:t>-Ставка </a:t>
            </a:r>
            <a:r>
              <a:rPr lang="ru-RU" dirty="0"/>
              <a:t>Верховного главнокомандования, </a:t>
            </a:r>
          </a:p>
          <a:p>
            <a:r>
              <a:rPr lang="ru-RU" dirty="0" smtClean="0"/>
              <a:t>-военные </a:t>
            </a:r>
            <a:r>
              <a:rPr lang="ru-RU" dirty="0"/>
              <a:t>советы фронтов и армий. </a:t>
            </a:r>
          </a:p>
          <a:p>
            <a:r>
              <a:rPr lang="ru-RU" dirty="0" smtClean="0"/>
              <a:t>-Во </a:t>
            </a:r>
            <a:r>
              <a:rPr lang="ru-RU" dirty="0"/>
              <a:t>главе вооруженных сил был поставлен Сталин.</a:t>
            </a:r>
          </a:p>
          <a:p>
            <a:endParaRPr lang="ru-RU" dirty="0"/>
          </a:p>
          <a:p>
            <a:r>
              <a:rPr lang="ru-RU" dirty="0" smtClean="0"/>
              <a:t>4) </a:t>
            </a:r>
            <a:r>
              <a:rPr lang="ru-RU" dirty="0"/>
              <a:t>Организован главный штаб партизанского движения.</a:t>
            </a:r>
          </a:p>
          <a:p>
            <a:endParaRPr lang="ru-RU" dirty="0"/>
          </a:p>
          <a:p>
            <a:r>
              <a:rPr lang="ru-RU" dirty="0" smtClean="0"/>
              <a:t>5) </a:t>
            </a:r>
            <a:r>
              <a:rPr lang="ru-RU" dirty="0"/>
              <a:t>В армии и введен институт военных комиссаров, сыгравший в</a:t>
            </a:r>
          </a:p>
          <a:p>
            <a:r>
              <a:rPr lang="ru-RU" dirty="0"/>
              <a:t>годы войны огромную роль в укреплении организованности и</a:t>
            </a:r>
          </a:p>
          <a:p>
            <a:r>
              <a:rPr lang="ru-RU" dirty="0"/>
              <a:t>дисциплины в войсках.</a:t>
            </a:r>
          </a:p>
        </p:txBody>
      </p:sp>
    </p:spTree>
    <p:extLst>
      <p:ext uri="{BB962C8B-B14F-4D97-AF65-F5344CB8AC3E}">
        <p14:creationId xmlns:p14="http://schemas.microsoft.com/office/powerpoint/2010/main" val="8204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462" y="764704"/>
            <a:ext cx="86764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Великая Отечественная война </a:t>
            </a:r>
            <a:endParaRPr lang="ru-RU" sz="36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- война </a:t>
            </a:r>
            <a:r>
              <a:rPr lang="ru-RU" sz="2800" dirty="0" smtClean="0">
                <a:latin typeface="Monotype Corsiva" pitchFamily="66" charset="0"/>
              </a:rPr>
              <a:t>Союза Советских Социалистических Республик против нацистской Германии и её европейских союзников  (Болгарии, Венгрии, Италии, Румынии, Словакии, Финляндии, Хорватии);</a:t>
            </a:r>
          </a:p>
          <a:p>
            <a:r>
              <a:rPr lang="ru-RU" sz="2800" dirty="0" smtClean="0">
                <a:latin typeface="Monotype Corsiva" pitchFamily="66" charset="0"/>
              </a:rPr>
              <a:t>По мнению ряда историков, решающая часть Второй мировой войны.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048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6) </a:t>
            </a:r>
            <a:r>
              <a:rPr lang="ru-RU" dirty="0"/>
              <a:t>Осуществлена мобилизация коммунистов и комсомольцев. В первые три месяца войны на фронт ушли более одного миллиона коммунистов и более двух миллионом комсомольцев, одна треть состава ЦК партии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7) </a:t>
            </a:r>
            <a:r>
              <a:rPr lang="ru-RU" dirty="0"/>
              <a:t>Было введено обязательное военное обучение и всеобщая обязательная подготовка всего населения к противовоздушной обороне.</a:t>
            </a:r>
          </a:p>
          <a:p>
            <a:endParaRPr lang="ru-RU" dirty="0"/>
          </a:p>
          <a:p>
            <a:r>
              <a:rPr lang="ru-RU" dirty="0" smtClean="0"/>
              <a:t>8) </a:t>
            </a:r>
            <a:r>
              <a:rPr lang="ru-RU" dirty="0"/>
              <a:t>Создан совет эвакуаций, организовавший в 1941 году эвакуацию на восток страны более 1360-ти крупных предприятий.</a:t>
            </a:r>
          </a:p>
          <a:p>
            <a:endParaRPr lang="ru-RU" dirty="0"/>
          </a:p>
          <a:p>
            <a:r>
              <a:rPr lang="ru-RU" dirty="0" smtClean="0"/>
              <a:t>9) </a:t>
            </a:r>
            <a:r>
              <a:rPr lang="ru-RU" dirty="0"/>
              <a:t>Для систематического информирования населения о событиях на фронте и в тылу врага организовано Советское информационное бюро.</a:t>
            </a:r>
          </a:p>
          <a:p>
            <a:endParaRPr lang="ru-RU" dirty="0"/>
          </a:p>
          <a:p>
            <a:r>
              <a:rPr lang="ru-RU" dirty="0" smtClean="0"/>
              <a:t>10) </a:t>
            </a:r>
            <a:r>
              <a:rPr lang="ru-RU" dirty="0"/>
              <a:t>Сформирована антигитлеровская коалиция. 12 июля 1941 года СССР и Англия заключили соглашение «О совместных действиях в войне против Германии». 23 июля к соглашению примкнули США.</a:t>
            </a:r>
          </a:p>
        </p:txBody>
      </p:sp>
    </p:spTree>
    <p:extLst>
      <p:ext uri="{BB962C8B-B14F-4D97-AF65-F5344CB8AC3E}">
        <p14:creationId xmlns:p14="http://schemas.microsoft.com/office/powerpoint/2010/main" val="8935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Битвы, операции и сражения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83868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Наиболее крупные сражения </a:t>
            </a:r>
            <a:r>
              <a:rPr lang="ru-RU" dirty="0" smtClean="0"/>
              <a:t>Великой Отечественной </a:t>
            </a:r>
            <a:r>
              <a:rPr lang="ru-RU" dirty="0"/>
              <a:t>войны: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Оборона </a:t>
            </a:r>
            <a:r>
              <a:rPr lang="ru-RU" sz="1600" dirty="0"/>
              <a:t>Заполярья (29 июня 1941 — 1 ноября 1944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/>
              <a:t>-Московская битва (30 сентября 1941 — 20 апреля 1942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smtClean="0"/>
              <a:t>-Блокада </a:t>
            </a:r>
            <a:r>
              <a:rPr lang="ru-RU" sz="1600" dirty="0"/>
              <a:t>Ленинграда (8 сентября 1941 — 27 января 1944)</a:t>
            </a:r>
          </a:p>
          <a:p>
            <a:pPr lvl="0"/>
            <a:r>
              <a:rPr lang="ru-RU" sz="1600" dirty="0" smtClean="0"/>
              <a:t>-Ржевская </a:t>
            </a:r>
            <a:r>
              <a:rPr lang="ru-RU" sz="1600" dirty="0"/>
              <a:t>битва (8 января 1942 — 31 марта 1943)</a:t>
            </a:r>
          </a:p>
          <a:p>
            <a:pPr lvl="0"/>
            <a:r>
              <a:rPr lang="ru-RU" sz="1600" dirty="0" smtClean="0"/>
              <a:t>-Сталинградская </a:t>
            </a:r>
            <a:r>
              <a:rPr lang="ru-RU" sz="1600" dirty="0"/>
              <a:t>битва (17 июля 1942 — 2 февраля 1943)</a:t>
            </a:r>
          </a:p>
          <a:p>
            <a:pPr lvl="0"/>
            <a:r>
              <a:rPr lang="ru-RU" sz="1600" dirty="0" smtClean="0"/>
              <a:t>-Битва </a:t>
            </a:r>
            <a:r>
              <a:rPr lang="ru-RU" sz="1600" dirty="0"/>
              <a:t>за Кавказ (25 июля 1942 — 9 октября 1943)</a:t>
            </a:r>
          </a:p>
          <a:p>
            <a:pPr lvl="0"/>
            <a:r>
              <a:rPr lang="ru-RU" sz="1600" dirty="0" smtClean="0"/>
              <a:t>-Курская </a:t>
            </a:r>
            <a:r>
              <a:rPr lang="ru-RU" sz="1600" dirty="0"/>
              <a:t>битва (5 июля — 23 августа 1943) Битва за Правобережную Украину (24 декабря 1943 — 17 </a:t>
            </a:r>
            <a:r>
              <a:rPr lang="ru-RU" sz="1600" dirty="0" smtClean="0"/>
              <a:t>апреля </a:t>
            </a:r>
            <a:r>
              <a:rPr lang="ru-RU" sz="1600" dirty="0"/>
              <a:t>1944)</a:t>
            </a:r>
          </a:p>
          <a:p>
            <a:pPr lvl="0"/>
            <a:r>
              <a:rPr lang="ru-RU" sz="1600" dirty="0" smtClean="0"/>
              <a:t>-Белорусская </a:t>
            </a:r>
            <a:r>
              <a:rPr lang="ru-RU" sz="1600" dirty="0"/>
              <a:t>операция (23 июня — 29 августа 1944)</a:t>
            </a:r>
          </a:p>
          <a:p>
            <a:pPr lvl="0"/>
            <a:r>
              <a:rPr lang="ru-RU" sz="1600" dirty="0" smtClean="0"/>
              <a:t>-Прибалтийская </a:t>
            </a:r>
            <a:r>
              <a:rPr lang="ru-RU" sz="1600" dirty="0"/>
              <a:t>операция (14 сентября — 24 ноября 1944)</a:t>
            </a:r>
          </a:p>
          <a:p>
            <a:pPr lvl="0"/>
            <a:r>
              <a:rPr lang="ru-RU" sz="1600" dirty="0" smtClean="0"/>
              <a:t>-Будапештская </a:t>
            </a:r>
            <a:r>
              <a:rPr lang="ru-RU" sz="1600" dirty="0"/>
              <a:t>операция (29 октября 1944 — 13 февраля 1945)</a:t>
            </a:r>
          </a:p>
          <a:p>
            <a:pPr lvl="0"/>
            <a:r>
              <a:rPr lang="ru-RU" sz="1600" dirty="0" smtClean="0"/>
              <a:t>-Висло-</a:t>
            </a:r>
            <a:r>
              <a:rPr lang="ru-RU" sz="1600" dirty="0" err="1" smtClean="0"/>
              <a:t>Одерская</a:t>
            </a:r>
            <a:r>
              <a:rPr lang="ru-RU" sz="1600" dirty="0" smtClean="0"/>
              <a:t> </a:t>
            </a:r>
            <a:r>
              <a:rPr lang="ru-RU" sz="1600" dirty="0"/>
              <a:t>операция (12 января — 3 февраля 1945)</a:t>
            </a:r>
          </a:p>
          <a:p>
            <a:pPr lvl="0"/>
            <a:r>
              <a:rPr lang="ru-RU" sz="1600" dirty="0" smtClean="0"/>
              <a:t>-Восточно-Прусская </a:t>
            </a:r>
            <a:r>
              <a:rPr lang="ru-RU" sz="1600" dirty="0"/>
              <a:t>операция (13 января — 25 апреля 1945)</a:t>
            </a:r>
          </a:p>
          <a:p>
            <a:pPr lvl="0"/>
            <a:r>
              <a:rPr lang="ru-RU" sz="1600" dirty="0" smtClean="0"/>
              <a:t>-Битва </a:t>
            </a:r>
            <a:r>
              <a:rPr lang="ru-RU" sz="1600" dirty="0"/>
              <a:t>за Берлин (16 апреля — 8 мая 1945)</a:t>
            </a:r>
          </a:p>
          <a:p>
            <a:pPr lvl="0"/>
            <a:endParaRPr lang="ru-RU" sz="1600" dirty="0"/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716">
            <a:off x="5918750" y="3727727"/>
            <a:ext cx="2808312" cy="20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67496"/>
            <a:ext cx="2584383" cy="16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648" y="332656"/>
            <a:ext cx="149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Потери: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743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Людские </a:t>
            </a:r>
            <a:r>
              <a:rPr lang="ru-RU" dirty="0">
                <a:solidFill>
                  <a:srgbClr val="FFC000"/>
                </a:solidFill>
              </a:rPr>
              <a:t>потери СССР </a:t>
            </a:r>
            <a:r>
              <a:rPr lang="ru-RU" dirty="0"/>
              <a:t>— 6,8 млн военнослужащих «убитыми, умершими от ран, в плену, от болезней, несчастных случаев, казнённых по приговорам трибуналов» и 4,4 млн попавшими в плен и пропавшими без вести[55]. Общие демографические потери (включающие погибшее мирное население) — 26,6 млн человек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C000"/>
                </a:solidFill>
              </a:rPr>
              <a:t>Людские </a:t>
            </a:r>
            <a:r>
              <a:rPr lang="ru-RU" dirty="0">
                <a:solidFill>
                  <a:srgbClr val="FFC000"/>
                </a:solidFill>
              </a:rPr>
              <a:t>потери Германии </a:t>
            </a:r>
            <a:r>
              <a:rPr lang="ru-RU" dirty="0"/>
              <a:t>— 4,047 млн военнослужащих погибшими и умершими (в том числе 3,605 млн погибших, умерших от ран и пропавших без вести на фронте; 442 тыс. умерших в плену), ещё 2,91 млн вернулись из плена после </a:t>
            </a:r>
            <a:r>
              <a:rPr lang="ru-RU" dirty="0" smtClean="0"/>
              <a:t>войны.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C000"/>
                </a:solidFill>
              </a:rPr>
              <a:t>Людские </a:t>
            </a:r>
            <a:r>
              <a:rPr lang="ru-RU" dirty="0">
                <a:solidFill>
                  <a:srgbClr val="FFC000"/>
                </a:solidFill>
              </a:rPr>
              <a:t>потери стран-союзниц Германии </a:t>
            </a:r>
            <a:r>
              <a:rPr lang="ru-RU" dirty="0"/>
              <a:t>— 806 тыс. военнослужащих погибшими (включая 137,8 тыс. погибшими в плену), ещё 662,2 тыс. вернулись из плена после </a:t>
            </a:r>
            <a:r>
              <a:rPr lang="ru-RU" dirty="0" smtClean="0"/>
              <a:t>войны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>
                <a:solidFill>
                  <a:srgbClr val="FFC000"/>
                </a:solidFill>
              </a:rPr>
              <a:t>Безвозвратные </a:t>
            </a:r>
            <a:r>
              <a:rPr lang="ru-RU" dirty="0">
                <a:solidFill>
                  <a:srgbClr val="FFC000"/>
                </a:solidFill>
              </a:rPr>
              <a:t>потери армий СССР и Германии </a:t>
            </a:r>
            <a:r>
              <a:rPr lang="ru-RU" dirty="0"/>
              <a:t>с сателлитами (включая военнопленных) — 11,5 млн и 8,6 млн чел. соответственно. Соотношение безвозвратных потерь армий Германии с сателлитами и СССР составляет: 1:1,3.</a:t>
            </a:r>
          </a:p>
        </p:txBody>
      </p:sp>
    </p:spTree>
    <p:extLst>
      <p:ext uri="{BB962C8B-B14F-4D97-AF65-F5344CB8AC3E}">
        <p14:creationId xmlns:p14="http://schemas.microsoft.com/office/powerpoint/2010/main" val="21402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157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Monotype Corsiva" pitchFamily="66" charset="0"/>
              </a:rPr>
              <a:t>Редкие цифры: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4284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Сталинские репрессии унесли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-из </a:t>
            </a:r>
            <a:r>
              <a:rPr lang="ru-RU" sz="2000" dirty="0"/>
              <a:t>пяти маршалов — трех (А.И.Егорова, М.Н.Тухачевского, В.К.Блюхера); </a:t>
            </a:r>
          </a:p>
          <a:p>
            <a:r>
              <a:rPr lang="ru-RU" sz="2000" dirty="0" smtClean="0"/>
              <a:t>-из </a:t>
            </a:r>
            <a:r>
              <a:rPr lang="ru-RU" sz="2000" dirty="0"/>
              <a:t>пяти командармов — трех; </a:t>
            </a:r>
          </a:p>
          <a:p>
            <a:r>
              <a:rPr lang="ru-RU" sz="2000" dirty="0" smtClean="0"/>
              <a:t>-из </a:t>
            </a:r>
            <a:r>
              <a:rPr lang="ru-RU" sz="2000" dirty="0"/>
              <a:t>десяти командармов 2-го ранга — всех; </a:t>
            </a:r>
          </a:p>
          <a:p>
            <a:r>
              <a:rPr lang="ru-RU" sz="2000" dirty="0" smtClean="0"/>
              <a:t>-из </a:t>
            </a:r>
            <a:r>
              <a:rPr lang="ru-RU" sz="2000" dirty="0"/>
              <a:t>57 комкоров — 50; </a:t>
            </a:r>
          </a:p>
          <a:p>
            <a:r>
              <a:rPr lang="ru-RU" sz="2000" dirty="0" smtClean="0"/>
              <a:t>-из </a:t>
            </a:r>
            <a:r>
              <a:rPr lang="ru-RU" sz="2000" dirty="0"/>
              <a:t>186 комдивов — 154; </a:t>
            </a:r>
          </a:p>
          <a:p>
            <a:r>
              <a:rPr lang="ru-RU" sz="2000" dirty="0" smtClean="0"/>
              <a:t>-из </a:t>
            </a:r>
            <a:r>
              <a:rPr lang="ru-RU" sz="2000" dirty="0"/>
              <a:t>456 полковников — 401. </a:t>
            </a:r>
          </a:p>
          <a:p>
            <a:endParaRPr lang="ru-RU" sz="2000" dirty="0" smtClean="0"/>
          </a:p>
          <a:p>
            <a:r>
              <a:rPr lang="ru-RU" sz="2000" dirty="0" smtClean="0"/>
              <a:t>Только </a:t>
            </a:r>
            <a:r>
              <a:rPr lang="ru-RU" sz="2000" dirty="0"/>
              <a:t>с мая 1937 г. по сентябрь 1938 г. репрессиям подверглись около 40 тыс. чел. Столь больших потерь высшего и старшего командного состава и в такой короткий срок наша армия не несла даже во время войны.</a:t>
            </a:r>
          </a:p>
        </p:txBody>
      </p:sp>
    </p:spTree>
    <p:extLst>
      <p:ext uri="{BB962C8B-B14F-4D97-AF65-F5344CB8AC3E}">
        <p14:creationId xmlns:p14="http://schemas.microsoft.com/office/powerpoint/2010/main" val="13604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55833"/>
            <a:ext cx="512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СССР и антигитлеровская коалиция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79053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После </a:t>
            </a:r>
            <a:r>
              <a:rPr lang="ru-RU" sz="1600" dirty="0"/>
              <a:t>нападения Германии на СССР, последний стал союзником Великобритании. 22 июня 1941 года премьер-министр Великобритании Уинстон </a:t>
            </a:r>
            <a:r>
              <a:rPr lang="ru-RU" sz="1600" dirty="0" err="1"/>
              <a:t>Черчиль</a:t>
            </a:r>
            <a:r>
              <a:rPr lang="ru-RU" sz="1600" dirty="0"/>
              <a:t> заявил:</a:t>
            </a:r>
          </a:p>
          <a:p>
            <a:r>
              <a:rPr lang="ru-RU" sz="1600" dirty="0"/>
              <a:t>… опасность, угрожающая России, — это опасность, грозящая нам и Соединённым Штатам, точно так же, как дело каждого русского, сражающегося за свой очаг и дом, — это дело свободных людей и свободных народов во всех уголках земного шара.</a:t>
            </a:r>
          </a:p>
          <a:p>
            <a:r>
              <a:rPr lang="ru-RU" sz="1600" dirty="0">
                <a:solidFill>
                  <a:srgbClr val="FFC000"/>
                </a:solidFill>
              </a:rPr>
              <a:t>12 июля</a:t>
            </a:r>
            <a:r>
              <a:rPr lang="ru-RU" sz="1600" dirty="0"/>
              <a:t> СССР подписал соглашение с Великобританией о совместных действиях в войне против Германии. </a:t>
            </a:r>
            <a:r>
              <a:rPr lang="ru-RU" sz="1600" dirty="0">
                <a:solidFill>
                  <a:srgbClr val="FFC000"/>
                </a:solidFill>
              </a:rPr>
              <a:t>18 июля </a:t>
            </a:r>
            <a:r>
              <a:rPr lang="ru-RU" sz="1600" dirty="0"/>
              <a:t>аналогичное соглашение было подписано с эмигрантским </a:t>
            </a:r>
            <a:r>
              <a:rPr lang="ru-RU" sz="1600" dirty="0" smtClean="0"/>
              <a:t>правительством Чехословакии, </a:t>
            </a:r>
            <a:r>
              <a:rPr lang="ru-RU" sz="1600" dirty="0"/>
              <a:t>а </a:t>
            </a:r>
            <a:r>
              <a:rPr lang="ru-RU" sz="1600" dirty="0">
                <a:solidFill>
                  <a:srgbClr val="FFC000"/>
                </a:solidFill>
              </a:rPr>
              <a:t>30 июля </a:t>
            </a:r>
            <a:r>
              <a:rPr lang="ru-RU" sz="1600" dirty="0"/>
              <a:t>— с польским эмигрантским правительством.</a:t>
            </a:r>
          </a:p>
          <a:p>
            <a:r>
              <a:rPr lang="ru-RU" sz="1600" dirty="0">
                <a:solidFill>
                  <a:srgbClr val="FFC000"/>
                </a:solidFill>
              </a:rPr>
              <a:t>14 августа </a:t>
            </a:r>
            <a:r>
              <a:rPr lang="ru-RU" sz="1600" dirty="0"/>
              <a:t>с польским эмигрантским правительством была достигнута договорённость о формировании в СССР армии из польских граждан, попавших в советский плен в результате Польского похода РККА 1939 года, а также польских граждан, которые были депортированы или подвергнуты заключению (в отношении них 12 августа был принят указ об амнистии).</a:t>
            </a:r>
          </a:p>
          <a:p>
            <a:r>
              <a:rPr lang="ru-RU" sz="1600" dirty="0">
                <a:solidFill>
                  <a:srgbClr val="FFC000"/>
                </a:solidFill>
              </a:rPr>
              <a:t>24 сентября </a:t>
            </a:r>
            <a:r>
              <a:rPr lang="ru-RU" sz="1600" dirty="0"/>
              <a:t>1941 года СССР присоединился к Атлантической хартии, высказав при этом своё особое мнение по некоторым вопросам. 29 сентября — 1 октября 1941 года в Москве состоялось совещание представителей СССР, США и Великобритании, закончившееся подписанием протокола о взаимных </a:t>
            </a:r>
            <a:r>
              <a:rPr lang="ru-RU" sz="1600" dirty="0" smtClean="0"/>
              <a:t>поставках. Первый </a:t>
            </a:r>
            <a:r>
              <a:rPr lang="ru-RU" sz="1600" dirty="0"/>
              <a:t>британский арктический конвой «Дервиш» с военными грузами для СССР прибыл в Архангельск ещё до этого, 31 августа 1941 года. Для обеспечения поставок военных грузов в СССР по южному маршруту в августе 1941 года советские и британские войска были введены в Иран.</a:t>
            </a:r>
          </a:p>
        </p:txBody>
      </p:sp>
    </p:spTree>
    <p:extLst>
      <p:ext uri="{BB962C8B-B14F-4D97-AF65-F5344CB8AC3E}">
        <p14:creationId xmlns:p14="http://schemas.microsoft.com/office/powerpoint/2010/main" val="36379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70519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Окончание войны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22 часа 43 минуты по центрально-европейскому времени 8 мая война в Европе завершилась безоговорочной капитуляцией вооружённых сил Германии. Боевые действия продолжались 1418 дней. Тем не менее, приняв капитуляцию, Советский Союз не подписал мир с Германией, то есть формально остался с Германией в состоянии войны. Война с Германией была формально окончена 25 января 1955 г. изданием Президиумом Верховного Совета СССР указа «О прекращении состояния войны между Советским Союзом и Германией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24 июня в Москве состоялся парад </a:t>
            </a:r>
            <a:r>
              <a:rPr lang="ru-RU" dirty="0" smtClean="0"/>
              <a:t>Победы. </a:t>
            </a:r>
            <a:r>
              <a:rPr lang="ru-RU" dirty="0"/>
              <a:t>На прошедшей в июле — августе 1945 года Потсдамской конференции руководителей СССР, Великобритании и США была достигнута договорённость по вопросам послевоенного устройства Европы.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9374"/>
            <a:ext cx="3168352" cy="24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528" y="4534306"/>
            <a:ext cx="4348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Генерал-фельдмаршал Вильгельм </a:t>
            </a:r>
            <a:r>
              <a:rPr lang="ru-RU" sz="1400" dirty="0" err="1"/>
              <a:t>Кейтель</a:t>
            </a:r>
            <a:r>
              <a:rPr lang="ru-RU" sz="1400" dirty="0"/>
              <a:t> подписывает акт о безоговорочной капитуляции германского вермахта в штабе 5-й ударной армии в </a:t>
            </a:r>
            <a:r>
              <a:rPr lang="ru-RU" sz="1400" dirty="0" err="1"/>
              <a:t>Карлсхорсте</a:t>
            </a:r>
            <a:r>
              <a:rPr lang="ru-RU" sz="1400" dirty="0"/>
              <a:t>, Берлин.</a:t>
            </a:r>
          </a:p>
        </p:txBody>
      </p:sp>
    </p:spTree>
    <p:extLst>
      <p:ext uri="{BB962C8B-B14F-4D97-AF65-F5344CB8AC3E}">
        <p14:creationId xmlns:p14="http://schemas.microsoft.com/office/powerpoint/2010/main" val="38549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00608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C000"/>
                </a:solidFill>
                <a:latin typeface="Monotype Corsiva" pitchFamily="66" charset="0"/>
              </a:rPr>
              <a:t>Начало войны:  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22 июня 1941 года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713" y="1692561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 b="1" dirty="0" smtClean="0">
                <a:solidFill>
                  <a:srgbClr val="FFCC00"/>
                </a:solidFill>
                <a:latin typeface="Monotype Corsiva" pitchFamily="66" charset="0"/>
              </a:rPr>
              <a:t>Причины войны:</a:t>
            </a:r>
            <a:r>
              <a:rPr lang="ru-RU" sz="2400" b="1" dirty="0" smtClean="0">
                <a:solidFill>
                  <a:srgbClr val="FFCC00"/>
                </a:solidFill>
                <a:latin typeface="Monotype Corsiva" pitchFamily="66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-стремление Германии к мировому</a:t>
            </a:r>
            <a:r>
              <a:rPr lang="ru-RU" sz="2400" b="1" dirty="0" smtClean="0">
                <a:solidFill>
                  <a:srgbClr val="FFCC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господству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-борьба империалистических блоков за рынки сбыта, источники сырья, сферы приложения капитала.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612" y="3755476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CC00"/>
                </a:solidFill>
                <a:latin typeface="Monotype Corsiva" pitchFamily="66" charset="0"/>
              </a:rPr>
              <a:t>Характер войны: </a:t>
            </a:r>
            <a:r>
              <a:rPr lang="ru-RU" sz="2400" b="1" dirty="0" smtClean="0">
                <a:latin typeface="Monotype Corsiva" pitchFamily="66" charset="0"/>
              </a:rPr>
              <a:t>война</a:t>
            </a:r>
            <a:r>
              <a:rPr lang="ru-RU" sz="3200" b="1" dirty="0" smtClean="0">
                <a:solidFill>
                  <a:srgbClr val="FFCC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была империалистической со стороны всех главных капиталистических государств.</a:t>
            </a:r>
            <a:r>
              <a:rPr lang="ru-RU" sz="2400" dirty="0" smtClean="0"/>
              <a:t> </a:t>
            </a:r>
            <a:endParaRPr lang="ru-RU" sz="3200" b="1" dirty="0" smtClean="0">
              <a:solidFill>
                <a:srgbClr val="FFCC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Для СССР – справедливой, освободительной.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717" y="533886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CC00"/>
                </a:solidFill>
                <a:latin typeface="Monotype Corsiva" pitchFamily="66" charset="0"/>
              </a:rPr>
              <a:t>Предлог агрессии</a:t>
            </a:r>
            <a:r>
              <a:rPr lang="ru-RU" sz="2400" b="1" dirty="0" smtClean="0">
                <a:solidFill>
                  <a:srgbClr val="FFCC00"/>
                </a:solidFill>
                <a:latin typeface="Monotype Corsiva" pitchFamily="66" charset="0"/>
              </a:rPr>
              <a:t> - </a:t>
            </a:r>
            <a:r>
              <a:rPr lang="ru-RU" sz="2400" b="1" dirty="0" smtClean="0">
                <a:latin typeface="Monotype Corsiva" pitchFamily="66" charset="0"/>
              </a:rPr>
              <a:t>неминуемая угроза нападения со стороны СССР.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40630"/>
            <a:ext cx="5004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Окончание войны:   </a:t>
            </a:r>
            <a:r>
              <a:rPr lang="ru-RU" sz="2400" b="1" dirty="0">
                <a:latin typeface="Monotype Corsiva" pitchFamily="66" charset="0"/>
              </a:rPr>
              <a:t>9 мая 1945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  <a:latin typeface="Monotype Corsiva" pitchFamily="66" charset="0"/>
              </a:rPr>
              <a:t>Цели Германии в войне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Angsana New" pitchFamily="18" charset="-34"/>
              </a:rPr>
              <a:t>1.Ликвидация </a:t>
            </a:r>
            <a:r>
              <a:rPr lang="ru-RU" sz="2000" dirty="0">
                <a:cs typeface="Angsana New" pitchFamily="18" charset="-34"/>
              </a:rPr>
              <a:t>СССР и социализма</a:t>
            </a:r>
            <a:r>
              <a:rPr lang="ru-RU" sz="2000" dirty="0" smtClean="0">
                <a:cs typeface="Angsana New" pitchFamily="18" charset="-34"/>
              </a:rPr>
              <a:t>.</a:t>
            </a:r>
          </a:p>
          <a:p>
            <a:endParaRPr lang="ru-RU" sz="2000" dirty="0">
              <a:cs typeface="Angsana New" pitchFamily="18" charset="-34"/>
            </a:endParaRPr>
          </a:p>
          <a:p>
            <a:r>
              <a:rPr lang="ru-RU" sz="2000" dirty="0" smtClean="0">
                <a:cs typeface="Angsana New" pitchFamily="18" charset="-34"/>
              </a:rPr>
              <a:t>2.Колонизация </a:t>
            </a:r>
            <a:r>
              <a:rPr lang="ru-RU" sz="2000" dirty="0">
                <a:cs typeface="Angsana New" pitchFamily="18" charset="-34"/>
              </a:rPr>
              <a:t>страны. Уничтожение 140 млн. «лишних» людей и народов</a:t>
            </a:r>
            <a:r>
              <a:rPr lang="ru-RU" sz="2000" dirty="0" smtClean="0">
                <a:cs typeface="Angsana New" pitchFamily="18" charset="-34"/>
              </a:rPr>
              <a:t>.</a:t>
            </a:r>
          </a:p>
          <a:p>
            <a:r>
              <a:rPr lang="ru-RU" sz="2000" dirty="0" smtClean="0">
                <a:cs typeface="Angsana New" pitchFamily="18" charset="-34"/>
              </a:rPr>
              <a:t> </a:t>
            </a:r>
            <a:endParaRPr lang="ru-RU" sz="2000" dirty="0">
              <a:cs typeface="Angsana New" pitchFamily="18" charset="-34"/>
            </a:endParaRPr>
          </a:p>
          <a:p>
            <a:r>
              <a:rPr lang="ru-RU" sz="2000" dirty="0" smtClean="0">
                <a:cs typeface="Angsana New" pitchFamily="18" charset="-34"/>
              </a:rPr>
              <a:t>3.Ликвидация </a:t>
            </a:r>
            <a:r>
              <a:rPr lang="ru-RU" sz="2000" dirty="0">
                <a:cs typeface="Angsana New" pitchFamily="18" charset="-34"/>
              </a:rPr>
              <a:t>демократических государств Западной Европы, лишение их национальной независимости и подчинение Германии. </a:t>
            </a:r>
            <a:endParaRPr lang="ru-RU" sz="2000" dirty="0" smtClean="0">
              <a:cs typeface="Angsana New" pitchFamily="18" charset="-34"/>
            </a:endParaRPr>
          </a:p>
          <a:p>
            <a:endParaRPr lang="ru-RU" sz="2000" dirty="0">
              <a:cs typeface="Angsana New" pitchFamily="18" charset="-34"/>
            </a:endParaRPr>
          </a:p>
          <a:p>
            <a:r>
              <a:rPr lang="ru-RU" sz="2000" dirty="0" smtClean="0">
                <a:cs typeface="Angsana New" pitchFamily="18" charset="-34"/>
              </a:rPr>
              <a:t>4.Завоевании </a:t>
            </a:r>
            <a:r>
              <a:rPr lang="ru-RU" sz="2000" dirty="0">
                <a:cs typeface="Angsana New" pitchFamily="18" charset="-34"/>
              </a:rPr>
              <a:t>мирового господства</a:t>
            </a:r>
            <a:r>
              <a:rPr lang="ru-RU" sz="2000" dirty="0" smtClean="0">
                <a:cs typeface="Angsana New" pitchFamily="18" charset="-34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76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5"/>
            <a:ext cx="7736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Monotype Corsiva" pitchFamily="66" charset="0"/>
              </a:rPr>
              <a:t>Цели СССР определились в ходе войны. Это</a:t>
            </a:r>
            <a:r>
              <a:rPr lang="ru-RU" sz="2400" dirty="0">
                <a:solidFill>
                  <a:srgbClr val="FFC00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1.Защита </a:t>
            </a:r>
            <a:r>
              <a:rPr lang="ru-RU" sz="2000" dirty="0"/>
              <a:t>свободы и независимости страны и социалистических идей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2.Освобождение </a:t>
            </a:r>
            <a:r>
              <a:rPr lang="ru-RU" sz="2000" dirty="0"/>
              <a:t>порабощенных фашизмом народов Европы.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3.Создание </a:t>
            </a:r>
            <a:r>
              <a:rPr lang="ru-RU" sz="2000" dirty="0"/>
              <a:t>демократических или социалистических правительств в соседних странах.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4.Ликвидация </a:t>
            </a:r>
            <a:r>
              <a:rPr lang="ru-RU" sz="2000" dirty="0"/>
              <a:t>германского фашизма, прусского и японского милитаризма. </a:t>
            </a:r>
          </a:p>
        </p:txBody>
      </p:sp>
    </p:spTree>
    <p:extLst>
      <p:ext uri="{BB962C8B-B14F-4D97-AF65-F5344CB8AC3E}">
        <p14:creationId xmlns:p14="http://schemas.microsoft.com/office/powerpoint/2010/main" val="21989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028462"/>
              </p:ext>
            </p:extLst>
          </p:nvPr>
        </p:nvGraphicFramePr>
        <p:xfrm>
          <a:off x="577657" y="2060848"/>
          <a:ext cx="8173416" cy="295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354"/>
                <a:gridCol w="2043354"/>
                <a:gridCol w="2043354"/>
                <a:gridCol w="2043354"/>
              </a:tblGrid>
              <a:tr h="846526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 и ее союзники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r>
                        <a:rPr lang="ru-RU" baseline="0" dirty="0" smtClean="0"/>
                        <a:t> (всего)</a:t>
                      </a:r>
                      <a:endParaRPr lang="ru-RU" dirty="0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Личный 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4,3 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человек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3,1 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человек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5,8 млн человек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ru-RU" dirty="0" smtClean="0"/>
                        <a:t>Орудия и миномёты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42 601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57 041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117 581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ru-RU" dirty="0" smtClean="0"/>
                        <a:t>Танки и штурмовые орудия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4171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13 924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25 784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4846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8974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24 488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9269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Вооруженные силы накануне Великой Отечественной войны на западной границе СССР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Боевой и численный состав Вооруженных Сил СССР в период      Великой Отечественной войны (1941г).</a:t>
            </a:r>
            <a:endParaRPr lang="ru-RU" sz="2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137009"/>
              </p:ext>
            </p:extLst>
          </p:nvPr>
        </p:nvGraphicFramePr>
        <p:xfrm>
          <a:off x="323528" y="2276872"/>
          <a:ext cx="8568952" cy="316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19"/>
                <a:gridCol w="1071119"/>
                <a:gridCol w="1071119"/>
                <a:gridCol w="1071119"/>
                <a:gridCol w="1071119"/>
                <a:gridCol w="1071119"/>
                <a:gridCol w="1071119"/>
                <a:gridCol w="1071119"/>
              </a:tblGrid>
              <a:tr h="105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 smtClean="0"/>
                    </a:p>
                    <a:p>
                      <a:pPr algn="l"/>
                      <a:r>
                        <a:rPr lang="ru-RU" sz="1400" dirty="0" smtClean="0"/>
                        <a:t>Личный состав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Стрелковое оружие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Арт. вооруж.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Танки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Самолеты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Боевые корабли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Мех. Транспорт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1056118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5434729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7983119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117581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23106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24488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528571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1056118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Исправно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18691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21030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342" y="373306"/>
            <a:ext cx="456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Территории военных </a:t>
            </a:r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действий:</a:t>
            </a:r>
            <a:endParaRPr lang="ru-RU" sz="2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50031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СССР:</a:t>
            </a:r>
          </a:p>
          <a:p>
            <a:r>
              <a:rPr lang="ru-RU" dirty="0" smtClean="0"/>
              <a:t>Белорусская </a:t>
            </a:r>
            <a:r>
              <a:rPr lang="ru-RU" dirty="0"/>
              <a:t>ССР, Украинская ССР, Молдавская ССР, Эстонская ССР, Карело-Финская ССР, Латвийская ССР, Литовская ССР, а также целый ряд территорий других республик: Ленинградская, Мурманская, Псковская, Новгородская, Вологодская, Калининская, Московская, Тульская, Калужская, Смоленская, Орловская, Брянская, Курская, Липецкая, Воронежская, Ростовская, Рязанская , Сталинградская области, Краснодарский, Ставропольский края, Калмыцкая АССР, Кабардино-Балкарская АССР, Крымская АССР, Северо-Осетинская АССР, Чечено-Ингушская АССР, Краснодарский край (боевые действия на море) , Чувашская АССР (авианалёт), Астраханская (авианалёты), Архангельская (авианалёты), Горьковская (авианалёты), Саратовская (авианалёты), Тамбовская (авианалеты), Ярославская (авианалёты) области РСФСР, Казахская ССР (авианалёт на город Гурьев), Абхазская АССР (ГССР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7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24338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Другие </a:t>
            </a:r>
            <a:r>
              <a:rPr lang="ru-RU" sz="2400" dirty="0" smtClean="0">
                <a:solidFill>
                  <a:srgbClr val="FFC000"/>
                </a:solidFill>
              </a:rPr>
              <a:t>страны:</a:t>
            </a:r>
          </a:p>
          <a:p>
            <a:r>
              <a:rPr lang="ru-RU" sz="2000" dirty="0" smtClean="0"/>
              <a:t>От </a:t>
            </a:r>
            <a:r>
              <a:rPr lang="ru-RU" sz="2000" dirty="0"/>
              <a:t>Великой Отечественной войны не отделяются боевые действия советских вооружённых сил на территории других оккупированных стран и государств фашистского блока — Германии, </a:t>
            </a:r>
            <a:r>
              <a:rPr lang="ru-RU" sz="2000" dirty="0" smtClean="0"/>
              <a:t>Польши, Финляндии, </a:t>
            </a:r>
            <a:r>
              <a:rPr lang="ru-RU" sz="2000" dirty="0"/>
              <a:t>Норвегии, Румынии, Болгарии, Югославии, Чехословакии, Венгрии, а также входившей в состав Германии Австрии, созданных гитлеровским режимом Хорватии и Словакии.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673">
            <a:off x="513853" y="3322515"/>
            <a:ext cx="3293237" cy="20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82923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108">
            <a:off x="5784211" y="3356991"/>
            <a:ext cx="30269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346</TotalTime>
  <Words>2020</Words>
  <Application>Microsoft Office PowerPoint</Application>
  <PresentationFormat>Экран (4:3)</PresentationFormat>
  <Paragraphs>225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Горизонт</vt:lpstr>
      <vt:lpstr>Великая Отечественная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Sveta</cp:lastModifiedBy>
  <cp:revision>32</cp:revision>
  <dcterms:created xsi:type="dcterms:W3CDTF">2011-10-08T19:45:14Z</dcterms:created>
  <dcterms:modified xsi:type="dcterms:W3CDTF">2011-10-19T18:46:10Z</dcterms:modified>
</cp:coreProperties>
</file>