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C0EB-6B2A-443A-872D-04CB2DF83FD0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93796-BD48-41BA-AFFB-CE887D705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8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2BC0-C34A-401D-AFD8-09BB372A55B6}" type="datetimeFigureOut">
              <a:rPr lang="ru-RU" smtClean="0"/>
              <a:pPr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7CCB-5B56-40B8-AAB3-A5D73270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8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0872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по теме: Период застоя в СССР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429000"/>
            <a:ext cx="52200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r"/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7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6596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нефтегазового комплекса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7636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По данным официальной статистики, экспорт нефти и нефтепродуктов из СССР вырос.. Главной причиной этого стало освоение месторождений Западной Сибири. Кроме того, в значительных объемах с 1970-х годов экспортировался природный газ. Добыча газа в этот период. Большая часть валютной выручки тратилась на импорт продовольствия и закупку товаров народного потребления. Она частично решала в этот период проблемы советской экономики (кризис в сельском хозяйстве и нехватку товаров народного потребления).</a:t>
            </a:r>
          </a:p>
        </p:txBody>
      </p:sp>
      <p:pic>
        <p:nvPicPr>
          <p:cNvPr id="8194" name="Picture 2" descr="RIAN_archive_30624_Orenburg-Western_Border_Pipeline.jpg (676×102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77990"/>
            <a:ext cx="3924944" cy="5945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78837"/>
            <a:ext cx="57241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 приходом Брежнева к власти органы госбезопасности усилили борьбу с инакомыслием — первым знаком этого был процесс Синявского — Даниэля (1965).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Решительный поворот в сторону свёртывания остатков «оттепели» произошёл в 1968 году, после ввода войск в Чехословакию. Как знак окончательной ликвидации «оттепели» была воспринята отставка А. Т. Твардовского с поста редактора журнала «Новый мир» в начале </a:t>
            </a:r>
            <a:r>
              <a:rPr lang="ru-RU" sz="2000" b="1" dirty="0" smtClean="0"/>
              <a:t>1970г</a:t>
            </a:r>
            <a:r>
              <a:rPr lang="ru-RU" sz="2000" b="1" dirty="0"/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В таких условиях среди интеллигенции, разбуженной «оттепелью», возникло и оформилось диссидентское движение, жёстко </a:t>
            </a:r>
            <a:r>
              <a:rPr lang="ru-RU" sz="2000" b="1" dirty="0" err="1"/>
              <a:t>подавлявшееся</a:t>
            </a:r>
            <a:r>
              <a:rPr lang="ru-RU" sz="2000" b="1" dirty="0"/>
              <a:t> органами госбезопасности вплоть до начала 1987 года</a:t>
            </a:r>
            <a:r>
              <a:rPr lang="ru-RU" sz="2000" b="1" dirty="0" smtClean="0"/>
              <a:t>. </a:t>
            </a:r>
            <a:r>
              <a:rPr lang="ru-RU" sz="2000" b="1" dirty="0"/>
              <a:t>Частью системы идеологического свёртывания оттепели был процесс «</a:t>
            </a:r>
            <a:r>
              <a:rPr lang="ru-RU" sz="2000" b="1" dirty="0" err="1"/>
              <a:t>ресталинизации</a:t>
            </a:r>
            <a:r>
              <a:rPr lang="ru-RU" sz="2000" b="1" dirty="0"/>
              <a:t>»  — подспудной </a:t>
            </a:r>
            <a:r>
              <a:rPr lang="ru-RU" sz="2000" b="1" dirty="0" smtClean="0"/>
              <a:t>реабилитации Сталина.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397" y="17306"/>
            <a:ext cx="5329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политика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19730110_Soviet_refuseniks_demonstrate_at_MVD.jpg (220×30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463652" cy="480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9269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 области внешней политики Брежнев немало сделал для достижения политической разрядки в 1970-х годах. Были заключены американо-советские договоры об ограничении стратегических наступательных вооружений (правда, с 1967 года начинается ускоренная установка межконтинентальных ракет в подземные шахты), которые, однако, не подкреплялись адекватными мерами доверия и контроля. Процесс разрядки был перечеркнут введением советских войск в Афганистан (1979</a:t>
            </a:r>
            <a:r>
              <a:rPr lang="ru-RU" sz="2000" b="1" dirty="0" smtClean="0"/>
              <a:t>).</a:t>
            </a:r>
          </a:p>
          <a:p>
            <a:r>
              <a:rPr lang="ru-RU" sz="2000" b="1" dirty="0" smtClean="0">
                <a:hlinkClick r:id="rId2" action="ppaction://hlinksldjump"/>
              </a:rPr>
              <a:t>Подробнее…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0844" y="0"/>
            <a:ext cx="4668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политика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4" name="Picture 4" descr="Carter_Brezhnev_sign_SALT_II.jpg (630×42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82" y="769440"/>
            <a:ext cx="4262629" cy="2875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ichard_M._Nixon_and_Leonid_Brezhnev-1973.jpg (600×40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717032"/>
            <a:ext cx="4401751" cy="294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1985-86 годах новым советским руководством были предприняты отдельные попытки улучшить советско-американские отношения, однако окончательный отказ от политики конфронтации произошёл только к 1990 г</a:t>
            </a:r>
            <a:r>
              <a:rPr lang="ru-RU" sz="2000" dirty="0" smtClean="0"/>
              <a:t>.</a:t>
            </a:r>
            <a:r>
              <a:rPr lang="ru-RU" sz="2000" dirty="0"/>
              <a:t> В отношениях с социалистическими странами Брежнев стал инициатором доктрины «ограниченного суверенитета», предусматривающей акции устрашения вплоть до военного вторжения в те страны, которые пытались проводить независимую от СССР внутреннюю и внешнюю политику. В 1968 году Брежнев дал согласие на оккупацию Чехословакии войсками стран Варшавского договора (Операция «Дунай»). В 1980 году готовилась военная интервенция в Польшу</a:t>
            </a:r>
            <a:r>
              <a:rPr lang="ru-RU" sz="2000" dirty="0" smtClean="0"/>
              <a:t>.</a:t>
            </a:r>
            <a:r>
              <a:rPr lang="ru-RU" sz="2000" dirty="0"/>
              <a:t> Попытки расширения советской сферы влияния на разных континентах (Никарагуа, Эфиопия, Ангола, Вьетнам, Афганистан и так далее) приводили к истощению советской экономики, финансированию неэффективных режимов.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4869160"/>
            <a:ext cx="141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hlinkClick r:id="rId2" action="ppaction://hlinksldjump"/>
              </a:rPr>
              <a:t>Возврат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049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0045" y="0"/>
            <a:ext cx="25839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Общество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61013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Большое внимание в СССР уделялось постоянному культурному развитию общества. Советский образ жизни — это социальные, экономические, бытовые и культурные обстоятельства, характерные для основной массы советских граждан.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Все произведения искусства, литературы и кинематографа создавались под неустанным вниманием со стороны партии и оценивались с точки зрения коммунистической морали и ее идеологического влияния на общество.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 «период застоя» после отката относительной демократизации времен оттепели, появилось диссидентское движение, стали известными такие имена, как Андрей Сахаров и Александр Солженицын.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5035" y="3996301"/>
            <a:ext cx="44644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период застоя происходил неуклонный рост потребления спиртных напитков (с 1,9 л чистого алкоголя на душу населения в 1952 г. до 14,2 л в 1984 г.).</a:t>
            </a:r>
          </a:p>
          <a:p>
            <a:r>
              <a:rPr lang="ru-RU" sz="2000" dirty="0"/>
              <a:t>Происходил и непрерывный рост числа самоубийств — с 17,1 на 100 000 населения в 1965 до 29,7 в 1984 </a:t>
            </a:r>
            <a:r>
              <a:rPr lang="ru-RU" sz="2000" dirty="0" smtClean="0"/>
              <a:t>году.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1266" name="Picture 2" descr="Kharkov_1981_Kassy_kinoteatra_Ukraina.jpg (4641×315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9440"/>
            <a:ext cx="4661059" cy="3163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05651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Период застоя – период в развитии Советского Союза, который характеризуется относительной стабильностью всех сфер жизни, отсутствием серьезных политических и экономических потрясений и ростом благосостояния граждан.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Под эпохой застоя обычно понимают период между приходом к власти Л.И. Брежнева в середине 1960-х годов и началом перестройки в начале 1980-х. </a:t>
            </a:r>
          </a:p>
        </p:txBody>
      </p:sp>
      <p:pic>
        <p:nvPicPr>
          <p:cNvPr id="1026" name="Picture 2" descr="3085559.jpg (300×22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25" y="305650"/>
            <a:ext cx="3300369" cy="2475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3.jpg (353×3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0920"/>
            <a:ext cx="3537521" cy="3006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83719323.jpg (300×19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88" y="3203334"/>
            <a:ext cx="5017882" cy="3177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62437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Происхождение термина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9441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Термин «застой» впервые был введен в оборот в политическом докладе М.С. Горбачева на 27 Съезде ЦК КПСС, когда он в своей речи отметил, что в развитии Советского Союза и жизни граждан начали проступать некие застойные явления. С тех пор этот термин стал широко использоваться политиками, экономистами и историками</a:t>
            </a:r>
            <a:r>
              <a:rPr lang="ru-RU" sz="2000" b="1" dirty="0" smtClean="0"/>
              <a:t>. </a:t>
            </a:r>
            <a:r>
              <a:rPr lang="ru-RU" sz="2000" b="1" dirty="0" smtClean="0">
                <a:hlinkClick r:id="rId2" action="ppaction://hlinksldjump"/>
              </a:rPr>
              <a:t>Подробнее…</a:t>
            </a:r>
            <a:endParaRPr lang="ru-RU" sz="2000" b="1" dirty="0"/>
          </a:p>
        </p:txBody>
      </p:sp>
      <p:pic>
        <p:nvPicPr>
          <p:cNvPr id="3074" name="Picture 2" descr="87.jpg (770×48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6" y="3861048"/>
            <a:ext cx="4582976" cy="2856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3a086c9cbd1.jpg (586×38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06418"/>
            <a:ext cx="3895127" cy="255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9fa22223047c.jpg (600×42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91" y="3636573"/>
            <a:ext cx="3842792" cy="2702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1964—1986 гг. происходило развитие страны: строились новые города и поселки, заводы и фабрики, дворцы культуры и стадионы; создавались вузы, открывались новые школы и больницы, СССР вышел на передовые позиции в освоении космоса, </a:t>
            </a:r>
            <a:r>
              <a:rPr lang="ru-RU" dirty="0" smtClean="0"/>
              <a:t>развитии</a:t>
            </a:r>
            <a:r>
              <a:rPr lang="en-US" dirty="0" smtClean="0"/>
              <a:t> </a:t>
            </a:r>
            <a:r>
              <a:rPr lang="ru-RU" dirty="0" smtClean="0"/>
              <a:t>авиации</a:t>
            </a:r>
            <a:r>
              <a:rPr lang="ru-RU" dirty="0"/>
              <a:t>, атомной энергетики, фундаментальных и прикладных наук. Определенные достижения наблюдались в образовании, медицине, системе социального обеспечения. Всемирную известность и признание получило творчество известных деятелей культуры. Высоких результатов на международной арене достигали советские спортсмены.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другой стороны, зависимость от экспорта полезных ископаемых привела к отсутствию необходимых реформ в экономике. К середине 1970-х годов рост </a:t>
            </a:r>
            <a:r>
              <a:rPr lang="ru-RU" dirty="0" smtClean="0"/>
              <a:t>не</a:t>
            </a:r>
            <a:r>
              <a:rPr lang="en-US" dirty="0" smtClean="0"/>
              <a:t> </a:t>
            </a:r>
            <a:r>
              <a:rPr lang="ru-RU" dirty="0" smtClean="0"/>
              <a:t>ресурсных </a:t>
            </a:r>
            <a:r>
              <a:rPr lang="ru-RU" dirty="0"/>
              <a:t>секторов экономики значительно замедлился. Признаками этого были отставание в высокотехнологических областях, низкое качество продукции, неэффективное производство и низкий </a:t>
            </a:r>
            <a:r>
              <a:rPr lang="ru-RU" dirty="0" smtClean="0"/>
              <a:t>уровень</a:t>
            </a:r>
            <a:r>
              <a:rPr lang="en-US" dirty="0" smtClean="0"/>
              <a:t> </a:t>
            </a:r>
            <a:r>
              <a:rPr lang="ru-RU" dirty="0" smtClean="0"/>
              <a:t>производительности </a:t>
            </a:r>
            <a:r>
              <a:rPr lang="ru-RU" dirty="0"/>
              <a:t>труда. Проблемы переживало сельское хозяйство, и страна тратила большие деньги для закупок продовольствия. Значительно выросла коррупция, а инакомыслие преследовалось по закону.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Сторонники обозначения указанного периода как «застойного» связывают стабильность советской экономики того времени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нефтяным </a:t>
            </a:r>
            <a:r>
              <a:rPr lang="ru-RU" dirty="0"/>
              <a:t>бумом 1970-х]. По их мнению, эта ситуация лишала руководство страны каких-либо стимулов к модернизации хозяйственной и общественной жизни, что усугублялось преклонным возрастом и слабым здоровьем высших руководителей. Фактически же в экономике нарастали негативные тенденции, увеличивалось техническое и технологическое отставание от высокоразвитых капиталистических стран. С падением цен на нефть к середине 1980-х у части партийного и хозяйственного руководства появилось сознание необходимости реформирования экономики.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3" y="6208512"/>
            <a:ext cx="124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Возврат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336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58011"/>
            <a:ext cx="93782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Положительные явления в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экономике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По данным ООН за 1990 год, СССР достиг 26-го места по индексу развития человеческого </a:t>
            </a:r>
            <a:r>
              <a:rPr lang="ru-RU" sz="2000" dirty="0" smtClean="0"/>
              <a:t>потенциала.</a:t>
            </a:r>
            <a:r>
              <a:rPr lang="en-US" sz="2000" dirty="0" smtClean="0"/>
              <a:t> </a:t>
            </a:r>
            <a:r>
              <a:rPr lang="ru-RU" sz="2000" dirty="0"/>
              <a:t>В 1966 г. в СССР был осуществлён переход к всеобщему среднему образованию, в 1978 г. введено обеспечение учащихся младших классов бесплатными учебниками. По количеству специалистов с высшим образованием страна вышла на первое место в мире.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Именно в "период застоя" было проведено огромное по масштабам жилищное и дорожное строительство, было построено метро в 11 городах, быт людей в городе в основном вышел на современный уровень, а на селе сильно улучшился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>
                <a:hlinkClick r:id="rId2" action="ppaction://hlinksldjump"/>
              </a:rPr>
              <a:t>Подробнее…</a:t>
            </a:r>
            <a:endParaRPr lang="ru-RU" sz="2000" dirty="0"/>
          </a:p>
        </p:txBody>
      </p:sp>
      <p:pic>
        <p:nvPicPr>
          <p:cNvPr id="4098" name="Picture 2" descr="RIAN_archive_878967_AvtoVAZ-_Volga_automaking_plant_in_Togliatti,_the_Samara_Region.jpg (1024×67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157550" cy="27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AN_archive_632920_Lvov_cotton_mill._Secretary_I._Alayeva_of_Krasnoarmeysky_District_Committee_of_CPSU,_Lvov,_is_a_mill_worker.jpg (1024×102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46646"/>
            <a:ext cx="3869519" cy="3149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699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этот период были сделаны большие капиталовложения в гарантированное жизнеобеспечение на долгую перспективу: созданы единые энергетические и транспортные системы, построена сеть птицефабрик, проведены крупномасштабное улучшение почв и обширные лесопосадки.</a:t>
            </a:r>
          </a:p>
          <a:p>
            <a:r>
              <a:rPr lang="ru-RU" dirty="0" smtClean="0"/>
              <a:t>Стабильной </a:t>
            </a:r>
            <a:r>
              <a:rPr lang="ru-RU" dirty="0"/>
              <a:t>стала демографическая обстановка с постоянным приростом населения около 1,5 % в год. В 1982 г. была разработана и принята государственная Продовольственная программа, ставящая задачу обеспечить полноценное питание всем гражданам страны. По основным реальным показателям эта программа хорошо выполнялась.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1980 году Советский Союз занимал первое место в Европе и второе место в мире по объёмам производства промышленности и сельского хозяйства. В социальном плане за 18 брежневских лет реальные доходы населения выросли более чем в 1,5 раза. Население России в те годы увеличилось на 12 млн человек. Также имел место ввод в эксплуатацию при Брежневе 1,6 млрд кв. метров жилой площади, благодаря чему бесплатным жильём было обеспечено 162 млн чел. Предметом гордости советского руководства был постоянный рост обеспеченности сельского хозяйства тракторами и комбайнами, однако урожайность зерновых была значительно ниже, чем в промышленно развитых капиталистических странах.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то же время в 1980 году производство и потребление электроэнергии в Советском Союзе выросло в 26,8 раза по сравнению с 1940 годом, тогда как в США за тот же период выработка на электрических станциях увеличилась в 13,67 раза.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целом для оценки эффективности сельскохозяйственного производства необходимо, разумеется, учитывать климатические условия. Тем не менее в РСФСР валовой сбор зерна (в весе после доработки) был в полтора-два раза выше, чем после Перестройки, схожие пропорции просматриваются и в поголовье основных видов скота</a:t>
            </a:r>
            <a:r>
              <a:rPr lang="ru-RU" dirty="0" smtClean="0"/>
              <a:t>.</a:t>
            </a:r>
            <a:r>
              <a:rPr lang="en-US" dirty="0" smtClean="0"/>
              <a:t>  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55702" y="6396335"/>
            <a:ext cx="1217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hlinkClick r:id="rId2" action="ppaction://hlinksldjump"/>
              </a:rPr>
              <a:t>Возврат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08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783" y="0"/>
            <a:ext cx="5402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Стагнация экономики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6" y="617032"/>
            <a:ext cx="8671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Имели место и негативные явления. </a:t>
            </a:r>
            <a:r>
              <a:rPr lang="ru-RU" sz="2000" b="1" dirty="0" smtClean="0"/>
              <a:t>Прежде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всего, это неуклонное снижение </a:t>
            </a:r>
            <a:r>
              <a:rPr lang="ru-RU" sz="2000" b="1" dirty="0" smtClean="0"/>
              <a:t>темпов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роста, стагнация в экономике.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В последние 12—15 лет в </a:t>
            </a:r>
            <a:r>
              <a:rPr lang="ru-RU" sz="2000" b="1" dirty="0" smtClean="0"/>
              <a:t>развитии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народного хозяйства СССР </a:t>
            </a:r>
            <a:r>
              <a:rPr lang="ru-RU" sz="2000" b="1" dirty="0" smtClean="0"/>
              <a:t>стала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обнаруживаться тенденция к заметному </a:t>
            </a:r>
            <a:endParaRPr lang="ru-RU" sz="2000" b="1" dirty="0" smtClean="0"/>
          </a:p>
          <a:p>
            <a:r>
              <a:rPr lang="ru-RU" sz="2000" b="1" dirty="0" smtClean="0"/>
              <a:t>снижению </a:t>
            </a:r>
            <a:r>
              <a:rPr lang="ru-RU" sz="2000" b="1" dirty="0"/>
              <a:t>темпов роста национального </a:t>
            </a:r>
            <a:endParaRPr lang="ru-RU" sz="2000" b="1" dirty="0" smtClean="0"/>
          </a:p>
          <a:p>
            <a:r>
              <a:rPr lang="ru-RU" sz="2000" b="1" dirty="0" smtClean="0"/>
              <a:t>дохода</a:t>
            </a:r>
            <a:r>
              <a:rPr lang="ru-RU" sz="2000" b="1" dirty="0"/>
              <a:t>. Значительным было и </a:t>
            </a:r>
            <a:r>
              <a:rPr lang="ru-RU" sz="2000" b="1" dirty="0" smtClean="0"/>
              <a:t>отставание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от Запада в развитии наукоёмких отраслей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Например, положение в вычислительной технике характеризовалось как «катастрофическое». Хронической проблемой оставалось недостаточное обеспечение населения продуктами питания, несмотря на большие капиталовложения в сельское хозяйство, принудительную отправку горожан на </a:t>
            </a:r>
            <a:r>
              <a:rPr lang="ru-RU" sz="2000" b="1" dirty="0" smtClean="0"/>
              <a:t>сельхоз работы </a:t>
            </a:r>
            <a:r>
              <a:rPr lang="ru-RU" sz="2000" b="1" dirty="0"/>
              <a:t>и значительный импорт продовольствия. В отличие от периода правления Хрущёва, в годы застоя поощрялось развитие личных подсобных хозяйств колхозников и рабочих совхозов, даже появился лозунг «Хозяйство личное — польза общая»; также широко раздавались земли под садоводческие товарищества горожан.</a:t>
            </a:r>
          </a:p>
        </p:txBody>
      </p:sp>
      <p:pic>
        <p:nvPicPr>
          <p:cNvPr id="5122" name="Picture 2" descr="4759ba59566caec25b5c226e54061349696165.JPG (400×26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46113"/>
            <a:ext cx="3882008" cy="2600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8192"/>
            <a:ext cx="74880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Усиление товарного дефицита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640" y="802719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Одной из главных проблем экономики СССР был товарный дефицит в стране. Товарный дефицит в тех или иных сферах был характерен для определённых периодов в истории существования СССР и сформировал «экономику продавца» — производители и система торговли в условиях планового хозяйствования (отсутствие конкуренции и т. д.) не были заинтересованы в качественном сервисе, своевременных поставках, привлекательном дизайне и поддержании высокого качества товаров. К тому же, из-за проблем, характерных для плановой экономики, периодически исчезали из продажи самые обычные товары первой необходимости.</a:t>
            </a:r>
          </a:p>
        </p:txBody>
      </p:sp>
      <p:pic>
        <p:nvPicPr>
          <p:cNvPr id="6146" name="Picture 2" descr="Жестяная_консервная_банка_USSR.JPG (2448×326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40" y="802719"/>
            <a:ext cx="4181843" cy="572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98" y="0"/>
            <a:ext cx="43204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Попытки реформ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9441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1966-70 годах осуществлялись определенные экономические реформы, которые характеризовались внедрением экономических методов управления, расширением хозяйственной самостоятельности предприятий, объединений и организаций, широким использованием приёмов материального стимулирования. Однако вскоре у политического руководства интерес к каким-либо реформам пропал.</a:t>
            </a:r>
          </a:p>
        </p:txBody>
      </p:sp>
      <p:pic>
        <p:nvPicPr>
          <p:cNvPr id="7172" name="Picture 4" descr="Econ_reform_1965_1.png (939×57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96" y="2852936"/>
            <a:ext cx="5445032" cy="335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SSR_extTrade_1970.png (513×55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13" y="2641104"/>
            <a:ext cx="3699800" cy="396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627</Words>
  <Application>Microsoft Office PowerPoint</Application>
  <PresentationFormat>Экран (4:3)</PresentationFormat>
  <Paragraphs>39</Paragraphs>
  <Slides>14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Лена</cp:lastModifiedBy>
  <cp:revision>12</cp:revision>
  <dcterms:created xsi:type="dcterms:W3CDTF">2014-12-10T19:44:55Z</dcterms:created>
  <dcterms:modified xsi:type="dcterms:W3CDTF">2014-12-27T17:46:55Z</dcterms:modified>
</cp:coreProperties>
</file>