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106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E7D65-36E5-4CDB-A043-86013C9398AC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41365-CD11-49E6-A499-88AEFE999300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3761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E7D65-36E5-4CDB-A043-86013C9398AC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41365-CD11-49E6-A499-88AEFE9993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5308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E7D65-36E5-4CDB-A043-86013C9398AC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41365-CD11-49E6-A499-88AEFE9993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9847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E7D65-36E5-4CDB-A043-86013C9398AC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41365-CD11-49E6-A499-88AEFE99930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885504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E7D65-36E5-4CDB-A043-86013C9398AC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41365-CD11-49E6-A499-88AEFE9993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4574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E7D65-36E5-4CDB-A043-86013C9398AC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41365-CD11-49E6-A499-88AEFE99930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33868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E7D65-36E5-4CDB-A043-86013C9398AC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41365-CD11-49E6-A499-88AEFE9993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7894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E7D65-36E5-4CDB-A043-86013C9398AC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41365-CD11-49E6-A499-88AEFE9993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1759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E7D65-36E5-4CDB-A043-86013C9398AC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41365-CD11-49E6-A499-88AEFE9993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6483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E7D65-36E5-4CDB-A043-86013C9398AC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41365-CD11-49E6-A499-88AEFE9993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198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E7D65-36E5-4CDB-A043-86013C9398AC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41365-CD11-49E6-A499-88AEFE9993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291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E7D65-36E5-4CDB-A043-86013C9398AC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41365-CD11-49E6-A499-88AEFE9993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9644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E7D65-36E5-4CDB-A043-86013C9398AC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41365-CD11-49E6-A499-88AEFE9993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0107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E7D65-36E5-4CDB-A043-86013C9398AC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41365-CD11-49E6-A499-88AEFE9993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5149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E7D65-36E5-4CDB-A043-86013C9398AC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41365-CD11-49E6-A499-88AEFE9993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0022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E7D65-36E5-4CDB-A043-86013C9398AC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41365-CD11-49E6-A499-88AEFE9993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949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E7D65-36E5-4CDB-A043-86013C9398AC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41365-CD11-49E6-A499-88AEFE9993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4918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3DE7D65-36E5-4CDB-A043-86013C9398AC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8041365-CD11-49E6-A499-88AEFE9993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6202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45733" y="2155296"/>
            <a:ext cx="9144000" cy="23876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структурной надежности технических систем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21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087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Последовательное соединение элементов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58990" y="1113460"/>
            <a:ext cx="10514285" cy="148571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4476" y="2599174"/>
            <a:ext cx="10552381" cy="161269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Прямоугольник 6"/>
              <p:cNvSpPr/>
              <p:nvPr/>
            </p:nvSpPr>
            <p:spPr>
              <a:xfrm>
                <a:off x="1701800" y="4581143"/>
                <a:ext cx="8305800" cy="16504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𝑷</m:t>
                    </m:r>
                    <m:d>
                      <m:dPr>
                        <m:ctrlPr>
                          <a:rPr lang="ru-RU" sz="2800" b="1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ru-RU" sz="2800" b="1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𝒕</m:t>
                        </m:r>
                      </m:e>
                    </m:d>
                  </m:oMath>
                </a14:m>
                <a:r>
                  <a:rPr lang="ru-RU" sz="2800" b="1" dirty="0">
                    <a:solidFill>
                      <a:schemeClr val="accent1">
                        <a:lumMod val="50000"/>
                      </a:schemeClr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– вероятность безотказной работы;</a:t>
                </a:r>
                <a:endParaRPr lang="ru-RU" sz="2800" b="1" dirty="0">
                  <a:solidFill>
                    <a:schemeClr val="accent1">
                      <a:lumMod val="50000"/>
                    </a:schemeClr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𝑸</m:t>
                    </m:r>
                    <m:d>
                      <m:dPr>
                        <m:ctrlPr>
                          <a:rPr lang="ru-RU" sz="2800" b="1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ru-RU" sz="2800" b="1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𝒕</m:t>
                        </m:r>
                      </m:e>
                    </m:d>
                  </m:oMath>
                </a14:m>
                <a:r>
                  <a:rPr lang="ru-RU" sz="2800" b="1" dirty="0">
                    <a:solidFill>
                      <a:schemeClr val="accent1">
                        <a:lumMod val="50000"/>
                      </a:schemeClr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>
                    <a:solidFill>
                      <a:schemeClr val="accent1">
                        <a:lumMod val="50000"/>
                      </a:schemeClr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– </a:t>
                </a:r>
                <a:r>
                  <a:rPr lang="ru-RU" sz="2800" b="1" dirty="0">
                    <a:solidFill>
                      <a:schemeClr val="accent1">
                        <a:lumMod val="50000"/>
                      </a:schemeClr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вероятность отказа.</a:t>
                </a:r>
                <a:endParaRPr lang="ru-RU" sz="2800" b="1" dirty="0">
                  <a:solidFill>
                    <a:schemeClr val="accent1">
                      <a:lumMod val="50000"/>
                    </a:schemeClr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𝑷</m:t>
                    </m:r>
                    <m:d>
                      <m:dPr>
                        <m:ctrlPr>
                          <a:rPr lang="ru-RU" sz="2800" b="1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ru-RU" sz="2800" b="1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𝒕</m:t>
                        </m:r>
                      </m:e>
                    </m:d>
                    <m:r>
                      <a:rPr lang="ru-RU" sz="2800" b="1" i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800" b="1" i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𝑸</m:t>
                    </m:r>
                    <m:d>
                      <m:dPr>
                        <m:ctrlPr>
                          <a:rPr lang="ru-RU" sz="2800" b="1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800" b="1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𝒕</m:t>
                        </m:r>
                      </m:e>
                    </m:d>
                    <m:r>
                      <a:rPr lang="en-US" sz="2800" b="1" i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800" b="1" i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𝟏</m:t>
                    </m:r>
                  </m:oMath>
                </a14:m>
                <a:r>
                  <a:rPr lang="en-US" sz="2800" b="1" i="1" dirty="0">
                    <a:solidFill>
                      <a:schemeClr val="accent1">
                        <a:lumMod val="50000"/>
                      </a:schemeClr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  <a:endParaRPr lang="ru-RU" sz="2800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1800" y="4581143"/>
                <a:ext cx="8305800" cy="1650452"/>
              </a:xfrm>
              <a:prstGeom prst="rect">
                <a:avLst/>
              </a:prstGeom>
              <a:blipFill rotWithShape="0">
                <a:blip r:embed="rId4"/>
                <a:stretch>
                  <a:fillRect t="-3690" b="-95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728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6275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Параллельное соединение элементов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83301" y="897461"/>
            <a:ext cx="4025397" cy="313650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9892" y="4005490"/>
            <a:ext cx="6006349" cy="151111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4063" y="5416634"/>
            <a:ext cx="9041270" cy="14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89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160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решения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7524" y="956734"/>
            <a:ext cx="9447619" cy="328888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4686" y="4542470"/>
            <a:ext cx="7238095" cy="165079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35682" y="6005031"/>
            <a:ext cx="5320635" cy="774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20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Прямоугольник 4"/>
              <p:cNvSpPr/>
              <p:nvPr/>
            </p:nvSpPr>
            <p:spPr>
              <a:xfrm>
                <a:off x="1752599" y="518842"/>
                <a:ext cx="7831667" cy="7876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u-RU" b="1" dirty="0" smtClean="0">
                    <a:solidFill>
                      <a:schemeClr val="accent1">
                        <a:lumMod val="75000"/>
                      </a:schemeClr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Если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𝑷</m:t>
                        </m:r>
                      </m:e>
                      <m:sub>
                        <m:r>
                          <a:rPr lang="ru-RU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  <m:d>
                      <m:dPr>
                        <m:ctrlPr>
                          <a:rPr lang="ru-RU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ru-RU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𝒕</m:t>
                        </m:r>
                      </m:e>
                    </m:d>
                    <m:r>
                      <a:rPr lang="ru-RU" b="1" i="1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ru-RU" b="1" i="1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𝟎</m:t>
                    </m:r>
                    <m:r>
                      <a:rPr lang="ru-RU" b="1" i="1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ru-RU" b="1" i="1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𝟗</m:t>
                    </m:r>
                  </m:oMath>
                </a14:m>
                <a:r>
                  <a:rPr lang="ru-RU" b="1" dirty="0">
                    <a:solidFill>
                      <a:schemeClr val="accent1">
                        <a:lumMod val="75000"/>
                      </a:schemeClr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𝑷</m:t>
                        </m:r>
                      </m:e>
                      <m:sub>
                        <m:r>
                          <a:rPr lang="ru-RU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  <m:d>
                      <m:dPr>
                        <m:ctrlPr>
                          <a:rPr lang="ru-RU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ru-RU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𝒕</m:t>
                        </m:r>
                      </m:e>
                    </m:d>
                    <m:r>
                      <a:rPr lang="ru-RU" b="1" i="1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ru-RU" b="1" i="1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𝟎</m:t>
                    </m:r>
                    <m:r>
                      <a:rPr lang="ru-RU" b="1" i="1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ru-RU" b="1" i="1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𝟗𝟓</m:t>
                    </m:r>
                  </m:oMath>
                </a14:m>
                <a:r>
                  <a:rPr lang="ru-RU" b="1" dirty="0">
                    <a:solidFill>
                      <a:schemeClr val="accent1">
                        <a:lumMod val="75000"/>
                      </a:schemeClr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𝑷</m:t>
                        </m:r>
                      </m:e>
                      <m:sub>
                        <m:r>
                          <a:rPr lang="ru-RU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𝟑</m:t>
                        </m:r>
                      </m:sub>
                    </m:sSub>
                    <m:d>
                      <m:dPr>
                        <m:ctrlPr>
                          <a:rPr lang="ru-RU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ru-RU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𝒕</m:t>
                        </m:r>
                      </m:e>
                    </m:d>
                    <m:r>
                      <a:rPr lang="ru-RU" b="1" i="1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ru-RU" b="1" i="1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𝟎</m:t>
                    </m:r>
                    <m:r>
                      <a:rPr lang="ru-RU" b="1" i="1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ru-RU" b="1" i="1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𝟖</m:t>
                    </m:r>
                  </m:oMath>
                </a14:m>
                <a:r>
                  <a:rPr lang="ru-RU" b="1" dirty="0">
                    <a:solidFill>
                      <a:schemeClr val="accent1">
                        <a:lumMod val="75000"/>
                      </a:schemeClr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𝑷</m:t>
                        </m:r>
                      </m:e>
                      <m:sub>
                        <m:r>
                          <a:rPr lang="ru-RU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𝟒</m:t>
                        </m:r>
                      </m:sub>
                    </m:sSub>
                    <m:d>
                      <m:dPr>
                        <m:ctrlPr>
                          <a:rPr lang="ru-RU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ru-RU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𝒕</m:t>
                        </m:r>
                      </m:e>
                    </m:d>
                    <m:r>
                      <a:rPr lang="ru-RU" b="1" i="1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ru-RU" b="1" i="1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𝟎</m:t>
                    </m:r>
                    <m:r>
                      <a:rPr lang="ru-RU" b="1" i="1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ru-RU" b="1" i="1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𝟗</m:t>
                    </m:r>
                  </m:oMath>
                </a14:m>
                <a:r>
                  <a:rPr lang="ru-RU" b="1" dirty="0">
                    <a:solidFill>
                      <a:schemeClr val="accent1">
                        <a:lumMod val="75000"/>
                      </a:schemeClr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𝑷</m:t>
                        </m:r>
                      </m:e>
                      <m:sub>
                        <m:r>
                          <a:rPr lang="ru-RU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𝟓</m:t>
                        </m:r>
                      </m:sub>
                    </m:sSub>
                    <m:d>
                      <m:dPr>
                        <m:ctrlPr>
                          <a:rPr lang="ru-RU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ru-RU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𝒕</m:t>
                        </m:r>
                      </m:e>
                    </m:d>
                    <m:r>
                      <a:rPr lang="ru-RU" b="1" i="1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ru-RU" b="1" i="1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𝟎</m:t>
                    </m:r>
                    <m:r>
                      <a:rPr lang="ru-RU" b="1" i="1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ru-RU" b="1" i="1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𝟗𝟕</m:t>
                    </m:r>
                  </m:oMath>
                </a14:m>
                <a:endParaRPr lang="ru-RU" sz="1400" b="1" dirty="0">
                  <a:solidFill>
                    <a:schemeClr val="accent1">
                      <a:lumMod val="75000"/>
                    </a:schemeClr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𝑷</m:t>
                        </m:r>
                      </m:e>
                      <m:sub>
                        <m:r>
                          <a:rPr lang="ru-RU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𝟔</m:t>
                        </m:r>
                      </m:sub>
                    </m:sSub>
                    <m:d>
                      <m:dPr>
                        <m:ctrlPr>
                          <a:rPr lang="ru-RU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ru-RU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𝒕</m:t>
                        </m:r>
                      </m:e>
                    </m:d>
                    <m:r>
                      <a:rPr lang="ru-RU" b="1" i="1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ru-RU" b="1" i="1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𝟎</m:t>
                    </m:r>
                    <m:r>
                      <a:rPr lang="ru-RU" b="1" i="1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ru-RU" b="1" i="1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𝟖</m:t>
                    </m:r>
                  </m:oMath>
                </a14:m>
                <a:r>
                  <a:rPr lang="en-US" b="1" dirty="0">
                    <a:solidFill>
                      <a:schemeClr val="accent1">
                        <a:lumMod val="75000"/>
                      </a:schemeClr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𝑷</m:t>
                        </m:r>
                      </m:e>
                      <m:sub>
                        <m:r>
                          <a:rPr lang="ru-RU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𝟕</m:t>
                        </m:r>
                      </m:sub>
                    </m:sSub>
                    <m:d>
                      <m:dPr>
                        <m:ctrlPr>
                          <a:rPr lang="ru-RU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ru-RU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𝒕</m:t>
                        </m:r>
                      </m:e>
                    </m:d>
                    <m:r>
                      <a:rPr lang="ru-RU" b="1" i="1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ru-RU" b="1" i="1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𝟎</m:t>
                    </m:r>
                    <m:r>
                      <a:rPr lang="ru-RU" b="1" i="1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ru-RU" b="1" i="1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𝟗𝟔</m:t>
                    </m:r>
                  </m:oMath>
                </a14:m>
                <a:r>
                  <a:rPr lang="en-US" b="1" dirty="0">
                    <a:solidFill>
                      <a:schemeClr val="accent1">
                        <a:lumMod val="75000"/>
                      </a:schemeClr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𝑷</m:t>
                        </m:r>
                      </m:e>
                      <m:sub>
                        <m:r>
                          <a:rPr lang="ru-RU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𝟖</m:t>
                        </m:r>
                      </m:sub>
                    </m:sSub>
                    <m:d>
                      <m:dPr>
                        <m:ctrlPr>
                          <a:rPr lang="ru-RU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ru-RU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𝒕</m:t>
                        </m:r>
                      </m:e>
                    </m:d>
                    <m:r>
                      <a:rPr lang="ru-RU" b="1" i="1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ru-RU" b="1" i="1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𝟎</m:t>
                    </m:r>
                    <m:r>
                      <a:rPr lang="ru-RU" b="1" i="1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ru-RU" b="1" i="1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𝟗𝟖</m:t>
                    </m:r>
                  </m:oMath>
                </a14:m>
                <a:endParaRPr lang="ru-RU" sz="1400" b="1" dirty="0">
                  <a:solidFill>
                    <a:schemeClr val="accent1">
                      <a:lumMod val="75000"/>
                    </a:schemeClr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599" y="518842"/>
                <a:ext cx="7831667" cy="787652"/>
              </a:xfrm>
              <a:prstGeom prst="rect">
                <a:avLst/>
              </a:prstGeom>
              <a:blipFill rotWithShape="0">
                <a:blip r:embed="rId2"/>
                <a:stretch>
                  <a:fillRect l="-623" t="-3876" b="-93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Прямоугольник 6"/>
              <p:cNvSpPr/>
              <p:nvPr/>
            </p:nvSpPr>
            <p:spPr>
              <a:xfrm>
                <a:off x="1295399" y="3503034"/>
                <a:ext cx="9482667" cy="335329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u-RU" sz="2400" b="1" u="sng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Решение</a:t>
                </a:r>
                <a:endParaRPr lang="ru-RU" sz="2400" u="sng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ru-RU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𝑘</m:t>
                        </m:r>
                      </m:sub>
                    </m:sSub>
                    <m:d>
                      <m:dPr>
                        <m:ctrlPr>
                          <a:rPr lang="ru-RU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ru-RU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ru-RU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=0,9∙0,95=0,855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endParaRPr lang="ru-RU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ru-RU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𝑙</m:t>
                        </m:r>
                      </m:sub>
                    </m:sSub>
                    <m:d>
                      <m:dPr>
                        <m:ctrlPr>
                          <a:rPr lang="ru-RU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ru-RU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ru-RU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=1−</m:t>
                    </m:r>
                    <m:d>
                      <m:dPr>
                        <m:ctrlPr>
                          <a:rPr lang="ru-RU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ru-RU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1−0,8</m:t>
                        </m:r>
                      </m:e>
                    </m:d>
                    <m:d>
                      <m:dPr>
                        <m:ctrlPr>
                          <a:rPr lang="ru-RU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ru-RU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1−0,9</m:t>
                        </m:r>
                      </m:e>
                    </m:d>
                    <m:r>
                      <a:rPr lang="ru-RU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=1−0,2∙0,1=1−0,02=0,98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endParaRPr lang="ru-RU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ru-RU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sub>
                      </m:sSub>
                      <m:d>
                        <m:dPr>
                          <m:ctrlPr>
                            <a:rPr lang="ru-RU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ru-RU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ru-RU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=1−</m:t>
                      </m:r>
                      <m:d>
                        <m:dPr>
                          <m:ctrlPr>
                            <a:rPr lang="ru-RU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ru-RU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1−0,97∙0,8</m:t>
                          </m:r>
                        </m:e>
                      </m:d>
                      <m:d>
                        <m:dPr>
                          <m:ctrlPr>
                            <a:rPr lang="ru-RU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ru-RU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1−0,96∙0,98</m:t>
                          </m:r>
                        </m:e>
                      </m:d>
                      <m:r>
                        <a:rPr lang="ru-RU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=1−</m:t>
                      </m:r>
                      <m:d>
                        <m:dPr>
                          <m:ctrlPr>
                            <a:rPr lang="ru-RU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ru-RU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1−0,776</m:t>
                          </m:r>
                        </m:e>
                      </m:d>
                      <m:d>
                        <m:dPr>
                          <m:ctrlPr>
                            <a:rPr lang="ru-RU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ru-RU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1−0,9408</m:t>
                          </m:r>
                        </m:e>
                      </m:d>
                      <m:r>
                        <a:rPr lang="ru-RU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=1−0,224∙0,0592=1−0.0133=0,9867.</m:t>
                      </m:r>
                    </m:oMath>
                  </m:oMathPara>
                </a14:m>
                <a:endParaRPr lang="ru-RU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ru-RU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sub>
                      </m:sSub>
                      <m:d>
                        <m:dPr>
                          <m:ctrlPr>
                            <a:rPr lang="ru-RU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ru-RU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ru-RU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=0,855∙0,98∙0,9867=0,8268.</m:t>
                      </m:r>
                    </m:oMath>
                  </m:oMathPara>
                </a14:m>
                <a:endParaRPr lang="ru-RU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399" y="3503034"/>
                <a:ext cx="9482667" cy="3353290"/>
              </a:xfrm>
              <a:prstGeom prst="rect">
                <a:avLst/>
              </a:prstGeom>
              <a:blipFill rotWithShape="0">
                <a:blip r:embed="rId3"/>
                <a:stretch>
                  <a:fillRect t="-14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2346171" y="1306494"/>
            <a:ext cx="7238095" cy="165079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5"/>
          <a:srcRect l="25813"/>
          <a:stretch/>
        </p:blipFill>
        <p:spPr>
          <a:xfrm>
            <a:off x="3991592" y="2728431"/>
            <a:ext cx="3947251" cy="774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8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26</TotalTime>
  <Words>16</Words>
  <Application>Microsoft Office PowerPoint</Application>
  <PresentationFormat>Широкоэкранный</PresentationFormat>
  <Paragraphs>14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Calibri</vt:lpstr>
      <vt:lpstr>Cambria Math</vt:lpstr>
      <vt:lpstr>Century Gothic</vt:lpstr>
      <vt:lpstr>Times New Roman</vt:lpstr>
      <vt:lpstr>Wingdings 3</vt:lpstr>
      <vt:lpstr>Сектор</vt:lpstr>
      <vt:lpstr>Расчет структурной надежности технических систем</vt:lpstr>
      <vt:lpstr>Последовательное соединение элементов</vt:lpstr>
      <vt:lpstr>Параллельное соединение элементов</vt:lpstr>
      <vt:lpstr>Пример решения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Расчет структурной надежности технических систем</dc:title>
  <dc:creator>Bogema</dc:creator>
  <cp:lastModifiedBy>Bogema</cp:lastModifiedBy>
  <cp:revision>6</cp:revision>
  <dcterms:created xsi:type="dcterms:W3CDTF">2020-05-23T07:18:28Z</dcterms:created>
  <dcterms:modified xsi:type="dcterms:W3CDTF">2020-05-23T07:45:23Z</dcterms:modified>
</cp:coreProperties>
</file>