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498" r:id="rId1"/>
  </p:sldMasterIdLst>
  <p:notesMasterIdLst>
    <p:notesMasterId r:id="rId13"/>
  </p:notesMasterIdLst>
  <p:sldIdLst>
    <p:sldId id="256" r:id="rId2"/>
    <p:sldId id="257" r:id="rId3"/>
    <p:sldId id="258" r:id="rId4"/>
    <p:sldId id="259" r:id="rId5"/>
    <p:sldId id="260" r:id="rId6"/>
    <p:sldId id="261" r:id="rId7"/>
    <p:sldId id="263" r:id="rId8"/>
    <p:sldId id="262" r:id="rId9"/>
    <p:sldId id="265" r:id="rId10"/>
    <p:sldId id="266" r:id="rId11"/>
    <p:sldId id="264" r:id="rId12"/>
  </p:sldIdLst>
  <p:sldSz cx="9144000" cy="6858000" type="screen4x3"/>
  <p:notesSz cx="6858000" cy="9637713"/>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Windows" initials="UW" lastIdx="2" clrIdx="0">
    <p:extLst>
      <p:ext uri="{19B8F6BF-5375-455C-9EA6-DF929625EA0E}">
        <p15:presenceInfo xmlns:p15="http://schemas.microsoft.com/office/powerpoint/2012/main" xmlns="" userId="User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0066FF"/>
    <a:srgbClr val="30FC52"/>
    <a:srgbClr val="FF3300"/>
    <a:srgbClr val="FFFF00"/>
    <a:srgbClr val="F9F9A5"/>
    <a:srgbClr val="3399FF"/>
    <a:srgbClr val="11111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6" autoAdjust="0"/>
    <p:restoredTop sz="95521" autoAdjust="0"/>
  </p:normalViewPr>
  <p:slideViewPr>
    <p:cSldViewPr>
      <p:cViewPr varScale="1">
        <p:scale>
          <a:sx n="84" d="100"/>
          <a:sy n="84" d="100"/>
        </p:scale>
        <p:origin x="-1325"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826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ru-RU"/>
          </a:p>
        </p:txBody>
      </p:sp>
      <p:sp>
        <p:nvSpPr>
          <p:cNvPr id="86019" name="Rectangle 3"/>
          <p:cNvSpPr>
            <a:spLocks noGrp="1" noChangeArrowheads="1"/>
          </p:cNvSpPr>
          <p:nvPr>
            <p:ph type="dt" idx="1"/>
          </p:nvPr>
        </p:nvSpPr>
        <p:spPr bwMode="auto">
          <a:xfrm>
            <a:off x="3884613" y="0"/>
            <a:ext cx="2971800" cy="4826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24580" name="Rectangle 4"/>
          <p:cNvSpPr>
            <a:spLocks noGrp="1" noRot="1" noChangeAspect="1" noChangeArrowheads="1" noTextEdit="1"/>
          </p:cNvSpPr>
          <p:nvPr>
            <p:ph type="sldImg" idx="2"/>
          </p:nvPr>
        </p:nvSpPr>
        <p:spPr bwMode="auto">
          <a:xfrm>
            <a:off x="1019175" y="722313"/>
            <a:ext cx="4819650" cy="361473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6021" name="Rectangle 5"/>
          <p:cNvSpPr>
            <a:spLocks noGrp="1" noChangeArrowheads="1"/>
          </p:cNvSpPr>
          <p:nvPr>
            <p:ph type="body" sz="quarter" idx="3"/>
          </p:nvPr>
        </p:nvSpPr>
        <p:spPr bwMode="auto">
          <a:xfrm>
            <a:off x="685800" y="4578350"/>
            <a:ext cx="5486400" cy="433705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86022" name="Rectangle 6"/>
          <p:cNvSpPr>
            <a:spLocks noGrp="1" noChangeArrowheads="1"/>
          </p:cNvSpPr>
          <p:nvPr>
            <p:ph type="ftr" sz="quarter" idx="4"/>
          </p:nvPr>
        </p:nvSpPr>
        <p:spPr bwMode="auto">
          <a:xfrm>
            <a:off x="0" y="9153525"/>
            <a:ext cx="2971800" cy="4826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86023" name="Rectangle 7"/>
          <p:cNvSpPr>
            <a:spLocks noGrp="1" noChangeArrowheads="1"/>
          </p:cNvSpPr>
          <p:nvPr>
            <p:ph type="sldNum" sz="quarter" idx="5"/>
          </p:nvPr>
        </p:nvSpPr>
        <p:spPr bwMode="auto">
          <a:xfrm>
            <a:off x="3884613" y="9153525"/>
            <a:ext cx="2971800" cy="4826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20D6D26-AF4A-4739-860A-A4F6F6238188}"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pPr>
              <a:defRPr/>
            </a:pPr>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pPr>
              <a:defRPr/>
            </a:pPr>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97DDDCD5-4688-4FFA-AE26-8287C3B6289B}" type="slidenum">
              <a:rPr lang="ru-RU" altLang="ru-RU" smtClean="0"/>
              <a:pPr/>
              <a:t>‹#›</a:t>
            </a:fld>
            <a:endParaRPr lang="ru-RU" alt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F16D2491-9037-48AE-95D1-B4AD7D18D3E5}" type="slidenum">
              <a:rPr lang="ru-RU" altLang="ru-RU" smtClean="0"/>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9C3055BD-9922-4E7A-BFE5-CFFAD65744E0}" type="slidenum">
              <a:rPr lang="ru-RU" altLang="ru-RU" smtClean="0"/>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pPr>
              <a:defRPr/>
            </a:pPr>
            <a:endParaRPr lang="ru-RU"/>
          </a:p>
        </p:txBody>
      </p:sp>
      <p:sp>
        <p:nvSpPr>
          <p:cNvPr id="9" name="Номер слайда 8"/>
          <p:cNvSpPr>
            <a:spLocks noGrp="1"/>
          </p:cNvSpPr>
          <p:nvPr>
            <p:ph type="sldNum" sz="quarter" idx="15"/>
          </p:nvPr>
        </p:nvSpPr>
        <p:spPr/>
        <p:txBody>
          <a:bodyPr rtlCol="0"/>
          <a:lstStyle/>
          <a:p>
            <a:fld id="{4C2B972C-B67A-47D8-8D23-E1366C85188A}" type="slidenum">
              <a:rPr lang="ru-RU" altLang="ru-RU" smtClean="0"/>
              <a:pPr/>
              <a:t>‹#›</a:t>
            </a:fld>
            <a:endParaRPr lang="ru-RU" altLang="ru-RU"/>
          </a:p>
        </p:txBody>
      </p:sp>
      <p:sp>
        <p:nvSpPr>
          <p:cNvPr id="10" name="Нижний колонтитул 9"/>
          <p:cNvSpPr>
            <a:spLocks noGrp="1"/>
          </p:cNvSpPr>
          <p:nvPr>
            <p:ph type="ftr" sz="quarter" idx="16"/>
          </p:nvPr>
        </p:nvSpPr>
        <p:spPr/>
        <p:txBody>
          <a:bodyPr rtlCol="0"/>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pPr>
              <a:defRPr/>
            </a:pPr>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pPr>
              <a:defRPr/>
            </a:pPr>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7A3E3A9-8EFC-41E1-9E51-B410120096F5}" type="slidenum">
              <a:rPr lang="ru-RU" altLang="ru-RU" smtClean="0"/>
              <a:pPr/>
              <a:t>‹#›</a:t>
            </a:fld>
            <a:endParaRPr lang="ru-RU" alt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CAEE2553-2B4C-42C4-9405-0F2DDA5A10A3}" type="slidenum">
              <a:rPr lang="ru-RU" altLang="ru-RU" smtClean="0"/>
              <a:pPr/>
              <a:t>‹#›</a:t>
            </a:fld>
            <a:endParaRPr lang="ru-RU" alt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fld id="{126C4509-B4F2-441E-A51F-542BE82760EB}" type="slidenum">
              <a:rPr lang="ru-RU" altLang="ru-RU" smtClean="0"/>
              <a:pPr/>
              <a:t>‹#›</a:t>
            </a:fld>
            <a:endParaRPr lang="ru-RU" alt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pPr>
              <a:defRPr/>
            </a:pPr>
            <a:endParaRPr lang="ru-RU"/>
          </a:p>
        </p:txBody>
      </p:sp>
      <p:sp>
        <p:nvSpPr>
          <p:cNvPr id="7" name="Номер слайда 6"/>
          <p:cNvSpPr>
            <a:spLocks noGrp="1"/>
          </p:cNvSpPr>
          <p:nvPr>
            <p:ph type="sldNum" sz="quarter" idx="11"/>
          </p:nvPr>
        </p:nvSpPr>
        <p:spPr/>
        <p:txBody>
          <a:bodyPr rtlCol="0"/>
          <a:lstStyle/>
          <a:p>
            <a:fld id="{96370D14-04E7-4BCA-8984-845D93153883}" type="slidenum">
              <a:rPr lang="ru-RU" altLang="ru-RU" smtClean="0"/>
              <a:pPr/>
              <a:t>‹#›</a:t>
            </a:fld>
            <a:endParaRPr lang="ru-RU" altLang="ru-RU"/>
          </a:p>
        </p:txBody>
      </p:sp>
      <p:sp>
        <p:nvSpPr>
          <p:cNvPr id="8" name="Нижний колонтитул 7"/>
          <p:cNvSpPr>
            <a:spLocks noGrp="1"/>
          </p:cNvSpPr>
          <p:nvPr>
            <p:ph type="ftr" sz="quarter" idx="12"/>
          </p:nvPr>
        </p:nvSpPr>
        <p:spPr/>
        <p:txBody>
          <a:bodyPr rtlCol="0"/>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7EFAB6CA-A449-47F1-A0B5-EA16B4291EB2}" type="slidenum">
              <a:rPr lang="ru-RU" altLang="ru-RU" smtClean="0"/>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pPr>
              <a:defRPr/>
            </a:pPr>
            <a:endParaRPr lang="ru-RU"/>
          </a:p>
        </p:txBody>
      </p:sp>
      <p:sp>
        <p:nvSpPr>
          <p:cNvPr id="22" name="Номер слайда 21"/>
          <p:cNvSpPr>
            <a:spLocks noGrp="1"/>
          </p:cNvSpPr>
          <p:nvPr>
            <p:ph type="sldNum" sz="quarter" idx="15"/>
          </p:nvPr>
        </p:nvSpPr>
        <p:spPr/>
        <p:txBody>
          <a:bodyPr rtlCol="0"/>
          <a:lstStyle/>
          <a:p>
            <a:fld id="{CA8B28F9-A994-44F3-970C-39C7E5F8818E}" type="slidenum">
              <a:rPr lang="ru-RU" altLang="ru-RU" smtClean="0"/>
              <a:pPr/>
              <a:t>‹#›</a:t>
            </a:fld>
            <a:endParaRPr lang="ru-RU" altLang="ru-RU"/>
          </a:p>
        </p:txBody>
      </p:sp>
      <p:sp>
        <p:nvSpPr>
          <p:cNvPr id="23" name="Нижний колонтитул 22"/>
          <p:cNvSpPr>
            <a:spLocks noGrp="1"/>
          </p:cNvSpPr>
          <p:nvPr>
            <p:ph type="ftr" sz="quarter" idx="16"/>
          </p:nvPr>
        </p:nvSpPr>
        <p:spPr/>
        <p:txBody>
          <a:bodyPr rtlCol="0"/>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pPr>
              <a:defRPr/>
            </a:pPr>
            <a:endParaRPr lang="ru-RU"/>
          </a:p>
        </p:txBody>
      </p:sp>
      <p:sp>
        <p:nvSpPr>
          <p:cNvPr id="18" name="Номер слайда 17"/>
          <p:cNvSpPr>
            <a:spLocks noGrp="1"/>
          </p:cNvSpPr>
          <p:nvPr>
            <p:ph type="sldNum" sz="quarter" idx="11"/>
          </p:nvPr>
        </p:nvSpPr>
        <p:spPr/>
        <p:txBody>
          <a:bodyPr rtlCol="0"/>
          <a:lstStyle/>
          <a:p>
            <a:fld id="{8BC048B3-81A1-4706-907B-8B35E42AC579}" type="slidenum">
              <a:rPr lang="ru-RU" altLang="ru-RU" smtClean="0"/>
              <a:pPr/>
              <a:t>‹#›</a:t>
            </a:fld>
            <a:endParaRPr lang="ru-RU" altLang="ru-RU"/>
          </a:p>
        </p:txBody>
      </p:sp>
      <p:sp>
        <p:nvSpPr>
          <p:cNvPr id="21" name="Нижний колонтитул 20"/>
          <p:cNvSpPr>
            <a:spLocks noGrp="1"/>
          </p:cNvSpPr>
          <p:nvPr>
            <p:ph type="ftr" sz="quarter" idx="12"/>
          </p:nvPr>
        </p:nvSpPr>
        <p:spPr/>
        <p:txBody>
          <a:bodyPr rtlCol="0"/>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0B59EF-4F7F-4614-AB71-6FE2A1E7409E}" type="slidenum">
              <a:rPr lang="ru-RU" altLang="ru-RU" smtClean="0"/>
              <a:pPr/>
              <a:t>‹#›</a:t>
            </a:fld>
            <a:endParaRPr lang="ru-RU" altLang="ru-RU"/>
          </a:p>
        </p:txBody>
      </p:sp>
    </p:spTree>
  </p:cSld>
  <p:clrMap bg1="lt1" tx1="dk1" bg2="lt2" tx2="dk2" accent1="accent1" accent2="accent2" accent3="accent3" accent4="accent4" accent5="accent5" accent6="accent6" hlink="hlink" folHlink="folHlink"/>
  <p:sldLayoutIdLst>
    <p:sldLayoutId id="2147484499" r:id="rId1"/>
    <p:sldLayoutId id="2147484500" r:id="rId2"/>
    <p:sldLayoutId id="2147484501" r:id="rId3"/>
    <p:sldLayoutId id="2147484502" r:id="rId4"/>
    <p:sldLayoutId id="2147484503" r:id="rId5"/>
    <p:sldLayoutId id="2147484504" r:id="rId6"/>
    <p:sldLayoutId id="2147484505" r:id="rId7"/>
    <p:sldLayoutId id="2147484506" r:id="rId8"/>
    <p:sldLayoutId id="2147484507" r:id="rId9"/>
    <p:sldLayoutId id="2147484508" r:id="rId10"/>
    <p:sldLayoutId id="214748450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 name="Заголовок 1"/>
          <p:cNvSpPr>
            <a:spLocks noGrp="1"/>
          </p:cNvSpPr>
          <p:nvPr>
            <p:ph type="ctrTitle"/>
          </p:nvPr>
        </p:nvSpPr>
        <p:spPr>
          <a:xfrm>
            <a:off x="1500166" y="357166"/>
            <a:ext cx="7072362" cy="3361494"/>
          </a:xfrm>
          <a:noFill/>
          <a:ln>
            <a:noFill/>
          </a:ln>
        </p:spPr>
        <p:txBody>
          <a:bodyPr>
            <a:noAutofit/>
          </a:bodyPr>
          <a:lstStyle/>
          <a:p>
            <a:pPr algn="ctr"/>
            <a:r>
              <a:rPr lang="ru-RU" sz="1400" dirty="0">
                <a:solidFill>
                  <a:schemeClr val="tx1"/>
                </a:solidFill>
                <a:latin typeface="Times New Roman" panose="02020603050405020304" pitchFamily="18" charset="0"/>
                <a:cs typeface="Times New Roman" panose="02020603050405020304" pitchFamily="18" charset="0"/>
              </a:rPr>
              <a:t>Министерство науки и высшего образования Российской Федерации</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 высшего образования </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Казанский государственный энергетический университет</a:t>
            </a:r>
            <a:r>
              <a:rPr lang="ru-RU" sz="2400" dirty="0">
                <a:solidFill>
                  <a:schemeClr val="tx1"/>
                </a:solidFill>
                <a:latin typeface="Times New Roman" panose="02020603050405020304" pitchFamily="18" charset="0"/>
                <a:cs typeface="Times New Roman" panose="02020603050405020304" pitchFamily="18" charset="0"/>
              </a:rPr>
              <a:t/>
            </a:r>
            <a:br>
              <a:rPr lang="ru-RU" sz="24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cs typeface="Times New Roman" panose="02020603050405020304" pitchFamily="18" charset="0"/>
              </a:rPr>
              <a:t>Кафедра «Электрические станции им. В.К. Шибанова»</a:t>
            </a:r>
            <a:br>
              <a:rPr lang="ru-RU" sz="18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Курсовой </a:t>
            </a:r>
            <a:r>
              <a:rPr lang="ru-RU" sz="2000" dirty="0">
                <a:solidFill>
                  <a:schemeClr val="tx1"/>
                </a:solidFill>
                <a:latin typeface="Times New Roman" panose="02020603050405020304" pitchFamily="18" charset="0"/>
                <a:cs typeface="Times New Roman" panose="02020603050405020304" pitchFamily="18" charset="0"/>
              </a:rPr>
              <a:t>проект</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effectLst/>
                <a:latin typeface="Times New Roman" panose="02020603050405020304" pitchFamily="18" charset="0"/>
                <a:ea typeface="Times New Roman" panose="02020603050405020304" pitchFamily="18" charset="0"/>
              </a:rPr>
              <a:t>«Тепловизионное диагностирование электрооборудования</a:t>
            </a:r>
            <a:r>
              <a:rPr lang="ru-RU" sz="2000" dirty="0" smtClean="0">
                <a:solidFill>
                  <a:schemeClr val="tx1"/>
                </a:solidFill>
                <a:effectLst/>
                <a:latin typeface="Times New Roman" panose="02020603050405020304" pitchFamily="18" charset="0"/>
                <a:ea typeface="Times New Roman" panose="02020603050405020304" pitchFamily="18" charset="0"/>
              </a:rPr>
              <a:t>. Силовые кабельные линии»</a:t>
            </a: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6" name="Подзаголовок 2"/>
          <p:cNvSpPr>
            <a:spLocks noGrp="1"/>
          </p:cNvSpPr>
          <p:nvPr>
            <p:ph type="subTitle" idx="1"/>
          </p:nvPr>
        </p:nvSpPr>
        <p:spPr>
          <a:xfrm>
            <a:off x="3786182" y="4572008"/>
            <a:ext cx="5158416" cy="883768"/>
          </a:xfrm>
        </p:spPr>
        <p:txBody>
          <a:bodyPr>
            <a:noAutofit/>
          </a:bodyPr>
          <a:lstStyle/>
          <a:p>
            <a:pPr algn="l"/>
            <a:r>
              <a:rPr lang="ru-RU" sz="1800" dirty="0">
                <a:solidFill>
                  <a:schemeClr val="tx1"/>
                </a:solidFill>
                <a:latin typeface="Times New Roman" panose="02020603050405020304" pitchFamily="18" charset="0"/>
                <a:cs typeface="Times New Roman" panose="02020603050405020304" pitchFamily="18" charset="0"/>
              </a:rPr>
              <a:t>Выполнил: </a:t>
            </a:r>
            <a:r>
              <a:rPr lang="ru-RU" sz="1800" dirty="0" smtClean="0">
                <a:solidFill>
                  <a:schemeClr val="tx1"/>
                </a:solidFill>
                <a:latin typeface="Times New Roman" panose="02020603050405020304" pitchFamily="18" charset="0"/>
                <a:cs typeface="Times New Roman" panose="02020603050405020304" pitchFamily="18" charset="0"/>
              </a:rPr>
              <a:t>студент гр</a:t>
            </a:r>
            <a:r>
              <a:rPr lang="ru-RU" sz="1800" dirty="0">
                <a:solidFill>
                  <a:schemeClr val="tx1"/>
                </a:solidFill>
                <a:latin typeface="Times New Roman" panose="02020603050405020304" pitchFamily="18" charset="0"/>
                <a:cs typeface="Times New Roman" panose="02020603050405020304" pitchFamily="18" charset="0"/>
              </a:rPr>
              <a:t>. </a:t>
            </a:r>
            <a:r>
              <a:rPr lang="ru-RU" sz="1800" dirty="0" smtClean="0">
                <a:solidFill>
                  <a:schemeClr val="tx1"/>
                </a:solidFill>
                <a:latin typeface="Times New Roman" panose="02020603050405020304" pitchFamily="18" charset="0"/>
                <a:cs typeface="Times New Roman" panose="02020603050405020304" pitchFamily="18" charset="0"/>
              </a:rPr>
              <a:t>ЗЭм-1-20 Матросов С.В.</a:t>
            </a:r>
            <a:endParaRPr lang="ru-RU" sz="1800" dirty="0" smtClean="0">
              <a:solidFill>
                <a:schemeClr val="tx1"/>
              </a:solidFill>
              <a:latin typeface="Times New Roman" panose="02020603050405020304" pitchFamily="18" charset="0"/>
              <a:cs typeface="Times New Roman" panose="02020603050405020304" pitchFamily="18" charset="0"/>
            </a:endParaRPr>
          </a:p>
          <a:p>
            <a:pPr algn="l"/>
            <a:r>
              <a:rPr lang="ru-RU" sz="1800" dirty="0" smtClean="0">
                <a:solidFill>
                  <a:schemeClr val="tx1"/>
                </a:solidFill>
                <a:latin typeface="Times New Roman" panose="02020603050405020304" pitchFamily="18" charset="0"/>
                <a:cs typeface="Times New Roman" panose="02020603050405020304" pitchFamily="18" charset="0"/>
              </a:rPr>
              <a:t>Проверил</a:t>
            </a:r>
            <a:r>
              <a:rPr lang="ru-RU" sz="1800" dirty="0">
                <a:solidFill>
                  <a:schemeClr val="tx1"/>
                </a:solidFill>
                <a:latin typeface="Times New Roman" panose="02020603050405020304" pitchFamily="18" charset="0"/>
                <a:cs typeface="Times New Roman" panose="02020603050405020304" pitchFamily="18" charset="0"/>
              </a:rPr>
              <a:t>: доцент</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smtClean="0">
                <a:solidFill>
                  <a:schemeClr val="tx1"/>
                </a:solidFill>
                <a:latin typeface="Times New Roman" panose="02020603050405020304" pitchFamily="18" charset="0"/>
                <a:cs typeface="Times New Roman" panose="02020603050405020304" pitchFamily="18" charset="0"/>
              </a:rPr>
              <a:t>к.тех.н</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Зарипов</a:t>
            </a:r>
            <a:r>
              <a:rPr lang="ru-RU" sz="1800" dirty="0" smtClean="0">
                <a:solidFill>
                  <a:schemeClr val="tx1"/>
                </a:solidFill>
                <a:latin typeface="Times New Roman" panose="02020603050405020304" pitchFamily="18" charset="0"/>
                <a:cs typeface="Times New Roman" panose="02020603050405020304" pitchFamily="18" charset="0"/>
              </a:rPr>
              <a:t> Д.К.</a:t>
            </a:r>
            <a:endParaRPr lang="ru-RU" sz="1800" dirty="0">
              <a:solidFill>
                <a:schemeClr val="tx1"/>
              </a:solidFill>
              <a:latin typeface="Times New Roman" panose="02020603050405020304" pitchFamily="18" charset="0"/>
              <a:cs typeface="Times New Roman" panose="02020603050405020304" pitchFamily="18" charset="0"/>
            </a:endParaRPr>
          </a:p>
          <a:p>
            <a:pPr algn="l"/>
            <a:endParaRPr lang="ru-RU" sz="1800" dirty="0">
              <a:solidFill>
                <a:schemeClr val="tx1"/>
              </a:solidFill>
              <a:latin typeface="Times New Roman" panose="02020603050405020304" pitchFamily="18" charset="0"/>
              <a:cs typeface="Times New Roman" panose="02020603050405020304" pitchFamily="18" charset="0"/>
            </a:endParaRPr>
          </a:p>
          <a:p>
            <a:pPr algn="l"/>
            <a:endParaRPr lang="ru-RU" sz="1800" dirty="0" smtClean="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5786" y="357166"/>
            <a:ext cx="618909" cy="871194"/>
          </a:xfrm>
          <a:prstGeom prst="rect">
            <a:avLst/>
          </a:prstGeom>
        </p:spPr>
      </p:pic>
      <p:sp>
        <p:nvSpPr>
          <p:cNvPr id="8" name="Подзаголовок 2"/>
          <p:cNvSpPr txBox="1">
            <a:spLocks/>
          </p:cNvSpPr>
          <p:nvPr/>
        </p:nvSpPr>
        <p:spPr bwMode="auto">
          <a:xfrm>
            <a:off x="4071934" y="5857892"/>
            <a:ext cx="1714512" cy="500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914400" rtl="0" eaLnBrk="0" fontAlgn="base" latinLnBrk="0" hangingPunct="0">
              <a:lnSpc>
                <a:spcPct val="100000"/>
              </a:lnSpc>
              <a:spcBef>
                <a:spcPct val="20000"/>
              </a:spcBef>
              <a:spcAft>
                <a:spcPct val="0"/>
              </a:spcAft>
              <a:buClr>
                <a:schemeClr val="accent1"/>
              </a:buClr>
              <a:buSzPct val="100000"/>
              <a:buFont typeface="Symbol" panose="05050102010706020507" pitchFamily="18" charset="2"/>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Казань,</a:t>
            </a:r>
            <a:r>
              <a:rPr kumimoji="0" lang="ru-RU" sz="1800" b="1" i="0" u="none" strike="noStrike" kern="1200" cap="none" spc="0" normalizeH="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2021г.</a:t>
            </a:r>
          </a:p>
          <a:p>
            <a:pPr marL="0" marR="0" lvl="0" indent="0" algn="l" defTabSz="914400" rtl="0" eaLnBrk="0" fontAlgn="base" latinLnBrk="0" hangingPunct="0">
              <a:lnSpc>
                <a:spcPct val="100000"/>
              </a:lnSpc>
              <a:spcBef>
                <a:spcPct val="20000"/>
              </a:spcBef>
              <a:spcAft>
                <a:spcPct val="0"/>
              </a:spcAft>
              <a:buClr>
                <a:schemeClr val="accent1"/>
              </a:buClr>
              <a:buSzPct val="100000"/>
              <a:buFont typeface="Symbol" panose="05050102010706020507" pitchFamily="18" charset="2"/>
              <a:buNone/>
              <a:tabLst/>
              <a:defRPr/>
            </a:pPr>
            <a:endPar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
                <a:schemeClr val="accent1"/>
              </a:buClr>
              <a:buSzPct val="100000"/>
              <a:buFont typeface="Symbol" panose="05050102010706020507" pitchFamily="18" charset="2"/>
              <a:buNone/>
              <a:tabLst/>
              <a:defRPr/>
            </a:pPr>
            <a:endPar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quarter" idx="1"/>
          </p:nvPr>
        </p:nvSpPr>
        <p:spPr>
          <a:xfrm>
            <a:off x="500034" y="357166"/>
            <a:ext cx="5929354" cy="1000132"/>
          </a:xfrm>
        </p:spPr>
        <p:txBody>
          <a:bodyPr/>
          <a:lstStyle/>
          <a:p>
            <a:r>
              <a:rPr lang="ru-RU" dirty="0" smtClean="0"/>
              <a:t>Затем построен график, с использованием 17 точек. 8 слева, 8 справа от пика.</a:t>
            </a:r>
            <a:endParaRPr lang="ru-RU" dirty="0"/>
          </a:p>
        </p:txBody>
      </p:sp>
      <p:pic>
        <p:nvPicPr>
          <p:cNvPr id="7" name="Содержимое 6" descr="Рисунок. График по полученным значениям.png"/>
          <p:cNvPicPr>
            <a:picLocks noGrp="1"/>
          </p:cNvPicPr>
          <p:nvPr>
            <p:ph sz="quarter" idx="2"/>
          </p:nvPr>
        </p:nvPicPr>
        <p:blipFill>
          <a:blip r:embed="rId2" cstate="print"/>
          <a:stretch>
            <a:fillRect/>
          </a:stretch>
        </p:blipFill>
        <p:spPr>
          <a:xfrm>
            <a:off x="1714480" y="1500174"/>
            <a:ext cx="5929354" cy="468014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467600" cy="917596"/>
          </a:xfrm>
        </p:spPr>
        <p:txBody>
          <a:bodyPr/>
          <a:lstStyle/>
          <a:p>
            <a:pPr algn="ctr"/>
            <a:r>
              <a:rPr lang="ru-RU" dirty="0" smtClean="0">
                <a:solidFill>
                  <a:schemeClr val="tx1"/>
                </a:solidFill>
                <a:latin typeface="Times New Roman" pitchFamily="18" charset="0"/>
                <a:cs typeface="Times New Roman" pitchFamily="18" charset="0"/>
              </a:rPr>
              <a:t>Спасибо за внимание!</a:t>
            </a:r>
            <a:endParaRPr lang="ru-RU" dirty="0">
              <a:solidFill>
                <a:schemeClr val="tx1"/>
              </a:solidFill>
              <a:latin typeface="Times New Roman" pitchFamily="18" charset="0"/>
              <a:cs typeface="Times New Roman" pitchFamily="18" charset="0"/>
            </a:endParaRPr>
          </a:p>
        </p:txBody>
      </p:sp>
      <p:pic>
        <p:nvPicPr>
          <p:cNvPr id="4" name="Содержимое 3" descr="4-1.jpg"/>
          <p:cNvPicPr>
            <a:picLocks noGrp="1" noChangeAspect="1"/>
          </p:cNvPicPr>
          <p:nvPr>
            <p:ph sz="quarter" idx="1"/>
          </p:nvPr>
        </p:nvPicPr>
        <p:blipFill>
          <a:blip r:embed="rId2" cstate="print"/>
          <a:stretch>
            <a:fillRect/>
          </a:stretch>
        </p:blipFill>
        <p:spPr>
          <a:xfrm>
            <a:off x="941916" y="1600200"/>
            <a:ext cx="6498167" cy="48736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quarter" idx="1"/>
          </p:nvPr>
        </p:nvSpPr>
        <p:spPr>
          <a:xfrm>
            <a:off x="714348" y="500042"/>
            <a:ext cx="7472386" cy="3429024"/>
          </a:xfrm>
        </p:spPr>
        <p:txBody>
          <a:bodyPr/>
          <a:lstStyle/>
          <a:p>
            <a:r>
              <a:rPr lang="ru-RU" dirty="0" smtClean="0">
                <a:solidFill>
                  <a:schemeClr val="bg1"/>
                </a:solidFill>
                <a:latin typeface="Times New Roman" pitchFamily="18" charset="0"/>
                <a:cs typeface="Times New Roman" pitchFamily="18" charset="0"/>
              </a:rPr>
              <a:t>На сегодняшний день </a:t>
            </a:r>
            <a:r>
              <a:rPr lang="ru-RU" dirty="0" err="1" smtClean="0">
                <a:solidFill>
                  <a:schemeClr val="bg1"/>
                </a:solidFill>
                <a:latin typeface="Times New Roman" pitchFamily="18" charset="0"/>
                <a:cs typeface="Times New Roman" pitchFamily="18" charset="0"/>
              </a:rPr>
              <a:t>Тепловизор</a:t>
            </a:r>
            <a:r>
              <a:rPr lang="ru-RU" dirty="0" smtClean="0">
                <a:solidFill>
                  <a:schemeClr val="bg1"/>
                </a:solidFill>
                <a:latin typeface="Times New Roman" pitchFamily="18" charset="0"/>
                <a:cs typeface="Times New Roman" pitchFamily="18" charset="0"/>
              </a:rPr>
              <a:t> является наиболее эффективным устройством. В меру понятных причин незаменимой является методика </a:t>
            </a:r>
            <a:r>
              <a:rPr lang="ru-RU" dirty="0" err="1" smtClean="0">
                <a:solidFill>
                  <a:schemeClr val="bg1"/>
                </a:solidFill>
                <a:latin typeface="Times New Roman" pitchFamily="18" charset="0"/>
                <a:cs typeface="Times New Roman" pitchFamily="18" charset="0"/>
              </a:rPr>
              <a:t>тепловизионного</a:t>
            </a:r>
            <a:r>
              <a:rPr lang="ru-RU" dirty="0" smtClean="0">
                <a:solidFill>
                  <a:schemeClr val="bg1"/>
                </a:solidFill>
                <a:latin typeface="Times New Roman" pitchFamily="18" charset="0"/>
                <a:cs typeface="Times New Roman" pitchFamily="18" charset="0"/>
              </a:rPr>
              <a:t> контроля состояния электрооборудования. С помощью </a:t>
            </a:r>
            <a:r>
              <a:rPr lang="ru-RU" dirty="0" err="1" smtClean="0">
                <a:solidFill>
                  <a:schemeClr val="bg1"/>
                </a:solidFill>
                <a:latin typeface="Times New Roman" pitchFamily="18" charset="0"/>
                <a:cs typeface="Times New Roman" pitchFamily="18" charset="0"/>
              </a:rPr>
              <a:t>тепловизионного</a:t>
            </a:r>
            <a:r>
              <a:rPr lang="ru-RU" dirty="0" smtClean="0">
                <a:solidFill>
                  <a:schemeClr val="bg1"/>
                </a:solidFill>
                <a:latin typeface="Times New Roman" pitchFamily="18" charset="0"/>
                <a:cs typeface="Times New Roman" pitchFamily="18" charset="0"/>
              </a:rPr>
              <a:t> контроля электрооборудования имеется возможность выявления различных дефектов уже в процессе их первоначального формирования, предупреждая варианты аварийного выхода электроустановок из строя, и позволяя проводить плановые ремонты.</a:t>
            </a:r>
            <a:endParaRPr lang="ru-RU" dirty="0">
              <a:solidFill>
                <a:schemeClr val="bg1"/>
              </a:solidFill>
              <a:latin typeface="Times New Roman" pitchFamily="18" charset="0"/>
              <a:cs typeface="Times New Roman" pitchFamily="18" charset="0"/>
            </a:endParaRPr>
          </a:p>
        </p:txBody>
      </p:sp>
      <p:pic>
        <p:nvPicPr>
          <p:cNvPr id="9" name="Содержимое 8" descr="http://remont.tmg66.ru/content/cdid_12008/images/%D0%A2%D0%B5%D0%BF%D0%BB%D0%BE%D0%B2%D0%B8%D0%B7_4.jpg"/>
          <p:cNvPicPr>
            <a:picLocks noGrp="1"/>
          </p:cNvPicPr>
          <p:nvPr>
            <p:ph sz="quarter" idx="2"/>
          </p:nvPr>
        </p:nvPicPr>
        <p:blipFill>
          <a:blip r:embed="rId2" cstate="print"/>
          <a:srcRect/>
          <a:stretch>
            <a:fillRect/>
          </a:stretch>
        </p:blipFill>
        <p:spPr bwMode="auto">
          <a:xfrm>
            <a:off x="1071538" y="4000504"/>
            <a:ext cx="3286148" cy="1845940"/>
          </a:xfrm>
          <a:prstGeom prst="rect">
            <a:avLst/>
          </a:prstGeom>
          <a:noFill/>
          <a:ln w="9525">
            <a:noFill/>
            <a:miter lim="800000"/>
            <a:headEnd/>
            <a:tailEnd/>
          </a:ln>
        </p:spPr>
      </p:pic>
      <p:pic>
        <p:nvPicPr>
          <p:cNvPr id="10" name="Содержимое 9" descr="http://remont.tmg66.ru/content/cdid_12008/images/%D0%A2%D0%B5%D0%BF%D0%BB%D0%BE%D0%B2%D0%B8%D0%B7_6.jpg"/>
          <p:cNvPicPr>
            <a:picLocks noGrp="1"/>
          </p:cNvPicPr>
          <p:nvPr>
            <p:ph sz="quarter" idx="4"/>
          </p:nvPr>
        </p:nvPicPr>
        <p:blipFill>
          <a:blip r:embed="rId3" cstate="print"/>
          <a:srcRect/>
          <a:stretch>
            <a:fillRect/>
          </a:stretch>
        </p:blipFill>
        <p:spPr bwMode="auto">
          <a:xfrm>
            <a:off x="4572000" y="4000504"/>
            <a:ext cx="3143272" cy="18573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7467600" cy="1143000"/>
          </a:xfrm>
        </p:spPr>
        <p:txBody>
          <a:bodyPr>
            <a:normAutofit fontScale="90000"/>
          </a:bodyPr>
          <a:lstStyle/>
          <a:p>
            <a:pPr algn="ctr"/>
            <a:r>
              <a:rPr lang="ru-RU" u="sng" dirty="0" smtClean="0">
                <a:solidFill>
                  <a:schemeClr val="tx1"/>
                </a:solidFill>
                <a:latin typeface="Times New Roman" pitchFamily="18" charset="0"/>
                <a:cs typeface="Times New Roman" pitchFamily="18" charset="0"/>
              </a:rPr>
              <a:t>Где применяется </a:t>
            </a:r>
            <a:r>
              <a:rPr lang="ru-RU" u="sng" dirty="0" err="1" smtClean="0">
                <a:solidFill>
                  <a:schemeClr val="tx1"/>
                </a:solidFill>
                <a:latin typeface="Times New Roman" pitchFamily="18" charset="0"/>
                <a:cs typeface="Times New Roman" pitchFamily="18" charset="0"/>
              </a:rPr>
              <a:t>тепловизионный</a:t>
            </a:r>
            <a:r>
              <a:rPr lang="ru-RU" u="sng" dirty="0" smtClean="0">
                <a:solidFill>
                  <a:schemeClr val="tx1"/>
                </a:solidFill>
                <a:latin typeface="Times New Roman" pitchFamily="18" charset="0"/>
                <a:cs typeface="Times New Roman" pitchFamily="18" charset="0"/>
              </a:rPr>
              <a:t> контроль электрооборудования?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642910" y="1785926"/>
            <a:ext cx="7467600" cy="3643338"/>
          </a:xfrm>
        </p:spPr>
        <p:txBody>
          <a:bodyPr>
            <a:normAutofit/>
          </a:bodyPr>
          <a:lstStyle/>
          <a:p>
            <a:pPr>
              <a:buNone/>
            </a:pP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Одним </a:t>
            </a:r>
            <a:r>
              <a:rPr lang="ru-RU" sz="2000" dirty="0" smtClean="0">
                <a:latin typeface="Times New Roman" pitchFamily="18" charset="0"/>
                <a:cs typeface="Times New Roman" pitchFamily="18" charset="0"/>
              </a:rPr>
              <a:t>из приоритетных направлений, в котором используется </a:t>
            </a:r>
            <a:r>
              <a:rPr lang="ru-RU" sz="2000" dirty="0" err="1" smtClean="0">
                <a:latin typeface="Times New Roman" pitchFamily="18" charset="0"/>
                <a:cs typeface="Times New Roman" pitchFamily="18" charset="0"/>
              </a:rPr>
              <a:t>тепловизионный</a:t>
            </a:r>
            <a:r>
              <a:rPr lang="ru-RU" sz="2000" dirty="0" smtClean="0">
                <a:latin typeface="Times New Roman" pitchFamily="18" charset="0"/>
                <a:cs typeface="Times New Roman" pitchFamily="18" charset="0"/>
              </a:rPr>
              <a:t> контроль электрооборудования, является линия электропередач. С помощью прибора на ЛЭП можно выявить места неисправности, нагрева проводки, предупредить вероятность возгорания и замыкания. Также часто </a:t>
            </a:r>
            <a:r>
              <a:rPr lang="ru-RU" sz="2000" dirty="0" err="1" smtClean="0">
                <a:latin typeface="Times New Roman" pitchFamily="18" charset="0"/>
                <a:cs typeface="Times New Roman" pitchFamily="18" charset="0"/>
              </a:rPr>
              <a:t>тепловизионное</a:t>
            </a:r>
            <a:r>
              <a:rPr lang="ru-RU" sz="2000" dirty="0" smtClean="0">
                <a:latin typeface="Times New Roman" pitchFamily="18" charset="0"/>
                <a:cs typeface="Times New Roman" pitchFamily="18" charset="0"/>
              </a:rPr>
              <a:t> обследование электрооборудования применяется при монтаже проводки и оборудования для того, чтобы изначально выявить слабые места и устранить их до начала эксплуатации техники. С не меньшим успехом </a:t>
            </a:r>
            <a:r>
              <a:rPr lang="ru-RU" sz="2000" dirty="0" err="1" smtClean="0">
                <a:latin typeface="Times New Roman" pitchFamily="18" charset="0"/>
                <a:cs typeface="Times New Roman" pitchFamily="18" charset="0"/>
              </a:rPr>
              <a:t>тепловизоры</a:t>
            </a:r>
            <a:r>
              <a:rPr lang="ru-RU" sz="2000" dirty="0" smtClean="0">
                <a:latin typeface="Times New Roman" pitchFamily="18" charset="0"/>
                <a:cs typeface="Times New Roman" pitchFamily="18" charset="0"/>
              </a:rPr>
              <a:t> для проверки электропроводки востребованы и на больших промышленных предприятиях и заводах.</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3"/>
          </p:nvPr>
        </p:nvSpPr>
        <p:spPr>
          <a:xfrm>
            <a:off x="428596" y="357166"/>
            <a:ext cx="7572404" cy="2428892"/>
          </a:xfrm>
        </p:spPr>
        <p:txBody>
          <a:bodyPr/>
          <a:lstStyle/>
          <a:p>
            <a:r>
              <a:rPr lang="ru-RU" dirty="0" smtClean="0">
                <a:solidFill>
                  <a:schemeClr val="bg1"/>
                </a:solidFill>
                <a:latin typeface="Times New Roman" pitchFamily="18" charset="0"/>
                <a:cs typeface="Times New Roman" pitchFamily="18" charset="0"/>
              </a:rPr>
              <a:t>Методика </a:t>
            </a:r>
            <a:r>
              <a:rPr lang="ru-RU" dirty="0" err="1" smtClean="0">
                <a:solidFill>
                  <a:schemeClr val="bg1"/>
                </a:solidFill>
                <a:latin typeface="Times New Roman" pitchFamily="18" charset="0"/>
                <a:cs typeface="Times New Roman" pitchFamily="18" charset="0"/>
              </a:rPr>
              <a:t>тепловизионного</a:t>
            </a:r>
            <a:r>
              <a:rPr lang="ru-RU" dirty="0" smtClean="0">
                <a:solidFill>
                  <a:schemeClr val="bg1"/>
                </a:solidFill>
                <a:latin typeface="Times New Roman" pitchFamily="18" charset="0"/>
                <a:cs typeface="Times New Roman" pitchFamily="18" charset="0"/>
              </a:rPr>
              <a:t> обследования электрооборудования сегодня применяется на всех точках цепи электропередачи, начиная от точек производства электроэнергии, по линиям электропередачи до заводов и подстанций, заканчивая счетчиками и щитками в жилых домах и на производственных сооружениях. </a:t>
            </a:r>
            <a:endParaRPr lang="ru-RU" dirty="0">
              <a:solidFill>
                <a:schemeClr val="bg1"/>
              </a:solidFill>
              <a:latin typeface="Times New Roman" pitchFamily="18" charset="0"/>
              <a:cs typeface="Times New Roman" pitchFamily="18" charset="0"/>
            </a:endParaRPr>
          </a:p>
        </p:txBody>
      </p:sp>
      <p:pic>
        <p:nvPicPr>
          <p:cNvPr id="9" name="Содержимое 8" descr="http://remont.tmg66.ru/content/cdid_12008/images/%D0%A2%D0%B5%D0%BF%D0%BB%D0%BE%D0%B2%D0%B8%D0%B7%D0%BE%D1%80%202.jpg"/>
          <p:cNvPicPr>
            <a:picLocks noGrp="1"/>
          </p:cNvPicPr>
          <p:nvPr>
            <p:ph sz="quarter" idx="2"/>
          </p:nvPr>
        </p:nvPicPr>
        <p:blipFill>
          <a:blip r:embed="rId2" cstate="print"/>
          <a:srcRect/>
          <a:stretch>
            <a:fillRect/>
          </a:stretch>
        </p:blipFill>
        <p:spPr bwMode="auto">
          <a:xfrm>
            <a:off x="457200" y="3000372"/>
            <a:ext cx="7472386" cy="285752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7467600" cy="703282"/>
          </a:xfrm>
        </p:spPr>
        <p:txBody>
          <a:bodyPr>
            <a:normAutofit/>
          </a:bodyPr>
          <a:lstStyle/>
          <a:p>
            <a:pPr algn="ctr"/>
            <a:r>
              <a:rPr lang="ru-RU" sz="2800" u="sng" dirty="0" smtClean="0">
                <a:solidFill>
                  <a:schemeClr val="tx1"/>
                </a:solidFill>
                <a:latin typeface="Times New Roman" pitchFamily="18" charset="0"/>
                <a:cs typeface="Times New Roman" pitchFamily="18" charset="0"/>
              </a:rPr>
              <a:t>Причины перегрева электрооборудования.</a:t>
            </a:r>
            <a:endParaRPr lang="ru-RU" sz="2800" u="sng"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70000" lnSpcReduction="20000"/>
          </a:bodyPr>
          <a:lstStyle/>
          <a:p>
            <a:pPr lvl="0"/>
            <a:r>
              <a:rPr lang="ru-RU" dirty="0" smtClean="0">
                <a:latin typeface="Times New Roman" pitchFamily="18" charset="0"/>
                <a:cs typeface="Times New Roman" pitchFamily="18" charset="0"/>
              </a:rPr>
              <a:t>Повышение температуры контактов или проводки может быть связано с превышением периода эксплуатации, износом оборудования, стиранием в процессе работы изоляционного покрытия, а также низким качеством материала, из которого изготовлена проводка.</a:t>
            </a:r>
          </a:p>
          <a:p>
            <a:pPr lvl="0"/>
            <a:r>
              <a:rPr lang="ru-RU" dirty="0" smtClean="0">
                <a:latin typeface="Times New Roman" pitchFamily="18" charset="0"/>
                <a:cs typeface="Times New Roman" pitchFamily="18" charset="0"/>
              </a:rPr>
              <a:t>Перегрев в сети электропередач также может быть следствием несоблюдения норм безопасного использования, превышения нагрузки на сеть электропередачи, временных замыканий или резких прерываний в работе, перебоев напряжения.</a:t>
            </a:r>
          </a:p>
          <a:p>
            <a:pPr lvl="0"/>
            <a:r>
              <a:rPr lang="ru-RU" dirty="0" smtClean="0">
                <a:latin typeface="Times New Roman" pitchFamily="18" charset="0"/>
                <a:cs typeface="Times New Roman" pitchFamily="18" charset="0"/>
              </a:rPr>
              <a:t>Электрооборудование может приходить в состояние неисправности также в том случае, если не были соблюдены нормы по уходу за приборами, не производилась регулярная проверка и чистка проводки, замена изоляции, осмотр контактов, не проводилась профилактическая аналитическая работа на точках энергоснабжения.</a:t>
            </a:r>
          </a:p>
          <a:p>
            <a:pPr lvl="0"/>
            <a:r>
              <a:rPr lang="ru-RU" dirty="0" smtClean="0">
                <a:latin typeface="Times New Roman" pitchFamily="18" charset="0"/>
                <a:cs typeface="Times New Roman" pitchFamily="18" charset="0"/>
              </a:rPr>
              <a:t>Сравнительно доступное по цене </a:t>
            </a:r>
            <a:r>
              <a:rPr lang="ru-RU" dirty="0" err="1" smtClean="0">
                <a:latin typeface="Times New Roman" pitchFamily="18" charset="0"/>
                <a:cs typeface="Times New Roman" pitchFamily="18" charset="0"/>
              </a:rPr>
              <a:t>тепловизионное</a:t>
            </a:r>
            <a:r>
              <a:rPr lang="ru-RU" dirty="0" smtClean="0">
                <a:latin typeface="Times New Roman" pitchFamily="18" charset="0"/>
                <a:cs typeface="Times New Roman" pitchFamily="18" charset="0"/>
              </a:rPr>
              <a:t> обследование электрооборудования помогает с максимальной точностью определить место неисправности и выявить источник поломки и ее причину. Благодаря комплексной диагностике устранить проблему и заменить неработающие детали становится гораздо проще и легче.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u="sng" dirty="0" smtClean="0">
                <a:solidFill>
                  <a:schemeClr val="tx1"/>
                </a:solidFill>
                <a:latin typeface="Times New Roman" pitchFamily="18" charset="0"/>
                <a:cs typeface="Times New Roman" pitchFamily="18" charset="0"/>
              </a:rPr>
              <a:t>Что такое </a:t>
            </a:r>
            <a:r>
              <a:rPr lang="ru-RU" u="sng" dirty="0" err="1" smtClean="0">
                <a:solidFill>
                  <a:schemeClr val="tx1"/>
                </a:solidFill>
                <a:latin typeface="Times New Roman" pitchFamily="18" charset="0"/>
                <a:cs typeface="Times New Roman" pitchFamily="18" charset="0"/>
              </a:rPr>
              <a:t>тепловизионный</a:t>
            </a:r>
            <a:r>
              <a:rPr lang="ru-RU" u="sng" dirty="0" smtClean="0">
                <a:solidFill>
                  <a:schemeClr val="tx1"/>
                </a:solidFill>
                <a:latin typeface="Times New Roman" pitchFamily="18" charset="0"/>
                <a:cs typeface="Times New Roman" pitchFamily="18" charset="0"/>
              </a:rPr>
              <a:t> мониторинг электрооборудования?</a:t>
            </a:r>
            <a:endParaRPr lang="ru-RU" u="sng"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5329246" cy="4873752"/>
          </a:xfrm>
        </p:spPr>
        <p:txBody>
          <a:bodyPr>
            <a:normAutofit fontScale="70000" lnSpcReduction="20000"/>
          </a:bodyPr>
          <a:lstStyle/>
          <a:p>
            <a:r>
              <a:rPr lang="ru-RU" dirty="0" smtClean="0">
                <a:latin typeface="Times New Roman" pitchFamily="18" charset="0"/>
                <a:cs typeface="Times New Roman" pitchFamily="18" charset="0"/>
              </a:rPr>
              <a:t>Мониторинг сети электропередачи предусматривает периодичность </a:t>
            </a:r>
            <a:r>
              <a:rPr lang="ru-RU" dirty="0" err="1" smtClean="0">
                <a:latin typeface="Times New Roman" pitchFamily="18" charset="0"/>
                <a:cs typeface="Times New Roman" pitchFamily="18" charset="0"/>
              </a:rPr>
              <a:t>тепловизионного</a:t>
            </a:r>
            <a:r>
              <a:rPr lang="ru-RU" dirty="0" smtClean="0">
                <a:latin typeface="Times New Roman" pitchFamily="18" charset="0"/>
                <a:cs typeface="Times New Roman" pitchFamily="18" charset="0"/>
              </a:rPr>
              <a:t> контроля электрооборудования, которая помогает контролировать температурное поле в щитках распределения электричества и вовремя выявлять повышение температурных показателей и вероятные места неисправности. </a:t>
            </a:r>
            <a:r>
              <a:rPr lang="ru-RU" dirty="0" err="1" smtClean="0">
                <a:latin typeface="Times New Roman" pitchFamily="18" charset="0"/>
                <a:cs typeface="Times New Roman" pitchFamily="18" charset="0"/>
              </a:rPr>
              <a:t>Тепловизор</a:t>
            </a:r>
            <a:r>
              <a:rPr lang="ru-RU" dirty="0" smtClean="0">
                <a:latin typeface="Times New Roman" pitchFamily="18" charset="0"/>
                <a:cs typeface="Times New Roman" pitchFamily="18" charset="0"/>
              </a:rPr>
              <a:t> способен производить максимально качественные расчеты температурных показателей сети электропередачи и помогать в процессе проведения профилактических работ в промышленных зданиях или в многоквартирных домах. </a:t>
            </a:r>
          </a:p>
          <a:p>
            <a:r>
              <a:rPr lang="ru-RU" dirty="0" smtClean="0">
                <a:latin typeface="Times New Roman" pitchFamily="18" charset="0"/>
                <a:cs typeface="Times New Roman" pitchFamily="18" charset="0"/>
              </a:rPr>
              <a:t>Инструкция по проведению </a:t>
            </a:r>
            <a:r>
              <a:rPr lang="ru-RU" dirty="0" err="1" smtClean="0">
                <a:latin typeface="Times New Roman" pitchFamily="18" charset="0"/>
                <a:cs typeface="Times New Roman" pitchFamily="18" charset="0"/>
              </a:rPr>
              <a:t>тепловизионного</a:t>
            </a:r>
            <a:r>
              <a:rPr lang="ru-RU" dirty="0" smtClean="0">
                <a:latin typeface="Times New Roman" pitchFamily="18" charset="0"/>
                <a:cs typeface="Times New Roman" pitchFamily="18" charset="0"/>
              </a:rPr>
              <a:t> контроля электрооборудования призывает проводить тщательный мониторинг и контроль сети электроснабжения не реже нескольких раз в год. Особенно важно контролировать работу электрооборудования в периоды наибольших нагрузок на сеть, когда потребление энергии может превышать допустимые показатели и приводить к перегреву проводки или щитков передачи электроэнергии. </a:t>
            </a:r>
          </a:p>
          <a:p>
            <a:endParaRPr lang="ru-RU" dirty="0"/>
          </a:p>
        </p:txBody>
      </p:sp>
      <p:pic>
        <p:nvPicPr>
          <p:cNvPr id="2050" name="Picture 2" descr="https://kremenki-gorod.ru/wp-content/uploads/3/1/c/31c748393c02defc83032794d0c1993b.jpeg"/>
          <p:cNvPicPr>
            <a:picLocks noChangeAspect="1" noChangeArrowheads="1"/>
          </p:cNvPicPr>
          <p:nvPr/>
        </p:nvPicPr>
        <p:blipFill>
          <a:blip r:embed="rId2" cstate="print"/>
          <a:srcRect/>
          <a:stretch>
            <a:fillRect/>
          </a:stretch>
        </p:blipFill>
        <p:spPr bwMode="auto">
          <a:xfrm>
            <a:off x="5929322" y="1714488"/>
            <a:ext cx="2648789" cy="267491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115064" cy="1511288"/>
          </a:xfrm>
        </p:spPr>
        <p:txBody>
          <a:bodyPr>
            <a:normAutofit/>
          </a:bodyPr>
          <a:lstStyle/>
          <a:p>
            <a:pPr algn="ctr"/>
            <a:r>
              <a:rPr lang="ru-RU" dirty="0" smtClean="0">
                <a:solidFill>
                  <a:schemeClr val="tx1"/>
                </a:solidFill>
                <a:latin typeface="Times New Roman" pitchFamily="18" charset="0"/>
                <a:cs typeface="Times New Roman" pitchFamily="18" charset="0"/>
              </a:rPr>
              <a:t>Достоинства </a:t>
            </a:r>
            <a:r>
              <a:rPr lang="ru-RU" dirty="0" err="1" smtClean="0">
                <a:solidFill>
                  <a:schemeClr val="tx1"/>
                </a:solidFill>
                <a:latin typeface="Times New Roman" pitchFamily="18" charset="0"/>
                <a:cs typeface="Times New Roman" pitchFamily="18" charset="0"/>
              </a:rPr>
              <a:t>тепловизионной</a:t>
            </a:r>
            <a:r>
              <a:rPr lang="ru-RU" dirty="0" smtClean="0">
                <a:solidFill>
                  <a:schemeClr val="tx1"/>
                </a:solidFill>
                <a:latin typeface="Times New Roman" pitchFamily="18" charset="0"/>
                <a:cs typeface="Times New Roman" pitchFamily="18" charset="0"/>
              </a:rPr>
              <a:t> диагностики силовых кабельных линий.</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2071678"/>
            <a:ext cx="7258072" cy="4402274"/>
          </a:xfrm>
        </p:spPr>
        <p:txBody>
          <a:bodyPr>
            <a:normAutofit fontScale="92500"/>
          </a:bodyPr>
          <a:lstStyle/>
          <a:p>
            <a:pPr lvl="0"/>
            <a:r>
              <a:rPr lang="ru-RU" dirty="0" smtClean="0">
                <a:latin typeface="Times New Roman" pitchFamily="18" charset="0"/>
                <a:cs typeface="Times New Roman" pitchFamily="18" charset="0"/>
              </a:rPr>
              <a:t>возможность дистанционного, безопасного выполнения диагностики в рабочем режиме в любое удобное время;</a:t>
            </a:r>
          </a:p>
          <a:p>
            <a:pPr lvl="0"/>
            <a:r>
              <a:rPr lang="ru-RU" dirty="0" smtClean="0">
                <a:latin typeface="Times New Roman" pitchFamily="18" charset="0"/>
                <a:cs typeface="Times New Roman" pitchFamily="18" charset="0"/>
              </a:rPr>
              <a:t>возможность одновременного выполнения диагностики большого объема кабельных линий и муфт при одинаковом состоянии внешних условий и одинаковом режиме работы диагностируемых объектов, что позволяет применить статистическую оценку, а это является дополнительным диагностирующим параметром;</a:t>
            </a:r>
          </a:p>
          <a:p>
            <a:pPr lvl="0"/>
            <a:r>
              <a:rPr lang="ru-RU" dirty="0" smtClean="0">
                <a:latin typeface="Times New Roman" pitchFamily="18" charset="0"/>
                <a:cs typeface="Times New Roman" pitchFamily="18" charset="0"/>
              </a:rPr>
              <a:t>возможность оперативного обследования большого объема кабельных линий и муфт при необходимости выявления отдельных ненадежных элементов.</a:t>
            </a:r>
          </a:p>
          <a:p>
            <a:endParaRPr lang="ru-RU" dirty="0"/>
          </a:p>
        </p:txBody>
      </p:sp>
      <p:pic>
        <p:nvPicPr>
          <p:cNvPr id="20482" name="Picture 2" descr="https://avatars.mds.yandex.net/i?id=875c62de5014a927c05055145fb55a9b-5452346-images-thumbs&amp;n=13"/>
          <p:cNvPicPr>
            <a:picLocks noChangeAspect="1" noChangeArrowheads="1"/>
          </p:cNvPicPr>
          <p:nvPr/>
        </p:nvPicPr>
        <p:blipFill>
          <a:blip r:embed="rId2" cstate="print"/>
          <a:srcRect/>
          <a:stretch>
            <a:fillRect/>
          </a:stretch>
        </p:blipFill>
        <p:spPr bwMode="auto">
          <a:xfrm>
            <a:off x="7000892" y="285728"/>
            <a:ext cx="1071570" cy="107157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u="sng" dirty="0" smtClean="0">
                <a:solidFill>
                  <a:schemeClr val="tx1"/>
                </a:solidFill>
                <a:latin typeface="Times New Roman" pitchFamily="18" charset="0"/>
                <a:cs typeface="Times New Roman" pitchFamily="18" charset="0"/>
              </a:rPr>
              <a:t>Мнение эксперта.</a:t>
            </a:r>
            <a:r>
              <a:rPr lang="ru-RU" dirty="0" smtClean="0"/>
              <a:t/>
            </a:r>
            <a:br>
              <a:rPr lang="ru-RU" dirty="0" smtClean="0"/>
            </a:br>
            <a:endParaRPr lang="ru-RU" dirty="0"/>
          </a:p>
        </p:txBody>
      </p:sp>
      <p:sp>
        <p:nvSpPr>
          <p:cNvPr id="3" name="Содержимое 2"/>
          <p:cNvSpPr>
            <a:spLocks noGrp="1"/>
          </p:cNvSpPr>
          <p:nvPr>
            <p:ph sz="quarter" idx="1"/>
          </p:nvPr>
        </p:nvSpPr>
        <p:spPr>
          <a:xfrm>
            <a:off x="500034" y="1285860"/>
            <a:ext cx="7467600" cy="4873752"/>
          </a:xfrm>
        </p:spPr>
        <p:txBody>
          <a:bodyPr>
            <a:normAutofit fontScale="92500"/>
          </a:bodyPr>
          <a:lstStyle/>
          <a:p>
            <a:pPr>
              <a:buNone/>
            </a:pPr>
            <a:r>
              <a:rPr lang="ru-RU" dirty="0" smtClean="0"/>
              <a:t>	</a:t>
            </a:r>
            <a:r>
              <a:rPr lang="ru-RU" dirty="0" smtClean="0">
                <a:latin typeface="Times New Roman" pitchFamily="18" charset="0"/>
                <a:cs typeface="Times New Roman" pitchFamily="18" charset="0"/>
              </a:rPr>
              <a:t>Мнение </a:t>
            </a:r>
            <a:r>
              <a:rPr lang="ru-RU" dirty="0" smtClean="0">
                <a:latin typeface="Times New Roman" pitchFamily="18" charset="0"/>
                <a:cs typeface="Times New Roman" pitchFamily="18" charset="0"/>
              </a:rPr>
              <a:t>эксперта компании ООО «</a:t>
            </a:r>
            <a:r>
              <a:rPr lang="ru-RU" dirty="0" err="1" smtClean="0">
                <a:latin typeface="Times New Roman" pitchFamily="18" charset="0"/>
                <a:cs typeface="Times New Roman" pitchFamily="18" charset="0"/>
              </a:rPr>
              <a:t>Квадро</a:t>
            </a:r>
            <a:r>
              <a:rPr lang="ru-RU" dirty="0" smtClean="0">
                <a:latin typeface="Times New Roman" pitchFamily="18" charset="0"/>
                <a:cs typeface="Times New Roman" pitchFamily="18" charset="0"/>
              </a:rPr>
              <a:t> Электрик», к.т.н., почетного профессора Петербургского Энергетического Института повышения квалификации Валерия Полякова: </a:t>
            </a:r>
          </a:p>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До сих пор одним из наиболее эффективных и распространенных методов является </a:t>
            </a:r>
            <a:r>
              <a:rPr lang="ru-RU" dirty="0" err="1" smtClean="0">
                <a:latin typeface="Times New Roman" pitchFamily="18" charset="0"/>
                <a:cs typeface="Times New Roman" pitchFamily="18" charset="0"/>
              </a:rPr>
              <a:t>тепловизионный</a:t>
            </a:r>
            <a:r>
              <a:rPr lang="ru-RU" dirty="0" smtClean="0">
                <a:latin typeface="Times New Roman" pitchFamily="18" charset="0"/>
                <a:cs typeface="Times New Roman" pitchFamily="18" charset="0"/>
              </a:rPr>
              <a:t> контроль оборудования, и в частности кабельных линий и муфт. Применение </a:t>
            </a:r>
            <a:r>
              <a:rPr lang="ru-RU" dirty="0" err="1" smtClean="0">
                <a:latin typeface="Times New Roman" pitchFamily="18" charset="0"/>
                <a:cs typeface="Times New Roman" pitchFamily="18" charset="0"/>
              </a:rPr>
              <a:t>тепловизора</a:t>
            </a:r>
            <a:r>
              <a:rPr lang="ru-RU" dirty="0" smtClean="0">
                <a:latin typeface="Times New Roman" pitchFamily="18" charset="0"/>
                <a:cs typeface="Times New Roman" pitchFamily="18" charset="0"/>
              </a:rPr>
              <a:t> для выявления дефектных элементов основано на том, что наличие некоторых видов дефектов вызывает изменение температуры этих элементов и, как следствие, изменение интенсивности инфракрасного (ИК) излучения, которое может быть зарегистрировано названными приборами».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Безымянный.png"/>
          <p:cNvPicPr>
            <a:picLocks noGrp="1" noChangeAspect="1"/>
          </p:cNvPicPr>
          <p:nvPr>
            <p:ph sz="quarter" idx="2"/>
          </p:nvPr>
        </p:nvPicPr>
        <p:blipFill>
          <a:blip r:embed="rId2" cstate="print"/>
          <a:stretch>
            <a:fillRect/>
          </a:stretch>
        </p:blipFill>
        <p:spPr>
          <a:xfrm>
            <a:off x="457200" y="1857364"/>
            <a:ext cx="7686700" cy="4643470"/>
          </a:xfrm>
        </p:spPr>
      </p:pic>
      <p:sp>
        <p:nvSpPr>
          <p:cNvPr id="5" name="Текст 4"/>
          <p:cNvSpPr>
            <a:spLocks noGrp="1"/>
          </p:cNvSpPr>
          <p:nvPr>
            <p:ph type="body" sz="quarter" idx="1"/>
          </p:nvPr>
        </p:nvSpPr>
        <p:spPr>
          <a:xfrm>
            <a:off x="500034" y="500042"/>
            <a:ext cx="7500990" cy="1285884"/>
          </a:xfrm>
        </p:spPr>
        <p:txBody>
          <a:bodyPr/>
          <a:lstStyle/>
          <a:p>
            <a:r>
              <a:rPr lang="ru-RU" dirty="0" smtClean="0"/>
              <a:t>Был выполнен расчет </a:t>
            </a:r>
            <a:r>
              <a:rPr lang="ru-RU" dirty="0" smtClean="0"/>
              <a:t>спектральной плотности излучения энергии нагретого тела </a:t>
            </a:r>
            <a:r>
              <a:rPr lang="ru-RU" dirty="0" smtClean="0"/>
              <a:t>. По формуле Вина была найдена длина волны максимального излучения.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2396</TotalTime>
  <Words>450</Words>
  <Application>Microsoft Office PowerPoint</Application>
  <PresentationFormat>Экран (4:3)</PresentationFormat>
  <Paragraphs>26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Министерство науки и высшего образования Российской Федерации Федеральное государственное бюджетное образовательное учреждение высшего образования  Казанский государственный энергетический университет  Кафедра «Электрические станции им. В.К. Шибанова»  Курсовой проект «Тепловизионное диагностирование электрооборудования. Силовые кабельные линии»  </vt:lpstr>
      <vt:lpstr>Слайд 2</vt:lpstr>
      <vt:lpstr>Где применяется тепловизионный контроль электрооборудования? </vt:lpstr>
      <vt:lpstr>Слайд 4</vt:lpstr>
      <vt:lpstr>Причины перегрева электрооборудования.</vt:lpstr>
      <vt:lpstr>Что такое тепловизионный мониторинг электрооборудования?</vt:lpstr>
      <vt:lpstr>Достоинства тепловизионной диагностики силовых кабельных линий.</vt:lpstr>
      <vt:lpstr>Мнение эксперта. </vt:lpstr>
      <vt:lpstr>Слайд 9</vt:lpstr>
      <vt:lpstr>Слайд 10</vt:lpstr>
      <vt:lpstr>Спасибо за внимание!</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СВАРКА МЕТАЛЛОВ</dc:title>
  <dc:creator>user</dc:creator>
  <cp:lastModifiedBy>matro</cp:lastModifiedBy>
  <cp:revision>260</cp:revision>
  <dcterms:created xsi:type="dcterms:W3CDTF">2006-09-19T11:24:50Z</dcterms:created>
  <dcterms:modified xsi:type="dcterms:W3CDTF">2021-12-12T20:39:19Z</dcterms:modified>
</cp:coreProperties>
</file>