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  <p:sldMasterId id="2147483958" r:id="rId2"/>
    <p:sldMasterId id="2147483959" r:id="rId3"/>
    <p:sldMasterId id="2147484056" r:id="rId4"/>
    <p:sldMasterId id="2147484068" r:id="rId5"/>
  </p:sldMasterIdLst>
  <p:sldIdLst>
    <p:sldId id="349" r:id="rId6"/>
    <p:sldId id="350" r:id="rId7"/>
    <p:sldId id="264" r:id="rId8"/>
    <p:sldId id="265" r:id="rId9"/>
    <p:sldId id="266" r:id="rId10"/>
    <p:sldId id="344" r:id="rId11"/>
    <p:sldId id="345" r:id="rId12"/>
    <p:sldId id="346" r:id="rId13"/>
    <p:sldId id="304" r:id="rId14"/>
    <p:sldId id="341" r:id="rId15"/>
    <p:sldId id="343" r:id="rId16"/>
    <p:sldId id="305" r:id="rId17"/>
    <p:sldId id="302" r:id="rId18"/>
    <p:sldId id="267" r:id="rId19"/>
    <p:sldId id="268" r:id="rId20"/>
    <p:sldId id="269" r:id="rId21"/>
    <p:sldId id="347" r:id="rId22"/>
    <p:sldId id="275" r:id="rId23"/>
    <p:sldId id="335" r:id="rId24"/>
    <p:sldId id="336" r:id="rId25"/>
    <p:sldId id="337" r:id="rId26"/>
    <p:sldId id="351" r:id="rId27"/>
    <p:sldId id="277" r:id="rId28"/>
    <p:sldId id="278" r:id="rId29"/>
    <p:sldId id="270" r:id="rId30"/>
    <p:sldId id="334" r:id="rId31"/>
    <p:sldId id="340" r:id="rId32"/>
    <p:sldId id="295" r:id="rId33"/>
    <p:sldId id="297" r:id="rId34"/>
    <p:sldId id="332" r:id="rId35"/>
    <p:sldId id="298" r:id="rId36"/>
    <p:sldId id="333" r:id="rId37"/>
    <p:sldId id="348" r:id="rId38"/>
    <p:sldId id="300" r:id="rId39"/>
    <p:sldId id="306" r:id="rId40"/>
    <p:sldId id="296" r:id="rId41"/>
    <p:sldId id="283" r:id="rId42"/>
    <p:sldId id="284" r:id="rId43"/>
    <p:sldId id="285" r:id="rId44"/>
    <p:sldId id="287" r:id="rId45"/>
    <p:sldId id="307" r:id="rId46"/>
    <p:sldId id="310" r:id="rId47"/>
    <p:sldId id="312" r:id="rId48"/>
    <p:sldId id="313" r:id="rId49"/>
    <p:sldId id="323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4" r:id="rId58"/>
    <p:sldId id="325" r:id="rId59"/>
    <p:sldId id="326" r:id="rId60"/>
    <p:sldId id="327" r:id="rId61"/>
    <p:sldId id="328" r:id="rId62"/>
    <p:sldId id="329" r:id="rId63"/>
    <p:sldId id="330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33CC33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63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638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9AA8F499-B47F-476C-BAA1-B9BED0B04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069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9E60-BBE9-4C0E-A32E-C5BE687D2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64434"/>
      </p:ext>
    </p:extLst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23EB8-D84C-4690-9035-90D01E62A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08290"/>
      </p:ext>
    </p:extLst>
  </p:cSld>
  <p:clrMapOvr>
    <a:masterClrMapping/>
  </p:clrMapOvr>
  <p:transition spd="med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FEC48-8697-4481-AF0F-9501D796F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15602"/>
      </p:ext>
    </p:extLst>
  </p:cSld>
  <p:clrMapOvr>
    <a:masterClrMapping/>
  </p:clrMapOvr>
  <p:transition spd="med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2CCD7-693D-4437-8035-CFB73937E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026855"/>
      </p:ext>
    </p:extLst>
  </p:cSld>
  <p:clrMapOvr>
    <a:masterClrMapping/>
  </p:clrMapOvr>
  <p:transition spd="med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CFB0B-BFE5-40DB-9BF0-57265D7668DC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AF965-9FB5-4951-BE3B-37106BA32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22290"/>
      </p:ext>
    </p:extLst>
  </p:cSld>
  <p:clrMapOvr>
    <a:masterClrMapping/>
  </p:clrMapOvr>
  <p:transition spd="med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7C9CF-2B9F-4BF1-BC4D-D2E2E0745732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70C7F-CB54-4925-8951-FC017545E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76072"/>
      </p:ext>
    </p:extLst>
  </p:cSld>
  <p:clrMapOvr>
    <a:masterClrMapping/>
  </p:clrMapOvr>
  <p:transition spd="med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9FB36-23A4-433F-A27D-BB7E337E147B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0A11-4524-4C0B-B44D-5D5211AD1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6795"/>
      </p:ext>
    </p:extLst>
  </p:cSld>
  <p:clrMapOvr>
    <a:masterClrMapping/>
  </p:clrMapOvr>
  <p:transition spd="med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E384D-AE46-48FD-8A4B-128276A7D565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D0027-9AC9-46D0-B3D2-21C8CF580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22729"/>
      </p:ext>
    </p:extLst>
  </p:cSld>
  <p:clrMapOvr>
    <a:masterClrMapping/>
  </p:clrMapOvr>
  <p:transition spd="med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16B24-FE9F-4177-857F-48916E8F3444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C8B59-4F86-4516-BBBE-3D4DA33E9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69920"/>
      </p:ext>
    </p:extLst>
  </p:cSld>
  <p:clrMapOvr>
    <a:masterClrMapping/>
  </p:clrMapOvr>
  <p:transition spd="med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0F3C0-3929-4298-8DEB-3144D0F2B36B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CD08-B703-49B5-B119-B51E21887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06218"/>
      </p:ext>
    </p:extLst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1AFD-43CB-4421-BD2D-26F24D1CE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34744"/>
      </p:ext>
    </p:extLst>
  </p:cSld>
  <p:clrMapOvr>
    <a:masterClrMapping/>
  </p:clrMapOvr>
  <p:transition spd="med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95A4E-1010-4BCE-9C25-0471CBB66F36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7A115-4B91-4BE6-8C43-D1550F67A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07514"/>
      </p:ext>
    </p:extLst>
  </p:cSld>
  <p:clrMapOvr>
    <a:masterClrMapping/>
  </p:clrMapOvr>
  <p:transition spd="med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C1FF-D49B-490F-A680-A7052315CFD7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7E3E9-26B9-4608-A775-962009AEF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240506"/>
      </p:ext>
    </p:extLst>
  </p:cSld>
  <p:clrMapOvr>
    <a:masterClrMapping/>
  </p:clrMapOvr>
  <p:transition spd="med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542C8-00F4-4C31-849A-106B46134534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5656-F4FD-4E02-A814-9B1D6AE38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44167"/>
      </p:ext>
    </p:extLst>
  </p:cSld>
  <p:clrMapOvr>
    <a:masterClrMapping/>
  </p:clrMapOvr>
  <p:transition spd="med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0CBE-B781-4F1D-94D7-74B4336D0252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BA2B7-AD75-4B3D-B5FE-506F21AC3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32385"/>
      </p:ext>
    </p:extLst>
  </p:cSld>
  <p:clrMapOvr>
    <a:masterClrMapping/>
  </p:clrMapOvr>
  <p:transition spd="med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E39B-BB60-4FB1-BA43-E431C537ED74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64F4-131C-4567-A7DB-7646F3EF8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46797"/>
      </p:ext>
    </p:extLst>
  </p:cSld>
  <p:clrMapOvr>
    <a:masterClrMapping/>
  </p:clrMapOvr>
  <p:transition spd="med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4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EFE7E-04B2-4A03-A3F0-6B8BF2F8238C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09F7-4A6D-47E4-B233-4D63297D1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17840"/>
      </p:ext>
    </p:extLst>
  </p:cSld>
  <p:clrMapOvr>
    <a:masterClrMapping/>
  </p:clrMapOvr>
  <p:transition spd="med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67561-C2FD-49CB-9E0D-BD7F12CF729E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E6137-3BA9-4EAD-8C60-C9441BDD3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48501"/>
      </p:ext>
    </p:extLst>
  </p:cSld>
  <p:clrMapOvr>
    <a:masterClrMapping/>
  </p:clrMapOvr>
  <p:transition spd="med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EB45B-5AB3-48E8-9022-07E0C8F03B3C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4221-57FE-4DA2-A66D-7C5A50C04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3654"/>
      </p:ext>
    </p:extLst>
  </p:cSld>
  <p:clrMapOvr>
    <a:masterClrMapping/>
  </p:clrMapOvr>
  <p:transition spd="med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42D0D-E9C2-402D-B4ED-986E75B37A95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C4A3-3804-4108-B2E9-5D2D85E2A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27835"/>
      </p:ext>
    </p:extLst>
  </p:cSld>
  <p:clrMapOvr>
    <a:masterClrMapping/>
  </p:clrMapOvr>
  <p:transition spd="med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951E7-619B-49D8-9E26-003458C34E4D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D12D-3F40-42AE-81A1-39B5A518E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07505"/>
      </p:ext>
    </p:extLst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215A0-1B71-4903-865F-15AFA2B92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184681"/>
      </p:ext>
    </p:extLst>
  </p:cSld>
  <p:clrMapOvr>
    <a:masterClrMapping/>
  </p:clrMapOvr>
  <p:transition spd="med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C046-B8E0-4299-B5A0-F005AA85CF1C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90B1E-D040-471E-BA66-496DE0F87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62177"/>
      </p:ext>
    </p:extLst>
  </p:cSld>
  <p:clrMapOvr>
    <a:masterClrMapping/>
  </p:clrMapOvr>
  <p:transition spd="med"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D575-EE67-41A7-AADD-EE6999FBAF32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02E44-1CF1-40E6-AE97-A83E492C2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07415"/>
      </p:ext>
    </p:extLst>
  </p:cSld>
  <p:clrMapOvr>
    <a:masterClrMapping/>
  </p:clrMapOvr>
  <p:transition spd="med"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84634-2019-4FC6-87C8-D5932944F745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19CEE-D8EF-40AC-958E-967902CD0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97450"/>
      </p:ext>
    </p:extLst>
  </p:cSld>
  <p:clrMapOvr>
    <a:masterClrMapping/>
  </p:clrMapOvr>
  <p:transition spd="med"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59F8D-B9AF-45B6-AC09-7A10483BACE6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FE669-69FB-4960-86C8-1B56E3E51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20779"/>
      </p:ext>
    </p:extLst>
  </p:cSld>
  <p:clrMapOvr>
    <a:masterClrMapping/>
  </p:clrMapOvr>
  <p:transition spd="med"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243B-C91C-4DBA-843E-BA909C1320E5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95F31-C0A8-4E31-BBBB-D9D82D6F6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74727"/>
      </p:ext>
    </p:extLst>
  </p:cSld>
  <p:clrMapOvr>
    <a:masterClrMapping/>
  </p:clrMapOvr>
  <p:transition spd="med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801F2-B4E4-45B5-876C-19B797162CB3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01977-D6C9-4E5D-B288-1DFE198E5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66680"/>
      </p:ext>
    </p:extLst>
  </p:cSld>
  <p:clrMapOvr>
    <a:masterClrMapping/>
  </p:clrMapOvr>
  <p:transition spd="med"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142390-E902-47ED-B8FD-897F22445796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97B121-AE17-4DA8-92B3-3BBC2850C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02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698815-5219-49B8-92BB-F1833282AE26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5BA747-952D-4CDC-A519-6D05551C7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52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990B0E-973A-45BA-99F5-F89DB843EB87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242216-E66E-4F30-9E26-FA49732A6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58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BA7E58-767F-4619-8C8F-C66AED0847FA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8D6A36-A996-43AE-A30A-310E18888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4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E6BF2-CB20-41BA-B956-A9E6E2E3C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7813"/>
      </p:ext>
    </p:extLst>
  </p:cSld>
  <p:clrMapOvr>
    <a:masterClrMapping/>
  </p:clrMapOvr>
  <p:transition spd="med">
    <p:wheel spokes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0978E5-855C-43F4-AEA1-E67BE5B7A7B8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383279-541B-4736-8493-D2317E099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728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F39014-73A4-4CC8-B06A-05EA930FAA28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47B8A9-BF8D-4320-80E9-9DDAD5F8E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07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CD0A5D-78BF-4BBD-B31D-7CFBAF5B20DE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FB2270-B1E0-4388-9A89-5052C55F0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24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C2EBD10-6D9C-4EB1-A4A5-5E1DE677BA10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B0D34B-668C-43E7-BDD4-17ABC9822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79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E5ACDE-F63C-406C-8DCD-56C345914273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C773C0-3589-4FF1-871C-BFD69EACE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96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1B72D5-6D28-4150-830E-C6D36247F2D2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32E3BB-8CAD-452C-A6F9-426016644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40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27BDC8-4F08-41A4-95C2-BDF0E1FF0959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229671-22EB-44A7-9807-CA96DFC97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1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5580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80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B68C82E-3533-47EB-98B4-53D366CCD673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7AC35A5-A5EE-4FB8-99EA-BEC627C65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20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D0C16-756C-4CB2-A631-AA672554CB33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7AFB2-B30E-471F-B136-35D1828EB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59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136F0-0796-4642-AA7C-62D9DAA4D680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58240-0C55-4792-9B86-ED63BC5CC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3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C876-CD99-4693-AD44-590B413DF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65007"/>
      </p:ext>
    </p:extLst>
  </p:cSld>
  <p:clrMapOvr>
    <a:masterClrMapping/>
  </p:clrMapOvr>
  <p:transition spd="med">
    <p:wheel spokes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7B0CA-A3CC-4D52-8944-ECCD356D6AF4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F4703-9F37-43F7-BCD4-9E2D3458F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02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7CDFC-9486-4C1D-B214-DFDAE0FDF222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0265C-AFF0-498B-B078-63C66CF0A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38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F94B-7FD3-4A26-8882-07103560D4B8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6E3E0-10F6-4CE1-8781-94C935F28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74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09DEB-1427-42BD-B393-F5ED89071F9B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1A8AA-8BA0-4A10-B122-C722549B7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70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0BC33-184E-4BC6-9000-73FA38DB9CF7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75862-8F98-486E-AF8E-A6448A937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65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E28BE-FC51-40C0-8224-1732F8E566E9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2139-DF39-488A-A514-318AF7555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16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4BC6-72DB-4948-A832-77AFB9988526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6890F-37C2-4C12-B880-13E6F1335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80930-00B2-473F-A900-0F43E134D04A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A60BC-4A28-4469-B9AB-1A204D2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5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41D39-B3F7-494E-A083-C5A7645B5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0332"/>
      </p:ext>
    </p:extLst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F1BE6-87DD-4954-B317-86DF4E50F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973"/>
      </p:ext>
    </p:extLst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AB9B-EC4A-4386-87E7-2C2461D86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70211"/>
      </p:ext>
    </p:extLst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78B0D-0579-421D-83CE-0446C2340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84764"/>
      </p:ext>
    </p:extLst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53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2271BAA-204E-4E7A-AAB7-7A8EB5762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8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</p:sldLayoutIdLst>
  <p:transition spd="med">
    <p:wheel spokes="1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CE2C54E-90FD-46FF-90B4-CDC3ECC88D78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B7DF9B-BD1D-42A8-9406-C1610124F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 spd="med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11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11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1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11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8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107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8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1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10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8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4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34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D3FE29EF-E344-42A5-B51E-FA6E81B9BF9D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1034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57F8380-5B2B-495C-892D-5B2A51480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ransition spd="med">
    <p:wheel spokes="1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1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fld id="{D42972A6-CB1A-4D86-A3B7-8874947C24D5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fld id="{FB1AA498-1F09-4225-B441-892FB1031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8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265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6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7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8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9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0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1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2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3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4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5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6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7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6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6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6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6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6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6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6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6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6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6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7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7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7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7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7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7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7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7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7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7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8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8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8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8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8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8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8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8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8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8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9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9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9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9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9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9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9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9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9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0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0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0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0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0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0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0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0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0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0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1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1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1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1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1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1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1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1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1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1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2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2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2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2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2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2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2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2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2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2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3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3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3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3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3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3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3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3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3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3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4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4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4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4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4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4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4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4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4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4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5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6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6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7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47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5477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477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079262-FCD5-4882-B3C6-00BB917A542E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15477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78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F93920-6A71-48AD-A1DC-291130732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478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1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F%D0%A3%D0%AD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140968"/>
            <a:ext cx="7406208" cy="150304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Электрооборудование промышленности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275" y="5300663"/>
            <a:ext cx="5033963" cy="1387475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ЛЕКЦИЯ № 9 Взрывоопасные установки на производстве</a:t>
            </a:r>
          </a:p>
          <a:p>
            <a:pPr marL="0" indent="0" eaLnBrk="1" fontAlgn="auto" hangingPunct="1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Автор к.т.н., доцент Сидоров А.Е.</a:t>
            </a:r>
            <a:endParaRPr lang="ru-RU" sz="2400" b="1" dirty="0">
              <a:solidFill>
                <a:srgbClr val="212745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563938" cy="24479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2" descr="https://www.agenor.hr/wp-content/uploads/2014/06/page-rjesenja-projektiranje-el-teh-sust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49788"/>
            <a:ext cx="2952750" cy="19653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4" descr="https://energydiscuss.com/wp-content/uploads/2018/09/electricity-distribu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400425" cy="22669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Виды пожаров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39957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		</a:t>
            </a:r>
            <a:r>
              <a:rPr lang="ru-RU" sz="2400">
                <a:solidFill>
                  <a:srgbClr val="00B050"/>
                </a:solidFill>
              </a:rPr>
              <a:t>Существует пять видов пожаров:</a:t>
            </a:r>
          </a:p>
          <a:p>
            <a:pPr algn="just"/>
            <a:r>
              <a:rPr lang="ru-RU" sz="2400"/>
              <a:t>1. Горение твёрдых веществ – к этой категории относится дерево, текстиль, резина и так далее. Когда подобное вещество достигает своей точки возгорания, оно разлагается на химические элементы, часть из которых соединяется с кислородом и воспламеняется.</a:t>
            </a:r>
          </a:p>
          <a:p>
            <a:pPr algn="just"/>
            <a:r>
              <a:rPr lang="ru-RU" sz="2400"/>
              <a:t>2. Горение жидких веществ – к этой категории относятся такие горючие жидкости как бензин, соляр, алкоголь, смола и так далее.</a:t>
            </a:r>
          </a:p>
          <a:p>
            <a:endParaRPr lang="ru-RU" sz="2000"/>
          </a:p>
        </p:txBody>
      </p:sp>
    </p:spTree>
  </p:cSld>
  <p:clrMapOvr>
    <a:masterClrMapping/>
  </p:clrMapOvr>
  <p:transition spd="med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3995738"/>
          </a:xfrm>
        </p:spPr>
        <p:txBody>
          <a:bodyPr/>
          <a:lstStyle/>
          <a:p>
            <a:pPr algn="just"/>
            <a:r>
              <a:rPr lang="ru-RU" sz="2400"/>
              <a:t>3. Горение, связанное с электротоком – любой пожар, в котором электричество играет активную или пассивную роль.</a:t>
            </a:r>
          </a:p>
          <a:p>
            <a:pPr algn="just"/>
            <a:r>
              <a:rPr lang="ru-RU" sz="2400"/>
              <a:t>4. Горение газов - к этой категории относятся все горючие газы: водород, ацетилен и т.д. Горючие газы в определённых смесях способны привести к взрыву.</a:t>
            </a:r>
          </a:p>
          <a:p>
            <a:pPr algn="just"/>
            <a:r>
              <a:rPr lang="ru-RU" sz="2400"/>
              <a:t>5. Горение лёгких металлов - к этой категории относятся такие металлы как магний, литий и алюминий, а также их сплавов.</a:t>
            </a:r>
          </a:p>
          <a:p>
            <a:endParaRPr lang="ru-RU"/>
          </a:p>
        </p:txBody>
      </p:sp>
    </p:spTree>
  </p:cSld>
  <p:clrMapOvr>
    <a:masterClrMapping/>
  </p:clrMapOvr>
  <p:transition spd="med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/>
              <a:t> </a:t>
            </a:r>
            <a:r>
              <a:rPr lang="ru-RU">
                <a:solidFill>
                  <a:schemeClr val="bg2"/>
                </a:solidFill>
              </a:rPr>
              <a:t>1.1.2</a:t>
            </a:r>
            <a:r>
              <a:rPr lang="ru-RU"/>
              <a:t>  </a:t>
            </a:r>
            <a:r>
              <a:rPr lang="ru-RU">
                <a:solidFill>
                  <a:srgbClr val="FF0000"/>
                </a:solidFill>
              </a:rPr>
              <a:t>Взрыв</a:t>
            </a:r>
            <a:r>
              <a:rPr lang="ru-RU"/>
              <a:t>  — физический или химический быстропротекающий процесс с выделением значительной энергии в небольшом объёме (по сравнению с количеством выделяющейся энергии), приводящий к ударным, вибрационным и тепловым воздействиям на окружающую среду и высокоскоростному расширению газов.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88913"/>
            <a:ext cx="7924800" cy="647700"/>
          </a:xfrm>
        </p:spPr>
        <p:txBody>
          <a:bodyPr/>
          <a:lstStyle/>
          <a:p>
            <a:pPr algn="ctr"/>
            <a:r>
              <a:rPr lang="ru-RU" sz="3200"/>
              <a:t>Параметры взрывчатых веществ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7693025" cy="2447925"/>
          </a:xfrm>
        </p:spPr>
        <p:txBody>
          <a:bodyPr/>
          <a:lstStyle/>
          <a:p>
            <a:pPr algn="just"/>
            <a:r>
              <a:rPr lang="ru-RU" sz="2400">
                <a:solidFill>
                  <a:srgbClr val="FFFF00"/>
                </a:solidFill>
              </a:rPr>
              <a:t>В следующей таблице для трёх ВВ приведены суммарные химические формулы и основные </a:t>
            </a:r>
          </a:p>
          <a:p>
            <a:pPr algn="just"/>
            <a:endParaRPr lang="ru-RU" sz="240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None/>
            </a:pPr>
            <a:r>
              <a:rPr lang="ru-RU" sz="2400">
                <a:solidFill>
                  <a:srgbClr val="FFFF00"/>
                </a:solidFill>
              </a:rPr>
              <a:t>	детонационные параметры: удельная энергия взрыва </a:t>
            </a:r>
            <a:r>
              <a:rPr lang="ru-RU" sz="2400">
                <a:solidFill>
                  <a:srgbClr val="FF0066"/>
                </a:solidFill>
              </a:rPr>
              <a:t>Q,</a:t>
            </a:r>
            <a:r>
              <a:rPr lang="ru-RU" sz="2400">
                <a:solidFill>
                  <a:srgbClr val="FFFF00"/>
                </a:solidFill>
              </a:rPr>
              <a:t> начальная плотность </a:t>
            </a:r>
            <a:r>
              <a:rPr lang="en-US" sz="2400">
                <a:solidFill>
                  <a:srgbClr val="33CC33"/>
                </a:solidFill>
              </a:rPr>
              <a:t>p</a:t>
            </a:r>
            <a:r>
              <a:rPr lang="ru-RU" sz="2400">
                <a:solidFill>
                  <a:srgbClr val="FFFF00"/>
                </a:solidFill>
              </a:rPr>
              <a:t>, скорость детонации </a:t>
            </a:r>
            <a:r>
              <a:rPr lang="ru-RU" sz="2400">
                <a:solidFill>
                  <a:srgbClr val="0066FF"/>
                </a:solidFill>
              </a:rPr>
              <a:t>D</a:t>
            </a:r>
            <a:r>
              <a:rPr lang="ru-RU" sz="2400">
                <a:solidFill>
                  <a:srgbClr val="FFFF00"/>
                </a:solidFill>
              </a:rPr>
              <a:t>, давление </a:t>
            </a:r>
            <a:r>
              <a:rPr lang="ru-RU" sz="2400">
                <a:solidFill>
                  <a:srgbClr val="FF0000"/>
                </a:solidFill>
              </a:rPr>
              <a:t>P</a:t>
            </a:r>
            <a:r>
              <a:rPr lang="ru-RU" sz="2400">
                <a:solidFill>
                  <a:srgbClr val="FFFF00"/>
                </a:solidFill>
              </a:rPr>
              <a:t> и температура T на момент завершения реакции.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684213" y="4292600"/>
            <a:ext cx="77041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ВВ	           </a:t>
            </a:r>
            <a:r>
              <a:rPr lang="en-US" sz="2000">
                <a:solidFill>
                  <a:srgbClr val="FF0066"/>
                </a:solidFill>
              </a:rPr>
              <a:t>Q</a:t>
            </a:r>
            <a:r>
              <a:rPr lang="ru-RU" sz="2000">
                <a:solidFill>
                  <a:srgbClr val="FF0066"/>
                </a:solidFill>
              </a:rPr>
              <a:t> ккал/кг</a:t>
            </a:r>
            <a:r>
              <a:rPr lang="ru-RU" sz="2000"/>
              <a:t> </a:t>
            </a:r>
            <a:r>
              <a:rPr lang="en-US" sz="2000"/>
              <a:t>  </a:t>
            </a:r>
            <a:r>
              <a:rPr lang="ru-RU" sz="2000"/>
              <a:t> </a:t>
            </a:r>
            <a:r>
              <a:rPr lang="ru-RU" sz="2000">
                <a:solidFill>
                  <a:srgbClr val="33CC33"/>
                </a:solidFill>
              </a:rPr>
              <a:t>p,  г/см3</a:t>
            </a:r>
            <a:r>
              <a:rPr lang="ru-RU" sz="2000"/>
              <a:t>   </a:t>
            </a:r>
            <a:r>
              <a:rPr lang="ru-RU" sz="2000">
                <a:solidFill>
                  <a:srgbClr val="0066FF"/>
                </a:solidFill>
              </a:rPr>
              <a:t>D, км/с</a:t>
            </a:r>
            <a:r>
              <a:rPr lang="ru-RU" sz="2000"/>
              <a:t>   </a:t>
            </a:r>
            <a:r>
              <a:rPr lang="en-US" sz="2000"/>
              <a:t> </a:t>
            </a:r>
            <a:r>
              <a:rPr lang="ru-RU" sz="2000"/>
              <a:t> </a:t>
            </a:r>
            <a:r>
              <a:rPr lang="ru-RU" sz="2000">
                <a:solidFill>
                  <a:srgbClr val="FF0000"/>
                </a:solidFill>
              </a:rPr>
              <a:t>P, ГПа</a:t>
            </a:r>
            <a:r>
              <a:rPr lang="ru-RU" sz="2000"/>
              <a:t>   </a:t>
            </a:r>
            <a:r>
              <a:rPr lang="en-US" sz="2000"/>
              <a:t>      </a:t>
            </a:r>
            <a:r>
              <a:rPr lang="ru-RU" sz="2000"/>
              <a:t>T, K</a:t>
            </a:r>
          </a:p>
          <a:p>
            <a:pPr>
              <a:spcBef>
                <a:spcPct val="50000"/>
              </a:spcBef>
            </a:pPr>
            <a:r>
              <a:rPr lang="ru-RU" sz="2000"/>
              <a:t>ТНТ		 </a:t>
            </a:r>
            <a:r>
              <a:rPr lang="ru-RU" sz="2000">
                <a:solidFill>
                  <a:srgbClr val="FF0066"/>
                </a:solidFill>
              </a:rPr>
              <a:t>1,0</a:t>
            </a:r>
            <a:r>
              <a:rPr lang="ru-RU" sz="2000"/>
              <a:t>	    </a:t>
            </a:r>
            <a:r>
              <a:rPr lang="en-US" sz="2000"/>
              <a:t> </a:t>
            </a:r>
            <a:r>
              <a:rPr lang="ru-RU" sz="2000">
                <a:solidFill>
                  <a:srgbClr val="33CC33"/>
                </a:solidFill>
              </a:rPr>
              <a:t>1,64</a:t>
            </a:r>
            <a:r>
              <a:rPr lang="ru-RU" sz="2000"/>
              <a:t>	     </a:t>
            </a:r>
            <a:r>
              <a:rPr lang="en-US" sz="2000"/>
              <a:t>     </a:t>
            </a:r>
            <a:r>
              <a:rPr lang="ru-RU" sz="2000">
                <a:solidFill>
                  <a:srgbClr val="0066FF"/>
                </a:solidFill>
              </a:rPr>
              <a:t>7,0</a:t>
            </a:r>
            <a:r>
              <a:rPr lang="ru-RU" sz="2000"/>
              <a:t>	</a:t>
            </a:r>
            <a:r>
              <a:rPr lang="ru-RU" sz="2000">
                <a:solidFill>
                  <a:srgbClr val="FF0000"/>
                </a:solidFill>
              </a:rPr>
              <a:t> 21</a:t>
            </a:r>
            <a:r>
              <a:rPr lang="ru-RU" sz="2000"/>
              <a:t>	     3600</a:t>
            </a:r>
          </a:p>
          <a:p>
            <a:pPr>
              <a:spcBef>
                <a:spcPct val="50000"/>
              </a:spcBef>
            </a:pPr>
            <a:r>
              <a:rPr lang="ru-RU" sz="2000"/>
              <a:t>Гексоген	</a:t>
            </a:r>
            <a:r>
              <a:rPr lang="en-US" sz="2000"/>
              <a:t> </a:t>
            </a:r>
            <a:r>
              <a:rPr lang="ru-RU" sz="2000">
                <a:solidFill>
                  <a:srgbClr val="FF0066"/>
                </a:solidFill>
              </a:rPr>
              <a:t>1,3</a:t>
            </a:r>
            <a:r>
              <a:rPr lang="ru-RU" sz="2000"/>
              <a:t>	    </a:t>
            </a:r>
            <a:r>
              <a:rPr lang="en-US" sz="2000"/>
              <a:t> </a:t>
            </a:r>
            <a:r>
              <a:rPr lang="ru-RU" sz="2000">
                <a:solidFill>
                  <a:srgbClr val="33CC33"/>
                </a:solidFill>
              </a:rPr>
              <a:t>1,8</a:t>
            </a:r>
            <a:r>
              <a:rPr lang="ru-RU" sz="2000"/>
              <a:t>	     </a:t>
            </a:r>
            <a:r>
              <a:rPr lang="en-US" sz="2000"/>
              <a:t>     </a:t>
            </a:r>
            <a:r>
              <a:rPr lang="ru-RU" sz="2000">
                <a:solidFill>
                  <a:srgbClr val="0066FF"/>
                </a:solidFill>
              </a:rPr>
              <a:t>8,8</a:t>
            </a:r>
            <a:r>
              <a:rPr lang="ru-RU" sz="2000"/>
              <a:t>	</a:t>
            </a:r>
            <a:r>
              <a:rPr lang="ru-RU" sz="2000">
                <a:solidFill>
                  <a:srgbClr val="FF0000"/>
                </a:solidFill>
              </a:rPr>
              <a:t> 34</a:t>
            </a:r>
            <a:r>
              <a:rPr lang="ru-RU" sz="2000"/>
              <a:t>	    </a:t>
            </a:r>
            <a:r>
              <a:rPr lang="en-US" sz="2000"/>
              <a:t> </a:t>
            </a:r>
            <a:r>
              <a:rPr lang="ru-RU" sz="2000"/>
              <a:t>3900</a:t>
            </a:r>
          </a:p>
          <a:p>
            <a:pPr>
              <a:spcBef>
                <a:spcPct val="50000"/>
              </a:spcBef>
            </a:pPr>
            <a:r>
              <a:rPr lang="ru-RU" sz="2000"/>
              <a:t>БТФ		 </a:t>
            </a:r>
            <a:r>
              <a:rPr lang="ru-RU" sz="2000">
                <a:solidFill>
                  <a:srgbClr val="FF0066"/>
                </a:solidFill>
              </a:rPr>
              <a:t>1,4</a:t>
            </a:r>
            <a:r>
              <a:rPr lang="ru-RU" sz="2000"/>
              <a:t>	     </a:t>
            </a:r>
            <a:r>
              <a:rPr lang="ru-RU" sz="2000">
                <a:solidFill>
                  <a:srgbClr val="33CC33"/>
                </a:solidFill>
              </a:rPr>
              <a:t>1,9</a:t>
            </a:r>
            <a:r>
              <a:rPr lang="ru-RU" sz="2000"/>
              <a:t>	     </a:t>
            </a:r>
            <a:r>
              <a:rPr lang="en-US" sz="2000"/>
              <a:t>     </a:t>
            </a:r>
            <a:r>
              <a:rPr lang="ru-RU" sz="2000">
                <a:solidFill>
                  <a:srgbClr val="0066FF"/>
                </a:solidFill>
              </a:rPr>
              <a:t>8,5</a:t>
            </a:r>
            <a:r>
              <a:rPr lang="ru-RU" sz="2000"/>
              <a:t>	 </a:t>
            </a:r>
            <a:r>
              <a:rPr lang="ru-RU" sz="2000">
                <a:solidFill>
                  <a:srgbClr val="FF0000"/>
                </a:solidFill>
              </a:rPr>
              <a:t>33</a:t>
            </a:r>
            <a:r>
              <a:rPr lang="ru-RU" sz="2000"/>
              <a:t>	    </a:t>
            </a:r>
            <a:r>
              <a:rPr lang="en-US" sz="2000"/>
              <a:t> </a:t>
            </a:r>
            <a:r>
              <a:rPr lang="ru-RU" sz="2000"/>
              <a:t>510</a:t>
            </a:r>
          </a:p>
        </p:txBody>
      </p:sp>
      <p:sp>
        <p:nvSpPr>
          <p:cNvPr id="36869" name="Rectangle 10"/>
          <p:cNvSpPr>
            <a:spLocks noChangeArrowheads="1"/>
          </p:cNvSpPr>
          <p:nvPr/>
        </p:nvSpPr>
        <p:spPr bwMode="auto">
          <a:xfrm>
            <a:off x="2627313" y="6237288"/>
            <a:ext cx="4449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БТФ -  бензотрифуроксан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0188575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AutoShape 4"/>
          <p:cNvSpPr>
            <a:spLocks noGrp="1" noChangeArrowheads="1"/>
          </p:cNvSpPr>
          <p:nvPr>
            <p:ph type="ctrTitle" idx="4294967295"/>
          </p:nvPr>
        </p:nvSpPr>
        <p:spPr>
          <a:xfrm flipV="1">
            <a:off x="685800" y="-100013"/>
            <a:ext cx="8229600" cy="100013"/>
          </a:xfrm>
          <a:prstGeom prst="roundRect">
            <a:avLst>
              <a:gd name="adj" fmla="val 50000"/>
            </a:avLst>
          </a:prstGeom>
          <a:effectLst>
            <a:outerShdw dist="17961" dir="18900000" algn="ctr" rotWithShape="0">
              <a:schemeClr val="hlink"/>
            </a:outerShdw>
          </a:effectLst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endParaRPr lang="ru-RU" sz="320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79388" y="3068638"/>
            <a:ext cx="8569325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ВЗРЫВООПАСНЫЕ УСТАНОВКИ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" presetID="53" presetClass="entr" presetSubtype="0" repeatCount="2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4288"/>
            <a:ext cx="11017251" cy="700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A9D771-4FBF-426C-860F-8C01D173F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138160"/>
      </p:ext>
    </p:extLst>
  </p:cSld>
  <p:clrMapOvr>
    <a:masterClrMapping/>
  </p:clrMapOvr>
  <p:transition spd="med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0"/>
            <a:ext cx="10044113" cy="7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Классификация взрывов по происхождению выделившейся энергии:</a:t>
            </a:r>
            <a:br>
              <a:rPr lang="ru-RU">
                <a:solidFill>
                  <a:schemeClr val="tx1"/>
                </a:solidFill>
              </a:rPr>
            </a:br>
            <a:endParaRPr lang="ru-RU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1800"/>
          </a:p>
          <a:p>
            <a:r>
              <a:rPr lang="ru-RU" sz="1800"/>
              <a:t>— химические;</a:t>
            </a:r>
          </a:p>
          <a:p>
            <a:r>
              <a:rPr lang="ru-RU" sz="1800"/>
              <a:t>— физические;</a:t>
            </a:r>
          </a:p>
          <a:p>
            <a:r>
              <a:rPr lang="ru-RU" sz="1800"/>
              <a:t>— взрывы ёмкостей под давлением (баллоны, паровые котлы);</a:t>
            </a:r>
          </a:p>
          <a:p>
            <a:r>
              <a:rPr lang="ru-RU" sz="1800"/>
              <a:t>— взрыв расширяющихся паров вскипающей жидкости ;</a:t>
            </a:r>
          </a:p>
          <a:p>
            <a:r>
              <a:rPr lang="ru-RU" sz="1800"/>
              <a:t>— взрывы при сбросе давления в перегретых жидкостях;</a:t>
            </a:r>
          </a:p>
          <a:p>
            <a:r>
              <a:rPr lang="ru-RU" sz="1800"/>
              <a:t>— взрывы при смешивании двух жидкостей, температура одной из которых намного превышает температуру кипения другой;</a:t>
            </a:r>
          </a:p>
          <a:p>
            <a:r>
              <a:rPr lang="ru-RU" sz="1800"/>
              <a:t>— кинетические (падение метеоритов);</a:t>
            </a:r>
          </a:p>
          <a:p>
            <a:r>
              <a:rPr lang="ru-RU" sz="1800"/>
              <a:t>— ядерные ;</a:t>
            </a:r>
          </a:p>
          <a:p>
            <a:r>
              <a:rPr lang="ru-RU" sz="1800"/>
              <a:t>— электрические (например, при грозе).</a:t>
            </a:r>
          </a:p>
          <a:p>
            <a:endParaRPr lang="ru-RU"/>
          </a:p>
        </p:txBody>
      </p:sp>
    </p:spTree>
  </p:cSld>
  <p:clrMapOvr>
    <a:masterClrMapping/>
  </p:clrMapOvr>
  <p:transition spd="med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539750" y="0"/>
            <a:ext cx="8316913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Взрывы на предприятиях промышленности: деформация, разрушение технологического оборудования, энергосистем и транспортных линий, обрушение конструкций и фрагментов помещений, утечка токсических соединений и ядовитых веществ. </a:t>
            </a:r>
          </a:p>
          <a:p>
            <a:endParaRPr lang="ru-RU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Взрывоопасные технологические линии: </a:t>
            </a:r>
          </a:p>
          <a:p>
            <a:r>
              <a:rPr lang="ru-RU" sz="2400">
                <a:solidFill>
                  <a:srgbClr val="FF0066"/>
                </a:solidFill>
                <a:latin typeface="Times New Roman" pitchFamily="18" charset="0"/>
              </a:rPr>
              <a:t>Зерновые элеваторы: пыль,</a:t>
            </a:r>
            <a:r>
              <a:rPr lang="ru-RU" sz="2400">
                <a:latin typeface="Times New Roman" pitchFamily="18" charset="0"/>
              </a:rPr>
              <a:t> </a:t>
            </a:r>
          </a:p>
          <a:p>
            <a:endParaRPr lang="ru-RU" sz="2400">
              <a:latin typeface="Times New Roman" pitchFamily="18" charset="0"/>
            </a:endParaRPr>
          </a:p>
          <a:p>
            <a:r>
              <a:rPr lang="ru-RU" sz="2400">
                <a:solidFill>
                  <a:srgbClr val="33CC33"/>
                </a:solidFill>
                <a:latin typeface="Times New Roman" pitchFamily="18" charset="0"/>
              </a:rPr>
              <a:t>Мельничные комбинаты: мука,</a:t>
            </a:r>
            <a:r>
              <a:rPr lang="ru-RU" sz="2400">
                <a:latin typeface="Times New Roman" pitchFamily="18" charset="0"/>
              </a:rPr>
              <a:t> </a:t>
            </a:r>
          </a:p>
          <a:p>
            <a:endParaRPr lang="ru-RU" sz="2400">
              <a:latin typeface="Times New Roman" pitchFamily="18" charset="0"/>
            </a:endParaRPr>
          </a:p>
          <a:p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Химические предприятия: углеводороды, окислители.</a:t>
            </a:r>
          </a:p>
          <a:p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 Кроме кислорода окислителями являются  кислородосодержащие соединения (перхлорат, селитра, порох, термит), отдельные химические элементы (фосфор) </a:t>
            </a:r>
          </a:p>
          <a:p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ru-RU" sz="2400">
                <a:solidFill>
                  <a:srgbClr val="0066FF"/>
                </a:solidFill>
                <a:latin typeface="Times New Roman" pitchFamily="18" charset="0"/>
              </a:rPr>
              <a:t>АЗС и нефтеперерабатывающие комплексы: пары и аэрозоли углеводородов.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7916862" cy="1143000"/>
          </a:xfrm>
        </p:spPr>
        <p:txBody>
          <a:bodyPr/>
          <a:lstStyle/>
          <a:p>
            <a:pPr algn="ctr"/>
            <a:r>
              <a:rPr lang="ru-RU" sz="3200"/>
              <a:t>Зоны действия взрыва: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3133725"/>
            <a:ext cx="3770312" cy="3724275"/>
          </a:xfrm>
        </p:spPr>
        <p:txBody>
          <a:bodyPr/>
          <a:lstStyle/>
          <a:p>
            <a:r>
              <a:rPr lang="ru-RU" sz="2000"/>
              <a:t>Зона 1 - зона действия детонационной волны;</a:t>
            </a:r>
          </a:p>
          <a:p>
            <a:r>
              <a:rPr lang="ru-RU" sz="2000"/>
              <a:t>Зона 2 – зона действия продуктов взрыва;</a:t>
            </a:r>
          </a:p>
          <a:p>
            <a:r>
              <a:rPr lang="ru-RU" sz="2000"/>
              <a:t>Зона 3(а,б,в) – зона действия воздушной ударной волны:</a:t>
            </a:r>
          </a:p>
          <a:p>
            <a:r>
              <a:rPr lang="ru-RU" sz="2000"/>
              <a:t> 3а – сильных разрушений,</a:t>
            </a:r>
          </a:p>
          <a:p>
            <a:r>
              <a:rPr lang="ru-RU" sz="2000"/>
              <a:t> 3б – средних разрушений,</a:t>
            </a:r>
          </a:p>
          <a:p>
            <a:r>
              <a:rPr lang="ru-RU" sz="2000"/>
              <a:t>3в – слабых разрушений.</a:t>
            </a:r>
            <a:r>
              <a:rPr lang="ru-RU" sz="2400"/>
              <a:t>                         </a:t>
            </a:r>
          </a:p>
        </p:txBody>
      </p:sp>
      <p:pic>
        <p:nvPicPr>
          <p:cNvPr id="46084" name="Picture 4" descr="Взрыв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314700"/>
            <a:ext cx="3744913" cy="2778125"/>
          </a:xfr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200400" y="2590800"/>
            <a:ext cx="121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276600" y="2895600"/>
            <a:ext cx="114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Центр взрыва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 flipH="1" flipV="1">
            <a:off x="4038600" y="4191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038600" y="41910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3581400" y="5181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657600" y="5181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2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990600" y="5257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3в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1143000" y="3124200"/>
            <a:ext cx="457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143000" y="3200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3а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762000" y="4114800"/>
            <a:ext cx="685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3б</a:t>
            </a: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 flipV="1">
            <a:off x="1600200" y="3505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1600200" y="5257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2971800" y="4800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>
            <a:off x="1447800" y="4495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2895600" y="4419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flipV="1">
            <a:off x="2743200" y="35814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6101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flipH="1" flipV="1">
            <a:off x="8818563" y="6596063"/>
            <a:ext cx="325437" cy="7302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2</a:t>
            </a:r>
            <a:r>
              <a:rPr lang="ru-RU" sz="3200"/>
              <a:t>. Взрывоопасные установки, их классификация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>
                <a:solidFill>
                  <a:schemeClr val="bg2"/>
                </a:solidFill>
              </a:rPr>
              <a:t>2.1 Взрывоопасные установки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	Электроустановками называют всю совокупность агрегатов, обеспечивающих производство и работу электрической энергии. К этим агрегатам можно отнести не только основное и вспомогательное оборудование, машины, линии и аппараты, но также и те помещения и специальные сооружения, где это оборудование установлено. Все это в совокупности и создает, трансформирует, передает, преобразует, распределяет электроэнергию в здании или сооружении.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/>
              <a:t>Электроустановки можно разделить, в первую очередь, по способу размещения - внутри или снаружи здания. Размещение их всегда учитывается, в том числе, когда составляется проект электроснабжения  здания или сооружения. Те, которые открыты для атмосферного воздействия, называются открытыми (наружными) электроустановками. К ним относятся и установки, которые защищены с помощью навесов, сетчатых ограждений и т.п.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AutoShap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3068638"/>
            <a:ext cx="7869237" cy="1905000"/>
          </a:xfrm>
          <a:effectLst>
            <a:outerShdw dist="17961" dir="18900000" algn="ctr" rotWithShape="0">
              <a:schemeClr val="hlink"/>
            </a:outerShdw>
          </a:effectLst>
        </p:spPr>
        <p:txBody>
          <a:bodyPr/>
          <a:lstStyle/>
          <a:p>
            <a:pPr algn="just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FF0000"/>
                  </a:outerShdw>
                </a:effectLst>
              </a:rPr>
              <a:t>Взрывоопасные установки, их классификация. Маркировка электрооборудования.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/>
              <a:t>К электроустановкам закрытого типа (внутренним электроустановкам), соответственно, следует отнести агрегаты, надежно спрятанные от погодных условий размещением внутри здания, сооружения.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7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/>
          <p:cNvSpPr>
            <a:spLocks noChangeArrowheads="1"/>
          </p:cNvSpPr>
          <p:nvPr/>
        </p:nvSpPr>
        <p:spPr bwMode="auto">
          <a:xfrm>
            <a:off x="323850" y="2428875"/>
            <a:ext cx="86391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/>
              <a:t>Для макроклиматического района с умеренным климатом У  (N)  </a:t>
            </a:r>
          </a:p>
          <a:p>
            <a:pPr algn="just"/>
            <a:endParaRPr lang="ru-RU"/>
          </a:p>
          <a:p>
            <a:pPr algn="just"/>
            <a:r>
              <a:rPr lang="ru-RU"/>
              <a:t>Для макроклиматических районов с умеренным и холодным климатом УХЛ (NF)</a:t>
            </a:r>
          </a:p>
          <a:p>
            <a:pPr algn="just"/>
            <a:r>
              <a:rPr lang="ru-RU"/>
              <a:t>  </a:t>
            </a:r>
          </a:p>
          <a:p>
            <a:pPr algn="just"/>
            <a:r>
              <a:rPr lang="ru-RU"/>
              <a:t>Для макроклиматического района с влажным тропическим климатом ТВ  (ТН)</a:t>
            </a:r>
          </a:p>
          <a:p>
            <a:pPr algn="just"/>
            <a:r>
              <a:rPr lang="ru-RU"/>
              <a:t> </a:t>
            </a:r>
          </a:p>
          <a:p>
            <a:pPr algn="just"/>
            <a:r>
              <a:rPr lang="ru-RU"/>
              <a:t>Для макроклиматического района с сухим тропическим климатом ТС  (ТА)  </a:t>
            </a:r>
          </a:p>
          <a:p>
            <a:pPr algn="just"/>
            <a:endParaRPr lang="ru-RU"/>
          </a:p>
          <a:p>
            <a:pPr algn="just"/>
            <a:r>
              <a:rPr lang="ru-RU"/>
              <a:t>Для макроклиматических районов как с сухим, так и с влажным тропическим климатом Т  (Т)  </a:t>
            </a:r>
          </a:p>
          <a:p>
            <a:pPr algn="just"/>
            <a:endParaRPr lang="ru-RU"/>
          </a:p>
          <a:p>
            <a:pPr algn="just"/>
            <a:r>
              <a:rPr lang="ru-RU"/>
              <a:t>Для всех макроклиматических районов на суше, кроме макроклиматического района с очень холодным климатом  (общеклиматическое исполнение) О (U)  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Электроустановки во взрывоопасных зонах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b="1">
                <a:solidFill>
                  <a:srgbClr val="FFFF00"/>
                </a:solidFill>
              </a:rPr>
              <a:t>Взрывоопасная установка </a:t>
            </a:r>
            <a:r>
              <a:rPr lang="ru-RU">
                <a:solidFill>
                  <a:srgbClr val="FFFF00"/>
                </a:solidFill>
              </a:rPr>
              <a:t>- отдельный технологический аппарат или совокупность технологического оборудования, в которых сохраняются или непосредственно используются в технологическом процессе горючие газы, ЛВЖ, ГЖ, горючая пыль или волокна в количестве, способном создавать взрывоопасную зону.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Условия возникновения взрыва</a:t>
            </a:r>
          </a:p>
        </p:txBody>
      </p:sp>
      <p:pic>
        <p:nvPicPr>
          <p:cNvPr id="54275" name="Picture 5" descr="http://upload.wikimedia.org/wikipedia/ru/e/ef/Explosion_limits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349500"/>
            <a:ext cx="7777163" cy="4319588"/>
          </a:xfrm>
          <a:noFill/>
        </p:spPr>
      </p:pic>
    </p:spTree>
  </p:cSld>
  <p:clrMapOvr>
    <a:masterClrMapping/>
  </p:clrMapOvr>
  <p:transition spd="med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bg2"/>
                </a:solidFill>
              </a:rPr>
              <a:t>2.2 Классификация отдельных взрывоопасных установок: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1. Окрасочные производства.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2. Производства, связанные с обращением газообразного водорода.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3. Зарядные помещения зарядных станций передвижных тяговых аккумуляторных батарей.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4. Стационарные кислотные аккумуляторные батареи.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5. Котельные и утилизационные установки.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6. Вентиляционные системы.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7. Аммиачные производства.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  <p:transition spd="med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Классификация по </a:t>
            </a:r>
            <a:r>
              <a:rPr lang="ru-RU">
                <a:solidFill>
                  <a:schemeClr val="tx1"/>
                </a:solidFill>
                <a:hlinkClick r:id="rId2" action="ppaction://hlinkfile" tooltip="ПУЭ"/>
              </a:rPr>
              <a:t>ПУЭ</a:t>
            </a:r>
            <a:r>
              <a:rPr lang="ru-RU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/>
              <a:t>		</a:t>
            </a:r>
            <a:r>
              <a:rPr lang="ru-RU" sz="2400" b="1">
                <a:solidFill>
                  <a:schemeClr val="bg2"/>
                </a:solidFill>
              </a:rPr>
              <a:t>Зоны класса В - I</a:t>
            </a:r>
            <a:r>
              <a:rPr lang="ru-RU" sz="2400" b="1"/>
              <a:t> </a:t>
            </a:r>
            <a:r>
              <a:rPr lang="ru-RU" sz="2400"/>
              <a:t>— зоны, расположенные в помещениях, в которых выделяются горючие газы или пары ЛВЖ в таком количестве и с такими свойствами, что они </a:t>
            </a:r>
            <a:r>
              <a:rPr lang="ru-RU" sz="2400" b="1" i="1">
                <a:solidFill>
                  <a:schemeClr val="bg2"/>
                </a:solidFill>
              </a:rPr>
              <a:t>могут образовать с воздухом взрывоопасные смеси при нормальных режимах работы.</a:t>
            </a:r>
            <a:r>
              <a:rPr lang="ru-RU" sz="240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 spd="med">
    <p:wheel spokes="2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chemeClr val="bg2"/>
                </a:solidFill>
              </a:rPr>
              <a:t>		Зоны класса В-Iа</a:t>
            </a:r>
            <a:r>
              <a:rPr lang="ru-RU" sz="2400" b="1"/>
              <a:t> </a:t>
            </a:r>
            <a:r>
              <a:rPr lang="ru-RU" sz="2400"/>
              <a:t>— зоны, расположенные в помещениях, в которых </a:t>
            </a:r>
            <a:r>
              <a:rPr lang="ru-RU" sz="2400" b="1" i="1"/>
              <a:t>при нормальной эксплуатации взрывоопасные смеси горючих газов</a:t>
            </a:r>
            <a:r>
              <a:rPr lang="ru-RU" sz="2400"/>
              <a:t> </a:t>
            </a:r>
            <a:r>
              <a:rPr lang="ru-RU" sz="2400" i="1"/>
              <a:t> не образуются, </a:t>
            </a:r>
            <a:r>
              <a:rPr lang="ru-RU" sz="2400" i="1">
                <a:solidFill>
                  <a:schemeClr val="bg2"/>
                </a:solidFill>
              </a:rPr>
              <a:t>а возможны только в результате аварий или неисправностей</a:t>
            </a:r>
            <a:r>
              <a:rPr lang="ru-RU" sz="2400">
                <a:solidFill>
                  <a:schemeClr val="bg2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sz="24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b="1"/>
              <a:t>		</a:t>
            </a:r>
            <a:r>
              <a:rPr lang="ru-RU" b="1">
                <a:solidFill>
                  <a:schemeClr val="bg2"/>
                </a:solidFill>
              </a:rPr>
              <a:t>Зоны класса В-Iб</a:t>
            </a:r>
            <a:r>
              <a:rPr lang="ru-RU"/>
              <a:t> — зоны, расположенные в помещениях, в которых при нормальной эксплуатации взрывоопасные смеси горючих газов или паров ЛВЖ с воздухом не образуются, а </a:t>
            </a:r>
            <a:r>
              <a:rPr lang="ru-RU" i="1">
                <a:solidFill>
                  <a:schemeClr val="bg2"/>
                </a:solidFill>
              </a:rPr>
              <a:t>возможны только в результате аварий или неисправностей и которые отличаются одной из следующих особенностей(ГОСТ 12.1.005-88).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1. Общие сведения о пожарах и взрывах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814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FF0000"/>
                </a:solidFill>
              </a:rPr>
              <a:t>1.1 Пожары и взрывы. Их классификация.</a:t>
            </a:r>
          </a:p>
          <a:p>
            <a:pPr algn="just">
              <a:buFont typeface="Wingdings" pitchFamily="2" charset="2"/>
              <a:buNone/>
            </a:pPr>
            <a:r>
              <a:rPr lang="ru-RU" sz="2400"/>
              <a:t>	Пожары и взрывы являются распространенными чрезвычайными событиями в индустриальном обществе. Пожары и химические взрывы объединяет то, что в их основе лежит процесс горения. Отличие взрыва от пожара заключается в том, что при взрыве скорость распространения пламенного горения достигает 10-100 м/с, температура – несколько тысяч градусов, давление газов (в ударной волне) возрастает во много раз.</a:t>
            </a:r>
          </a:p>
          <a:p>
            <a:pPr>
              <a:buFont typeface="Wingdings" pitchFamily="2" charset="2"/>
              <a:buNone/>
            </a:pP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/>
              <a:t>		</a:t>
            </a:r>
            <a:r>
              <a:rPr lang="ru-RU">
                <a:solidFill>
                  <a:schemeClr val="bg2"/>
                </a:solidFill>
              </a:rPr>
              <a:t>Зоны класса В-Iг</a:t>
            </a:r>
            <a:r>
              <a:rPr lang="ru-RU"/>
              <a:t> — </a:t>
            </a:r>
            <a:r>
              <a:rPr lang="ru-RU" b="1" i="1"/>
              <a:t>пространства у наружных установок</a:t>
            </a:r>
            <a:r>
              <a:rPr lang="ru-RU"/>
              <a:t>: технологических установок, содержащих горючие газы или ЛВЖ, </a:t>
            </a:r>
            <a:r>
              <a:rPr lang="ru-RU" b="1" i="1"/>
              <a:t>надземных и подземных резервуаров</a:t>
            </a:r>
            <a:r>
              <a:rPr lang="ru-RU"/>
              <a:t> с ЛВЖ или горючими газами (газгольдеры), эстакад для слива и налива ЛВЖ, открытых нефтеловушек, прудов-отстойников с плавающей нефтяной пленкой и т.п.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ransition spd="med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/>
              <a:t>Однако, постановлением Госстандарта России от 9 декабря 1999 г. N 499-ст принят и введен в действие ГОСТ Р 51330.9-99 "Электрооборудование взрывозащищенное. Часть 10. Классификация взрывоопасных зон"*(45), содержащий полный аутентичный текст международного стандарта МЭК 60079-10-95 "Электрооборудование взрывозащищенное. Часть 10. Классификация взрывоопасных зон" с дополнительными требованиями, учитывающими потребности экономики страны.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43" name="Group 11"/>
          <p:cNvGraphicFramePr>
            <a:graphicFrameLocks noGrp="1"/>
          </p:cNvGraphicFramePr>
          <p:nvPr/>
        </p:nvGraphicFramePr>
        <p:xfrm>
          <a:off x="827088" y="333375"/>
          <a:ext cx="8066087" cy="5688013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19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Классификация взрывоопасных зон по газу: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Зона 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22" marR="7222" marT="7222" marB="72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0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Зона 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22" marR="7222" marT="7222" marB="72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B1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Зона 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22" marR="7222" marT="7222" marB="72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Зона в которой взрывоопасная газовая смесь присутствует постоянно или в течение длительных периодов времени</a:t>
                      </a:r>
                    </a:p>
                  </a:txBody>
                  <a:tcPr marL="7222" marR="7222" marT="7222" marB="72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Зона в которой существует вероятность присутствия взрывоопасной газовой смеси в нормальных условиях эксплуатации</a:t>
                      </a:r>
                    </a:p>
                  </a:txBody>
                  <a:tcPr marL="7222" marR="7222" marT="7222" marB="72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Зона в которой маловероятно присутствие взрывоопасной газовой смеси в нормальных условиях эксплуатации, а если она возникает, то редко, и существует очень непродолжительное время </a:t>
                      </a:r>
                    </a:p>
                  </a:txBody>
                  <a:tcPr marL="7222" marR="7222" marT="7222" marB="72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0" y="333375"/>
            <a:ext cx="45720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Классификация взрывоопасных зон</a:t>
            </a:r>
            <a:endParaRPr lang="en-US" b="1">
              <a:latin typeface="Calibri" pitchFamily="34" charset="0"/>
            </a:endParaRPr>
          </a:p>
          <a:p>
            <a:pPr algn="ctr"/>
            <a:endParaRPr lang="ru-RU" b="1">
              <a:latin typeface="Calibri" pitchFamily="34" charset="0"/>
            </a:endParaRPr>
          </a:p>
          <a:p>
            <a:pPr algn="just"/>
            <a:r>
              <a:rPr lang="en-US">
                <a:latin typeface="Calibri" pitchFamily="34" charset="0"/>
              </a:rPr>
              <a:t>       </a:t>
            </a:r>
            <a:r>
              <a:rPr lang="ru-RU">
                <a:latin typeface="Calibri" pitchFamily="34" charset="0"/>
              </a:rPr>
              <a:t>Класс взрывоопасной зоны, в соответствии с которым производится выбор электрооборудования, определяется технологами совместно со специалистами проектной или эксплуатирующей организации. </a:t>
            </a:r>
            <a:endParaRPr lang="en-US">
              <a:latin typeface="Calibri" pitchFamily="34" charset="0"/>
            </a:endParaRPr>
          </a:p>
          <a:p>
            <a:pPr algn="just"/>
            <a:r>
              <a:rPr lang="en-US">
                <a:latin typeface="Calibri" pitchFamily="34" charset="0"/>
              </a:rPr>
              <a:t>       </a:t>
            </a:r>
            <a:r>
              <a:rPr lang="ru-RU">
                <a:latin typeface="Calibri" pitchFamily="34" charset="0"/>
              </a:rPr>
              <a:t>Нормативные документы содержат определение геометрических размеров каждого класса зон.</a:t>
            </a:r>
          </a:p>
        </p:txBody>
      </p:sp>
      <p:pic>
        <p:nvPicPr>
          <p:cNvPr id="62467" name="Picture 2" descr="Классификация взрывоопасных з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260350"/>
            <a:ext cx="4557712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Классификация взрывоопасных з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5088"/>
            <a:ext cx="8497887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3. Маркировка электрооборудования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/>
              <a:t>Пример маркировки ГОСТ Р для Категории смеси II по газу: 1ExdIIAT3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chemeClr val="bg2"/>
                </a:solidFill>
              </a:rPr>
              <a:t>1</a:t>
            </a:r>
            <a:r>
              <a:rPr lang="ru-RU" sz="2400"/>
              <a:t> 	</a:t>
            </a:r>
            <a:r>
              <a:rPr lang="ru-RU" sz="2400">
                <a:solidFill>
                  <a:srgbClr val="FFFF00"/>
                </a:solidFill>
              </a:rPr>
              <a:t>Ex </a:t>
            </a:r>
            <a:r>
              <a:rPr lang="ru-RU" sz="2400"/>
              <a:t>	</a:t>
            </a:r>
            <a:r>
              <a:rPr lang="ru-RU" sz="2400">
                <a:solidFill>
                  <a:srgbClr val="33CC33"/>
                </a:solidFill>
              </a:rPr>
              <a:t>d</a:t>
            </a:r>
            <a:r>
              <a:rPr lang="ru-RU" sz="2400"/>
              <a:t> 	</a:t>
            </a:r>
            <a:r>
              <a:rPr lang="ru-RU" sz="2400">
                <a:solidFill>
                  <a:srgbClr val="0066FF"/>
                </a:solidFill>
              </a:rPr>
              <a:t>IIA</a:t>
            </a:r>
            <a:r>
              <a:rPr lang="ru-RU" sz="2400"/>
              <a:t> 	T3 </a:t>
            </a:r>
          </a:p>
          <a:p>
            <a:r>
              <a:rPr lang="ru-RU" sz="2400"/>
              <a:t> </a:t>
            </a:r>
            <a:r>
              <a:rPr lang="ru-RU" sz="2400">
                <a:solidFill>
                  <a:schemeClr val="bg2"/>
                </a:solidFill>
              </a:rPr>
              <a:t>Знак уровня взрывозащиты</a:t>
            </a:r>
          </a:p>
          <a:p>
            <a:r>
              <a:rPr lang="ru-RU" sz="2400"/>
              <a:t> </a:t>
            </a:r>
            <a:r>
              <a:rPr lang="ru-RU" sz="2400">
                <a:solidFill>
                  <a:srgbClr val="FFFF00"/>
                </a:solidFill>
              </a:rPr>
              <a:t>Знак соответствия стандартам</a:t>
            </a:r>
            <a:r>
              <a:rPr lang="ru-RU" sz="2400"/>
              <a:t> </a:t>
            </a:r>
          </a:p>
          <a:p>
            <a:r>
              <a:rPr lang="ru-RU" sz="2400"/>
              <a:t> </a:t>
            </a:r>
            <a:r>
              <a:rPr lang="ru-RU" sz="2400">
                <a:solidFill>
                  <a:srgbClr val="33CC33"/>
                </a:solidFill>
              </a:rPr>
              <a:t>Знак вида  взрывозащиты</a:t>
            </a:r>
            <a:r>
              <a:rPr lang="ru-RU" sz="2400"/>
              <a:t> 	</a:t>
            </a:r>
          </a:p>
          <a:p>
            <a:r>
              <a:rPr lang="ru-RU" sz="2400"/>
              <a:t> </a:t>
            </a:r>
            <a:r>
              <a:rPr lang="ru-RU" sz="2400">
                <a:solidFill>
                  <a:srgbClr val="0066FF"/>
                </a:solidFill>
              </a:rPr>
              <a:t>Знак подгруппы  (категория смеси)</a:t>
            </a:r>
            <a:r>
              <a:rPr lang="ru-RU" sz="2400"/>
              <a:t> 	</a:t>
            </a:r>
          </a:p>
          <a:p>
            <a:r>
              <a:rPr lang="ru-RU" sz="2400"/>
              <a:t> Знак температурного класса  (группа смеси)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2E3568-25E7-4114-B443-FF81A73B7A98}" type="datetimeFigureOut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02.12.2020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Нижний колонтитул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3AC421-72B1-4EBE-B934-67BCF1DA021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5541" name="Rectangle 1"/>
          <p:cNvSpPr>
            <a:spLocks noChangeArrowheads="1"/>
          </p:cNvSpPr>
          <p:nvPr/>
        </p:nvSpPr>
        <p:spPr bwMode="auto">
          <a:xfrm>
            <a:off x="0" y="2508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/>
              <a:t>ЭЛЕКТРОУСТАНОВКИ ВО ВЗРЫВООПАСНЫХ ЗОНАХ</a:t>
            </a:r>
            <a:r>
              <a:rPr lang="ru-RU"/>
              <a:t> </a:t>
            </a:r>
          </a:p>
        </p:txBody>
      </p:sp>
      <p:sp>
        <p:nvSpPr>
          <p:cNvPr id="65542" name="Прямоугольник 5"/>
          <p:cNvSpPr>
            <a:spLocks noChangeArrowheads="1"/>
          </p:cNvSpPr>
          <p:nvPr/>
        </p:nvSpPr>
        <p:spPr bwMode="auto">
          <a:xfrm>
            <a:off x="0" y="765175"/>
            <a:ext cx="91440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Взрывозащищенное электротехническое оборудование - </a:t>
            </a:r>
            <a:r>
              <a:rPr lang="ru-RU">
                <a:latin typeface="Calibri" pitchFamily="34" charset="0"/>
              </a:rPr>
              <a:t>электротехническое изделие специального назначения, в котором предусмотрены конструктивные меры по снижению или устранению возможности воспламенения окружающей взрывоопасной среды при его эксплуатации.</a:t>
            </a:r>
            <a:endParaRPr lang="en-US">
              <a:latin typeface="Calibri" pitchFamily="34" charset="0"/>
            </a:endParaRP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 b="1">
                <a:latin typeface="Calibri" pitchFamily="34" charset="0"/>
              </a:rPr>
              <a:t>Взрывонепроницаемая оболочка вида "d" </a:t>
            </a:r>
            <a:r>
              <a:rPr lang="ru-RU">
                <a:latin typeface="Calibri" pitchFamily="34" charset="0"/>
              </a:rPr>
              <a:t>- оболочка, которая выдерживает давление взрыва внутри, а также исключает возможность его распространения из оболочки в окружающую взрывоопасную среду. </a:t>
            </a:r>
            <a:endParaRPr lang="en-US">
              <a:latin typeface="Calibri" pitchFamily="34" charset="0"/>
            </a:endParaRP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 b="1">
                <a:latin typeface="Calibri" pitchFamily="34" charset="0"/>
              </a:rPr>
              <a:t>Искробезопасная электрическая цепь </a:t>
            </a:r>
            <a:r>
              <a:rPr lang="ru-RU">
                <a:latin typeface="Calibri" pitchFamily="34" charset="0"/>
              </a:rPr>
              <a:t>- электрическая цепь, выполненная так, что электрический разряд или нагревание не способны воспламенить взрывоопасную среду в условиях специальных испытаний. </a:t>
            </a:r>
            <a:endParaRPr lang="en-US">
              <a:latin typeface="Calibri" pitchFamily="34" charset="0"/>
            </a:endParaRP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 b="1">
                <a:latin typeface="Calibri" pitchFamily="34" charset="0"/>
              </a:rPr>
              <a:t>Защита вида "е" </a:t>
            </a:r>
            <a:r>
              <a:rPr lang="ru-RU">
                <a:latin typeface="Calibri" pitchFamily="34" charset="0"/>
              </a:rPr>
              <a:t>- вид взрывозащиты, означающий, что в электрооборудовании или в его частях нет нормально искрящихся деталей и приняты меры дополнительно к использованным в электрооборудовании общего назначения, затрудняющие появление опасного нагревания, электрических искр и дуг. 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2E3568-25E7-4114-B443-FF81A73B7A98}" type="datetimeFigureOut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02.12.2020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Нижний колонтитул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B4FBBC8-3396-412C-910F-B2F0254FFDB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6565" name="Rectangle 1"/>
          <p:cNvSpPr>
            <a:spLocks noChangeArrowheads="1"/>
          </p:cNvSpPr>
          <p:nvPr/>
        </p:nvSpPr>
        <p:spPr bwMode="auto">
          <a:xfrm>
            <a:off x="0" y="2508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/>
              <a:t>ЭЛЕКТРОУСТАНОВКИ ВО ВЗРЫВООПАСНЫХ ЗОНАХ</a:t>
            </a:r>
            <a:r>
              <a:rPr lang="ru-RU"/>
              <a:t> </a:t>
            </a:r>
          </a:p>
        </p:txBody>
      </p:sp>
      <p:sp>
        <p:nvSpPr>
          <p:cNvPr id="66566" name="Прямоугольник 5"/>
          <p:cNvSpPr>
            <a:spLocks noChangeArrowheads="1"/>
          </p:cNvSpPr>
          <p:nvPr/>
        </p:nvSpPr>
        <p:spPr bwMode="auto">
          <a:xfrm>
            <a:off x="0" y="765175"/>
            <a:ext cx="91440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Защита "масляное заполнение оболочки" вида "о" - </a:t>
            </a:r>
            <a:r>
              <a:rPr lang="ru-RU">
                <a:latin typeface="Calibri" pitchFamily="34" charset="0"/>
              </a:rPr>
              <a:t>вид взрывозащищенного электрооборудования, при котором оболочка электрооборудования заполняется маслом или жидким негорючим диэлектриком. </a:t>
            </a:r>
            <a:endParaRPr lang="en-US">
              <a:latin typeface="Calibri" pitchFamily="34" charset="0"/>
            </a:endParaRP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 b="1">
                <a:latin typeface="Calibri" pitchFamily="34" charset="0"/>
              </a:rPr>
              <a:t>Защита "заполнение или продувка оборудования избыточным давлением" вида "р" </a:t>
            </a:r>
            <a:r>
              <a:rPr lang="ru-RU">
                <a:latin typeface="Calibri" pitchFamily="34" charset="0"/>
              </a:rPr>
              <a:t>- вид взрывозащиты электрооборудования, при котором оболочка электрооборудования заполняется или продувается избыточным давлением воздуха или инертного газа. </a:t>
            </a:r>
            <a:endParaRPr lang="en-US">
              <a:latin typeface="Calibri" pitchFamily="34" charset="0"/>
            </a:endParaRP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 b="1">
                <a:latin typeface="Calibri" pitchFamily="34" charset="0"/>
              </a:rPr>
              <a:t>Защита "кварцевое заполнение оболочки" вида "q" </a:t>
            </a:r>
            <a:r>
              <a:rPr lang="ru-RU">
                <a:latin typeface="Calibri" pitchFamily="34" charset="0"/>
              </a:rPr>
              <a:t>- вид взрывозащиты электрооборудования, при котором оболочка электрооборудования заполняется кварцевым или другим негорючим порошком. </a:t>
            </a:r>
            <a:endParaRPr lang="en-US">
              <a:latin typeface="Calibri" pitchFamily="34" charset="0"/>
            </a:endParaRP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 b="1">
                <a:latin typeface="Calibri" pitchFamily="34" charset="0"/>
              </a:rPr>
              <a:t>Защита "герметизация вида "т" </a:t>
            </a:r>
            <a:r>
              <a:rPr lang="ru-RU">
                <a:latin typeface="Calibri" pitchFamily="34" charset="0"/>
              </a:rPr>
              <a:t>- вид взрывозащиты электрооборудования, при котором любая его часть, способная воспламенить взрывоопасную среду искрением или нагреванием, заключена в компаундную оболочку. </a:t>
            </a:r>
            <a:endParaRPr lang="en-US">
              <a:latin typeface="Calibri" pitchFamily="34" charset="0"/>
            </a:endParaRP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 b="1">
                <a:latin typeface="Calibri" pitchFamily="34" charset="0"/>
              </a:rPr>
              <a:t>Специальный вид взрывозащиты </a:t>
            </a:r>
            <a:r>
              <a:rPr lang="ru-RU">
                <a:latin typeface="Calibri" pitchFamily="34" charset="0"/>
              </a:rPr>
              <a:t>"s" - взрывозащита, основанная на принципах, отличающихся от вышеприведенных в пунктах 4.2.31-4.2.37, но признанных достаточными для ее обеспечения.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2E3568-25E7-4114-B443-FF81A73B7A98}" type="datetimeFigureOut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02.12.2020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Нижний колонтитул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1AFA677-5663-4F4B-9391-8086BB9BB14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7589" name="Rectangle 1"/>
          <p:cNvSpPr>
            <a:spLocks noChangeArrowheads="1"/>
          </p:cNvSpPr>
          <p:nvPr/>
        </p:nvSpPr>
        <p:spPr bwMode="auto">
          <a:xfrm>
            <a:off x="0" y="2508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/>
              <a:t>ЭЛЕКТРОУСТАНОВКИ ВО ВЗРЫВООПАСНЫХ ЗОНАХ</a:t>
            </a:r>
            <a:r>
              <a:rPr lang="ru-RU"/>
              <a:t> </a:t>
            </a:r>
          </a:p>
        </p:txBody>
      </p:sp>
      <p:sp>
        <p:nvSpPr>
          <p:cNvPr id="67590" name="Прямоугольник 5"/>
          <p:cNvSpPr>
            <a:spLocks noChangeArrowheads="1"/>
          </p:cNvSpPr>
          <p:nvPr/>
        </p:nvSpPr>
        <p:spPr bwMode="auto">
          <a:xfrm>
            <a:off x="0" y="765175"/>
            <a:ext cx="9144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Специальный вид взрывозащиты </a:t>
            </a:r>
            <a:r>
              <a:rPr lang="ru-RU">
                <a:latin typeface="Calibri" pitchFamily="34" charset="0"/>
              </a:rPr>
              <a:t>"п" - электрооборудование, отвечающее требованиям стандартов относительно электрических приборов, которые в нормальном режиме эксплуатации не имеют горячих поверхностей, способных вызвать возгорание, а также не создают электрических дуг и не искрят. Электрические параметры (напряжение, ток, индуктивность и емкость) в их цепях, включая кабели, не превышают значений, указанных в ГОСТ 22782.5 с коэффициентом 1. </a:t>
            </a:r>
            <a:endParaRPr lang="en-US">
              <a:latin typeface="Calibri" pitchFamily="34" charset="0"/>
            </a:endParaRP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Электрооборудование с этим видом взрывозащиты следует применить для взрывоопасных зон класса 2.</a:t>
            </a:r>
            <a:endParaRPr lang="en-US">
              <a:latin typeface="Calibri" pitchFamily="34" charset="0"/>
            </a:endParaRPr>
          </a:p>
          <a:p>
            <a:pPr algn="just"/>
            <a:endParaRPr lang="en-US">
              <a:latin typeface="Calibri" pitchFamily="34" charset="0"/>
            </a:endParaRPr>
          </a:p>
          <a:p>
            <a:pPr algn="just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6" name="Group 36"/>
          <p:cNvGraphicFramePr>
            <a:graphicFrameLocks noGrp="1"/>
          </p:cNvGraphicFramePr>
          <p:nvPr/>
        </p:nvGraphicFramePr>
        <p:xfrm>
          <a:off x="34925" y="63500"/>
          <a:ext cx="9109075" cy="8534400"/>
        </p:xfrm>
        <a:graphic>
          <a:graphicData uri="http://schemas.openxmlformats.org/drawingml/2006/table">
            <a:tbl>
              <a:tblPr/>
              <a:tblGrid>
                <a:gridCol w="314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86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Вид и принцип взрывозащиты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Схематическое представление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Основное применение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Стандарт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Взрывонепроницаемая оболочка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Распространение взрыва во внешнюю среду исключено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 d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Клеммные и соединительные коробки, коммутирующие приборы,  светильники, посты управления, распределительные устройства, пускатели, электродвигатели, нагревательные элементы, шкафы управления, IT оборудование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Зона 1, Зона 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ГОСТ Р 51330.1-99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(МЭК 60079-1-98) 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Защита вида 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Исключение искры или повышенной температуры 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 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е 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Клеммные и соединительные коробки, светильники, посты управления, распределительные устройства, нагревательные элементы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Зона 1 (частично), Зона 2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ГОСТ Р 51330.8-99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Искробезопасная электрическая цепь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Ограничение энергии искры или повышенной температуры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 i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Измерительная и регулирующая техника, техника связи, датчики, приводы, аккумуляторные фонари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ГОСТ Р 51330.10-99 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(МЭК 60079-11-99)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Уровни взрывозащиты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Exi-- </a:t>
                      </a: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электрооборудования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Взрывоопасная зона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ia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ia,ib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ia,ib,ic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8639" name="Picture 1" descr="http://www.cortem.ru/images/ip/gif/ex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65175"/>
            <a:ext cx="952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0" name="Picture 2" descr="http://www.cortem.ru/images/ip/gif/ex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68638"/>
            <a:ext cx="952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1" name="Picture 3" descr="http://www.cortem.ru/images/ip/gif/ex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24400"/>
            <a:ext cx="952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0671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>
                <a:solidFill>
                  <a:srgbClr val="FF0000"/>
                </a:solidFill>
              </a:rPr>
              <a:t>1.1.1 Пожар </a:t>
            </a:r>
            <a:r>
              <a:rPr lang="ru-RU"/>
              <a:t>— неуправляемое, несанкционированное горение веществ, материалов и газо-воздушных смесей вне специального очага, приносящее значительный материальный ущерб, поражение людей на объектах и подвижном составе, которое подразделяется на наружные и внутренние, открытые и скрытые.</a:t>
            </a:r>
          </a:p>
          <a:p>
            <a:endParaRPr lang="ru-RU"/>
          </a:p>
        </p:txBody>
      </p:sp>
    </p:spTree>
  </p:cSld>
  <p:clrMapOvr>
    <a:masterClrMapping/>
  </p:clrMapOvr>
  <p:transition spd="med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13" name="Group 29"/>
          <p:cNvGraphicFramePr>
            <a:graphicFrameLocks noGrp="1"/>
          </p:cNvGraphicFramePr>
          <p:nvPr/>
        </p:nvGraphicFramePr>
        <p:xfrm>
          <a:off x="468313" y="260350"/>
          <a:ext cx="8207375" cy="6583363"/>
        </p:xfrm>
        <a:graphic>
          <a:graphicData uri="http://schemas.openxmlformats.org/drawingml/2006/table">
            <a:tbl>
              <a:tblPr/>
              <a:tblGrid>
                <a:gridCol w="309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4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Заполнение или продувка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 – атмосфера изолирована от источника возгорания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 p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Сильноточные распредшкафы, высокоинтегрированное IT оборудование, анализаторные приборы, сверхмощные электродвигатели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Зона 1, Зона 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ГОСТ Р 51330.3-99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Герметизация компаундом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 – атмосфера изолирована от источника возгорания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 m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Коммутирующие приборы малой мощности, индикаторы, датчики 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Зона 1, Зона 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ГОСТ Р 51330.17-99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(МЭК 60079-18-92)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Масляное заполнение оболочки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 – атмосфера изолирована от источника возгорания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 o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Трансформаторы, пусковые сопротивления 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Зона 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ГОСТ Р 51330.7-99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(МЭК 60079-6-95)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Заполнение оболочки порошком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Распространение взрыва во внешнюю среду исключено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 q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Трансформаторы, конденсаторы, индикаторы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Зона 1, Зона 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ГОСТ Р 51330.6-99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(МЭК 60079-5-97)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9655" name="Picture 1" descr="http://www.cortem.ru/images/ip/gif/ex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3375"/>
            <a:ext cx="952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6" name="Picture 2" descr="http://www.cortem.ru/images/ip/gif/ex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76475"/>
            <a:ext cx="952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7" name="Picture 3" descr="http://www.cortem.ru/images/ip/gif/ex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16338"/>
            <a:ext cx="952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8" name="Picture 4" descr="http://www.cortem.ru/images/ip/gif/exq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013325"/>
            <a:ext cx="952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20" name="Group 12"/>
          <p:cNvGraphicFramePr>
            <a:graphicFrameLocks noGrp="1"/>
          </p:cNvGraphicFramePr>
          <p:nvPr/>
        </p:nvGraphicFramePr>
        <p:xfrm>
          <a:off x="0" y="1390650"/>
          <a:ext cx="9144000" cy="4876800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1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защиты 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Не миеют зажигательную способность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 n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Все устройства для Зоны 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ГОСТ Р 51330.14-99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Оборудование Exn подразделяется на четыре группы: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Не искрящие ExnA – используются компоненты, не производящие дугу или искрение.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Изолированные ExnC компоненты с зажигательной способностью, например, патроны ламп - изолированы, чтобы исключить попадание к ним взрывоопасных газов или паров.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Ограничение энергии ExnL – низкоэнергетичные схемы устраняют возможность возгорания.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Ограничение движения воздуха ExnR – основывается на уплотнении и герметизации оборудования с целью устранить попадание взрывоопасной смеси на горячие поверхности и воспламеняющие компоненты.</a:t>
                      </a:r>
                    </a:p>
                  </a:txBody>
                  <a:tcPr marL="0" marR="670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0665" name="Picture 1" descr="Этот вид взрывозащиты включает упрощенные варианты различных методов взрывозащиты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41438"/>
            <a:ext cx="952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43" name="Group 11"/>
          <p:cNvGraphicFramePr>
            <a:graphicFrameLocks noGrp="1"/>
          </p:cNvGraphicFramePr>
          <p:nvPr/>
        </p:nvGraphicFramePr>
        <p:xfrm>
          <a:off x="0" y="188913"/>
          <a:ext cx="9144000" cy="5608637"/>
        </p:xfrm>
        <a:graphic>
          <a:graphicData uri="http://schemas.openxmlformats.org/drawingml/2006/table">
            <a:tbl>
              <a:tblPr/>
              <a:tblGrid>
                <a:gridCol w="270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8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Специальная защита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снижение вероятности возникновения электрической искры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 s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Этот вид взрывозащиты может обеспечиваться следующими средствами: заключением электрических цепей в герметичную оболочку со степенью защиты IР67; герметизацией электрооборудования материалом, обладающим изоляционными свойствами (компаундами, герметиками); воздействием на взрывоопасную смесь устройствами и веществами для поглощения или снижения концентрации последних; и другими способами.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Все устройства для Зоны 1 и Зоны 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ГОСТ Р 51330.0-99 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(МЭК 60079-0-98)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heel spokes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4. Способы прокладки кабелей во взрывоопасных помещениях и установках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2400"/>
              <a:t>Во взрывоопасных зонах всех классов применяют кабели с поливинилхлоридной, резиновой и бумажной изоляцией в поливинилхлоридной, резиновой и свинцовой оболочках и провода с поливинилхлоридной и резиновой изоляцией в водогазопроводных трубах. Применение кабелей и проводов с полиэтиленовой изоляцией и кабелей в полиэтиленовой оболочке во взрывоопасных зонах всех классов </a:t>
            </a:r>
            <a:r>
              <a:rPr lang="ru-RU" sz="2400">
                <a:solidFill>
                  <a:schemeClr val="bg2"/>
                </a:solidFill>
              </a:rPr>
              <a:t>запрещается.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Кабели для прокладки во взрывоопасных зонах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2400"/>
              <a:t>Во взрывоопасных зонах классов В-</a:t>
            </a:r>
            <a:r>
              <a:rPr lang="en-US" sz="2400"/>
              <a:t>I</a:t>
            </a:r>
            <a:r>
              <a:rPr lang="ru-RU" sz="2400"/>
              <a:t> и В-</a:t>
            </a:r>
            <a:r>
              <a:rPr lang="en-US" sz="2400"/>
              <a:t>I</a:t>
            </a:r>
            <a:r>
              <a:rPr lang="ru-RU" sz="2400"/>
              <a:t>а применяют кабели и провода только с медными жилами; в зонах классов В-</a:t>
            </a:r>
            <a:r>
              <a:rPr lang="en-US" sz="2400"/>
              <a:t>I</a:t>
            </a:r>
            <a:r>
              <a:rPr lang="ru-RU" sz="2400"/>
              <a:t>6, В-</a:t>
            </a:r>
            <a:r>
              <a:rPr lang="en-US" sz="2400"/>
              <a:t>I</a:t>
            </a:r>
            <a:r>
              <a:rPr lang="ru-RU" sz="2400"/>
              <a:t>г, В-</a:t>
            </a:r>
            <a:r>
              <a:rPr lang="en-US" sz="2400"/>
              <a:t>I</a:t>
            </a:r>
            <a:r>
              <a:rPr lang="ru-RU" sz="2400"/>
              <a:t>а и В-</a:t>
            </a:r>
            <a:r>
              <a:rPr lang="en-US" sz="2400"/>
              <a:t>II</a:t>
            </a:r>
            <a:r>
              <a:rPr lang="ru-RU" sz="2400"/>
              <a:t> — кабели и провода с алюминиевыми жилами и кабели в алюминиевой оболочке. Во взрывоопасных зонах всех классов не применяют неизолированные (голые) проводники, в том числе токоподводы к кранам, электроталям и т. п.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Способы прокладки проводов и кабелей во взрывоопасных зонах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Способы прокладки проводов и кабелей выбирают исходя из рекомендаций ПУЭ. В силовых сетях напряжением до 1 кВ для зануления или заземляющих применяют специальную четвертую жилу кабеля или провода.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/>
              <a:t>В зонах классов В-</a:t>
            </a:r>
            <a:r>
              <a:rPr lang="en-US" sz="2400"/>
              <a:t>I</a:t>
            </a:r>
            <a:r>
              <a:rPr lang="ru-RU" sz="2400"/>
              <a:t>, В-</a:t>
            </a:r>
            <a:r>
              <a:rPr lang="en-US" sz="2400"/>
              <a:t>I</a:t>
            </a:r>
            <a:r>
              <a:rPr lang="ru-RU" sz="2400"/>
              <a:t>а, В-</a:t>
            </a:r>
            <a:r>
              <a:rPr lang="en-US" sz="2400"/>
              <a:t>II</a:t>
            </a:r>
            <a:r>
              <a:rPr lang="ru-RU" sz="2400"/>
              <a:t> и В-</a:t>
            </a:r>
            <a:r>
              <a:rPr lang="en-US" sz="2400"/>
              <a:t>II</a:t>
            </a:r>
            <a:r>
              <a:rPr lang="ru-RU" sz="2400"/>
              <a:t>а проходы открыто проложенных одиночных кабелей сквозь стены и перекрытия выполняют через заделанные в них отрезки труб, конец которых уплотняют трубным сальником. При переходе кабелей в смежное взрывоопасное помещение трубные сальники устанавливают со стороны взрывоопасного помещения более высокого класса, а при одинаковых классах помещений — со стороны помещения, содержащего взрывоопасные смеси более высокой категории и группы.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 необходимости защитить провода и кабели от механических или химических воздействий их заключают в стальные водогазопроводные трубы. Для соединений, ответвлений и протягивания проводов и кабелей в стальных трубах применяют чугунные взрывозащищенные коробки серии В (фитинги).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/>
              <a:t>В сырых помещениях трубопроводы прокладывают с уклоном в сторону соединительных и протяжных коробок, а в особо сырых помещениях и снаружи — в сторону специальных водосборных трубок. В сухих и влажных помещениях уклон в сторону коробок делают только там, где может образоваться конденсат. тора; прокладку силовых и контрольных кабелей, сети освещения по подготовительным трассам, разделку и подсоединение кабелей и проводов.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00FF00"/>
                </a:solidFill>
              </a:rPr>
              <a:t>Спасибо за внимание</a:t>
            </a:r>
          </a:p>
        </p:txBody>
      </p:sp>
      <p:pic>
        <p:nvPicPr>
          <p:cNvPr id="78851" name="Picture 3" descr="image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557338"/>
            <a:ext cx="3778250" cy="4383087"/>
          </a:xfrm>
          <a:noFill/>
        </p:spPr>
      </p:pic>
    </p:spTree>
  </p:cSld>
  <p:clrMapOvr>
    <a:masterClrMapping/>
  </p:clrMapOvr>
  <p:transition spd="med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FFFF00"/>
                </a:solidFill>
              </a:rPr>
              <a:t>Причины возникновения пожаров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r>
              <a:rPr lang="ru-RU" sz="2400">
                <a:solidFill>
                  <a:srgbClr val="FFFF00"/>
                </a:solidFill>
              </a:rPr>
              <a:t>неосторожное обращение с огнём;</a:t>
            </a:r>
          </a:p>
          <a:p>
            <a:r>
              <a:rPr lang="ru-RU" sz="2400">
                <a:solidFill>
                  <a:srgbClr val="FF0066"/>
                </a:solidFill>
              </a:rPr>
              <a:t>несоблюдение правил эксплуатации производственного оборудования и электрических устройств;</a:t>
            </a:r>
          </a:p>
          <a:p>
            <a:r>
              <a:rPr lang="ru-RU" sz="2400">
                <a:solidFill>
                  <a:srgbClr val="FFFF00"/>
                </a:solidFill>
              </a:rPr>
              <a:t>самовозгорание веществ и материалов;</a:t>
            </a:r>
          </a:p>
          <a:p>
            <a:r>
              <a:rPr lang="ru-RU" sz="2400">
                <a:solidFill>
                  <a:srgbClr val="FFFF00"/>
                </a:solidFill>
              </a:rPr>
              <a:t>грозовые разряды;</a:t>
            </a:r>
          </a:p>
          <a:p>
            <a:r>
              <a:rPr lang="ru-RU" sz="2400">
                <a:solidFill>
                  <a:srgbClr val="FFFF00"/>
                </a:solidFill>
              </a:rPr>
              <a:t>поджоги;</a:t>
            </a:r>
          </a:p>
          <a:p>
            <a:r>
              <a:rPr lang="ru-RU" sz="2400">
                <a:solidFill>
                  <a:srgbClr val="FFFF00"/>
                </a:solidFill>
              </a:rPr>
              <a:t>неправильное пользование газовой плитой;</a:t>
            </a:r>
          </a:p>
          <a:p>
            <a:r>
              <a:rPr lang="ru-RU" sz="2400">
                <a:solidFill>
                  <a:srgbClr val="FFFF00"/>
                </a:solidFill>
              </a:rPr>
              <a:t>cолнечные лучи, действующие через различные оптические системы.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Виды пожаров по месту возникновения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пожары на транспортных средствах;</a:t>
            </a:r>
          </a:p>
          <a:p>
            <a:pPr>
              <a:lnSpc>
                <a:spcPct val="90000"/>
              </a:lnSpc>
            </a:pPr>
            <a:r>
              <a:rPr lang="ru-RU"/>
              <a:t>степные и полевые пожары;</a:t>
            </a:r>
          </a:p>
          <a:p>
            <a:pPr>
              <a:lnSpc>
                <a:spcPct val="90000"/>
              </a:lnSpc>
            </a:pPr>
            <a:r>
              <a:rPr lang="ru-RU"/>
              <a:t>подземные пожары в шахтах и рудниках;</a:t>
            </a:r>
          </a:p>
          <a:p>
            <a:pPr>
              <a:lnSpc>
                <a:spcPct val="90000"/>
              </a:lnSpc>
            </a:pPr>
            <a:r>
              <a:rPr lang="ru-RU"/>
              <a:t>торфяные и лесные пожары;</a:t>
            </a:r>
          </a:p>
          <a:p>
            <a:pPr>
              <a:lnSpc>
                <a:spcPct val="90000"/>
              </a:lnSpc>
            </a:pPr>
            <a:r>
              <a:rPr lang="ru-RU"/>
              <a:t>пожары в зданиях и сооружениях: </a:t>
            </a:r>
          </a:p>
          <a:p>
            <a:pPr lvl="1">
              <a:lnSpc>
                <a:spcPct val="90000"/>
              </a:lnSpc>
            </a:pPr>
            <a:r>
              <a:rPr lang="ru-RU">
                <a:solidFill>
                  <a:srgbClr val="FFFF00"/>
                </a:solidFill>
              </a:rPr>
              <a:t>наружные (открытые), в них хорошо просматриваются пламя и дым;</a:t>
            </a:r>
          </a:p>
          <a:p>
            <a:pPr lvl="1">
              <a:lnSpc>
                <a:spcPct val="90000"/>
              </a:lnSpc>
            </a:pPr>
            <a:r>
              <a:rPr lang="ru-RU">
                <a:solidFill>
                  <a:srgbClr val="FFFF00"/>
                </a:solidFill>
              </a:rPr>
              <a:t>внутренние (закрытые), характеризующиеся скрытыми путями распространения пламени;</a:t>
            </a:r>
          </a:p>
          <a:p>
            <a:pPr lvl="1">
              <a:lnSpc>
                <a:spcPct val="90000"/>
              </a:lnSpc>
            </a:pPr>
            <a:r>
              <a:rPr lang="ru-RU">
                <a:solidFill>
                  <a:srgbClr val="FFFF00"/>
                </a:solidFill>
              </a:rPr>
              <a:t>домашние пожары(бытовые).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Зоны пространства, охваченного пожаром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зона активного горения (очаг пожара);</a:t>
            </a:r>
          </a:p>
          <a:p>
            <a:endParaRPr lang="ru-RU"/>
          </a:p>
          <a:p>
            <a:r>
              <a:rPr lang="ru-RU"/>
              <a:t>зона теплового воздействия;</a:t>
            </a:r>
          </a:p>
          <a:p>
            <a:endParaRPr lang="ru-RU"/>
          </a:p>
          <a:p>
            <a:r>
              <a:rPr lang="ru-RU"/>
              <a:t>зона задымления.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1"/>
  </p:transition>
</p:sld>
</file>

<file path=ppt/theme/theme1.xml><?xml version="1.0" encoding="utf-8"?>
<a:theme xmlns:a="http://schemas.openxmlformats.org/drawingml/2006/main" name="Капсулы">
  <a:themeElements>
    <a:clrScheme name="Капсулы 8">
      <a:dk1>
        <a:srgbClr val="FF0000"/>
      </a:dk1>
      <a:lt1>
        <a:srgbClr val="FFFFFF"/>
      </a:lt1>
      <a:dk2>
        <a:srgbClr val="000000"/>
      </a:dk2>
      <a:lt2>
        <a:srgbClr val="FFFFFF"/>
      </a:lt2>
      <a:accent1>
        <a:srgbClr val="FFCC00"/>
      </a:accent1>
      <a:accent2>
        <a:srgbClr val="CC3300"/>
      </a:accent2>
      <a:accent3>
        <a:srgbClr val="AAAAAA"/>
      </a:accent3>
      <a:accent4>
        <a:srgbClr val="DADADA"/>
      </a:accent4>
      <a:accent5>
        <a:srgbClr val="FFE2AA"/>
      </a:accent5>
      <a:accent6>
        <a:srgbClr val="B92D00"/>
      </a:accent6>
      <a:hlink>
        <a:srgbClr val="FF6600"/>
      </a:hlink>
      <a:folHlink>
        <a:srgbClr val="FF7C80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951</TotalTime>
  <Words>2734</Words>
  <Application>Microsoft Office PowerPoint</Application>
  <PresentationFormat>Экран (4:3)</PresentationFormat>
  <Paragraphs>240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59</vt:i4>
      </vt:variant>
    </vt:vector>
  </HeadingPairs>
  <TitlesOfParts>
    <vt:vector size="72" baseType="lpstr">
      <vt:lpstr>Arial</vt:lpstr>
      <vt:lpstr>Calibri</vt:lpstr>
      <vt:lpstr>Georgia</vt:lpstr>
      <vt:lpstr>Tahoma</vt:lpstr>
      <vt:lpstr>Times New Roman</vt:lpstr>
      <vt:lpstr>Trebuchet MS</vt:lpstr>
      <vt:lpstr>Verdana</vt:lpstr>
      <vt:lpstr>Wingdings</vt:lpstr>
      <vt:lpstr>Капсулы</vt:lpstr>
      <vt:lpstr>Оформление по умолчанию</vt:lpstr>
      <vt:lpstr>Шары</vt:lpstr>
      <vt:lpstr>Воздушный поток</vt:lpstr>
      <vt:lpstr>1_Граница</vt:lpstr>
      <vt:lpstr>Электрооборудование промышленности</vt:lpstr>
      <vt:lpstr>Презентация PowerPoint</vt:lpstr>
      <vt:lpstr>Взрывоопасные установки, их классификация. Маркировка электрооборудования.</vt:lpstr>
      <vt:lpstr>1. Общие сведения о пожарах и взрывах</vt:lpstr>
      <vt:lpstr>Презентация PowerPoint</vt:lpstr>
      <vt:lpstr>Причины возникновения пожаров</vt:lpstr>
      <vt:lpstr>Виды пожаров по месту возникновения</vt:lpstr>
      <vt:lpstr>Зоны пространства, охваченного пожаром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пожаров</vt:lpstr>
      <vt:lpstr>Презентация PowerPoint</vt:lpstr>
      <vt:lpstr>Презентация PowerPoint</vt:lpstr>
      <vt:lpstr>Параметры взрывчатых веществ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взрывов по происхождению выделившейся энергии: </vt:lpstr>
      <vt:lpstr>Презентация PowerPoint</vt:lpstr>
      <vt:lpstr>Зоны действия взрыва:</vt:lpstr>
      <vt:lpstr>2. Взрывоопасные установки, их 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Электроустановки во взрывоопасных зонах</vt:lpstr>
      <vt:lpstr>Условия возникновения взрыва</vt:lpstr>
      <vt:lpstr>Презентация PowerPoint</vt:lpstr>
      <vt:lpstr>Классификация по ПУЭ: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Маркировка электрооборудования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Способы прокладки кабелей во взрывоопасных помещениях и установках</vt:lpstr>
      <vt:lpstr>Кабели для прокладки во взрывоопасных зонах</vt:lpstr>
      <vt:lpstr>Способы прокладки проводов и кабелей во взрывоопасных зонах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Kraftway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АВТОМАТИЗАЦИИ ПРОЕКТИРОВАНИЯ</dc:title>
  <dc:creator>GEG</dc:creator>
  <cp:lastModifiedBy>Чипа Александр</cp:lastModifiedBy>
  <cp:revision>63</cp:revision>
  <dcterms:created xsi:type="dcterms:W3CDTF">2010-09-01T07:08:04Z</dcterms:created>
  <dcterms:modified xsi:type="dcterms:W3CDTF">2020-12-02T17:45:21Z</dcterms:modified>
</cp:coreProperties>
</file>