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756400" cy="9867900"/>
  <p:embeddedFontLst>
    <p:embeddedFont>
      <p:font typeface="Arial Black" pitchFamily="34" charset="0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7462" y="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260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7462" y="937260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80"/>
              </a:spcBef>
              <a:spcAft>
                <a:spcPts val="0"/>
              </a:spcAft>
              <a:buClr>
                <a:schemeClr val="lt2"/>
              </a:buClr>
              <a:buSzPts val="2550"/>
              <a:buFont typeface="Noto Sans Symbols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 rot="5400000">
            <a:off x="4953000" y="2133600"/>
            <a:ext cx="5410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 rot="5400000">
            <a:off x="762000" y="152400"/>
            <a:ext cx="5410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 rot="5400000">
            <a:off x="2628900" y="-1905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0" y="0"/>
            <a:ext cx="9144000" cy="546100"/>
            <a:chOff x="0" y="0"/>
            <a:chExt cx="9144000" cy="546100"/>
          </a:xfrm>
        </p:grpSpPr>
        <p:sp>
          <p:nvSpPr>
            <p:cNvPr id="13" name="Google Shape;13;p1"/>
            <p:cNvSpPr txBox="1"/>
            <p:nvPr/>
          </p:nvSpPr>
          <p:spPr>
            <a:xfrm>
              <a:off x="0" y="0"/>
              <a:ext cx="285750" cy="5334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 txBox="1"/>
            <p:nvPr/>
          </p:nvSpPr>
          <p:spPr>
            <a:xfrm>
              <a:off x="412750" y="134937"/>
              <a:ext cx="8731250" cy="27463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 txBox="1"/>
            <p:nvPr/>
          </p:nvSpPr>
          <p:spPr>
            <a:xfrm>
              <a:off x="409575" y="134937"/>
              <a:ext cx="138112" cy="1412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 txBox="1"/>
            <p:nvPr/>
          </p:nvSpPr>
          <p:spPr>
            <a:xfrm>
              <a:off x="547687" y="0"/>
              <a:ext cx="139700" cy="13811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 txBox="1"/>
            <p:nvPr/>
          </p:nvSpPr>
          <p:spPr>
            <a:xfrm>
              <a:off x="547687" y="134937"/>
              <a:ext cx="139700" cy="14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 txBox="1"/>
            <p:nvPr/>
          </p:nvSpPr>
          <p:spPr>
            <a:xfrm>
              <a:off x="274637" y="274637"/>
              <a:ext cx="136525" cy="13811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 txBox="1"/>
            <p:nvPr/>
          </p:nvSpPr>
          <p:spPr>
            <a:xfrm>
              <a:off x="131762" y="136525"/>
              <a:ext cx="141287" cy="13811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 txBox="1"/>
            <p:nvPr/>
          </p:nvSpPr>
          <p:spPr>
            <a:xfrm>
              <a:off x="409575" y="271462"/>
              <a:ext cx="138112" cy="138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 txBox="1"/>
            <p:nvPr/>
          </p:nvSpPr>
          <p:spPr>
            <a:xfrm>
              <a:off x="274637" y="409575"/>
              <a:ext cx="136525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sp>
          <p:nvSpPr>
            <p:cNvPr id="90" name="Google Shape;90;p12"/>
            <p:cNvSpPr txBox="1"/>
            <p:nvPr/>
          </p:nvSpPr>
          <p:spPr>
            <a:xfrm>
              <a:off x="0" y="0"/>
              <a:ext cx="3505200" cy="68580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2"/>
            <p:cNvSpPr txBox="1"/>
            <p:nvPr/>
          </p:nvSpPr>
          <p:spPr>
            <a:xfrm>
              <a:off x="1716087" y="1690687"/>
              <a:ext cx="7427912" cy="253365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2"/>
            <p:cNvGrpSpPr/>
            <p:nvPr/>
          </p:nvGrpSpPr>
          <p:grpSpPr>
            <a:xfrm>
              <a:off x="0" y="1066800"/>
              <a:ext cx="2867024" cy="3157537"/>
              <a:chOff x="0" y="1066800"/>
              <a:chExt cx="2867024" cy="3157537"/>
            </a:xfrm>
          </p:grpSpPr>
          <p:sp>
            <p:nvSpPr>
              <p:cNvPr id="93" name="Google Shape;93;p12"/>
              <p:cNvSpPr txBox="1"/>
              <p:nvPr/>
            </p:nvSpPr>
            <p:spPr>
              <a:xfrm>
                <a:off x="573087" y="3582987"/>
                <a:ext cx="576262" cy="6413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2"/>
              <p:cNvSpPr txBox="1"/>
              <p:nvPr/>
            </p:nvSpPr>
            <p:spPr>
              <a:xfrm>
                <a:off x="1716087" y="1690687"/>
                <a:ext cx="574675" cy="64293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2"/>
              <p:cNvSpPr txBox="1"/>
              <p:nvPr/>
            </p:nvSpPr>
            <p:spPr>
              <a:xfrm>
                <a:off x="2281237" y="1066800"/>
                <a:ext cx="585787" cy="6350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2"/>
              <p:cNvSpPr txBox="1"/>
              <p:nvPr/>
            </p:nvSpPr>
            <p:spPr>
              <a:xfrm>
                <a:off x="1141412" y="3582987"/>
                <a:ext cx="584200" cy="64135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2"/>
              <p:cNvSpPr txBox="1"/>
              <p:nvPr/>
            </p:nvSpPr>
            <p:spPr>
              <a:xfrm>
                <a:off x="2281237" y="1690687"/>
                <a:ext cx="585787" cy="6429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2"/>
              <p:cNvSpPr txBox="1"/>
              <p:nvPr/>
            </p:nvSpPr>
            <p:spPr>
              <a:xfrm>
                <a:off x="1141412" y="2324100"/>
                <a:ext cx="584200" cy="63341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2"/>
              <p:cNvSpPr txBox="1"/>
              <p:nvPr/>
            </p:nvSpPr>
            <p:spPr>
              <a:xfrm>
                <a:off x="0" y="2324100"/>
                <a:ext cx="582612" cy="63341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2"/>
              <p:cNvSpPr txBox="1"/>
              <p:nvPr/>
            </p:nvSpPr>
            <p:spPr>
              <a:xfrm>
                <a:off x="1716087" y="2324100"/>
                <a:ext cx="574675" cy="6334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2"/>
              <p:cNvSpPr txBox="1"/>
              <p:nvPr/>
            </p:nvSpPr>
            <p:spPr>
              <a:xfrm>
                <a:off x="573087" y="2947987"/>
                <a:ext cx="576262" cy="64452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2"/>
              <p:cNvSpPr txBox="1"/>
              <p:nvPr/>
            </p:nvSpPr>
            <p:spPr>
              <a:xfrm>
                <a:off x="1141412" y="2947987"/>
                <a:ext cx="584200" cy="6445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</a:t>
            </a:fld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body" idx="1"/>
          </p:nvPr>
        </p:nvSpPr>
        <p:spPr>
          <a:xfrm>
            <a:off x="395287" y="549275"/>
            <a:ext cx="8435975" cy="488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3200" b="1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Основные</a:t>
            </a:r>
            <a:r>
              <a:rPr lang="en-US" sz="3200" b="1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сведения</a:t>
            </a:r>
            <a:r>
              <a:rPr lang="en-US" sz="32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об</a:t>
            </a:r>
            <a:r>
              <a:rPr lang="en-US" sz="32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ультразвуке</a:t>
            </a:r>
            <a:r>
              <a:rPr lang="en-US" sz="32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источники</a:t>
            </a:r>
            <a:r>
              <a:rPr lang="en-US" sz="32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ультразвука</a:t>
            </a:r>
            <a:endParaRPr dirty="0"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676400"/>
            <a:ext cx="6985000" cy="497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10</a:t>
            </a:fld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468312" y="7651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6286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Действие ультразвука на человека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Ультразвуковые волны могут вызывать в организме человека различные биологические эффекты, характер которых определяется:</a:t>
            </a:r>
            <a:endParaRPr/>
          </a:p>
          <a:p>
            <a:pPr marL="628650" marR="0" lvl="0" indent="-6286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arenR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характеристиками ультразвуковых колебаний: 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интенсивностью;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частотой;</a:t>
            </a:r>
            <a:endParaRPr/>
          </a:p>
          <a:p>
            <a:pPr marL="628650" marR="0" lvl="0" indent="-6286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временными параметрами (постоянный, импульсный);</a:t>
            </a:r>
            <a:endParaRPr/>
          </a:p>
          <a:p>
            <a:pPr marL="628650" marR="0" lvl="0" indent="-4953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6286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2) длительностью воздействия;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6286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3) чувствительностью тканей человека.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11</a:t>
            </a:fld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642350" cy="5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6286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Эффекты, вызываемые ультразвуком в организме человека,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условно подразделяются на: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физико-химические, связанные с ускорением процессов диффузии через мембраны, изменением скорости биологических реакций;</a:t>
            </a:r>
            <a:endParaRPr/>
          </a:p>
          <a:p>
            <a:pPr marL="628650" marR="0" lvl="0" indent="-6286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термические, проявляемые в результате выделения тепла при поглощении тканями энергии ультразвуковых колебаний;</a:t>
            </a:r>
            <a:endParaRPr/>
          </a:p>
          <a:p>
            <a:pPr marL="628650" marR="0" lvl="0" indent="-6286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эффекты, связанные с возникновением в тканях </a:t>
            </a:r>
            <a:r>
              <a:rPr lang="en-US" sz="2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ультразвуковой кавитации (от лат. cavitos - пустота), т.е. с образованием и последующим захлопыванием парогазовых пузырьков. 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Происходящие под воздействием ультразвука изменения в организме человека имеют общие закономерности: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малые интенсивности стимулируют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активируют, </a:t>
            </a:r>
            <a:r>
              <a:rPr lang="en-US" sz="24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средние и большие угнетают, тормозят и могут полностью подавлять функции.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12</a:t>
            </a:fld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457200" y="620712"/>
            <a:ext cx="8229600" cy="524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воздействии на человека контактного ультразвука низкой интенсивности (до 1,5 Вт/см) происходит ускорение обменных процессов в организме, легкий нагрев тканей, микромассаж. Морфологических изменений внутри клеток не происходит.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Ультразвук средней интенсивности (1,5... 3,0 Вт/см ) за счет увели­чения переменного звукового давления вызывает обратимые реакции угнетения, в частности нервной ткани.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Контактный ультразвук высокой интенсивности (3,0... 10,0 Вт/см ) вызывает необратимые реакции угнетения, переходящие в процесс полного разрушения клеток.</a:t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8532812" y="90805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1476375" y="3068637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6227762" y="450850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13</a:t>
            </a:fld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323850" y="4762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Кавитация приводит к разрыву молекулярных связей,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что является первопричиной окисляющего действия ультразвука. Подобным образом происходит  расщепление под действием ультразвука высокомолекулярных соединений в биологических объектах, например нуклеиновых кислот, белковых веществ.</a:t>
            </a:r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3954462"/>
            <a:ext cx="2735262" cy="26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3933825"/>
            <a:ext cx="3578225" cy="2684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14</a:t>
            </a:fld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642350" cy="60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6286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Ультразвуковые колебания, генерируемые в импульсном режиме, оказывают менее выраженное, более мягкое действие на человека, чем постоянные колебания. 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Действие ультразвука на организм человека приводит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 изменениям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нервной системы, сердечно-сосудистой, эндокринной системах, слуховом и вестибулярном анализаторах и др.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систематическом воздействии интенсивного низкочастотного ультразвука наиболее характерным является наличие </a:t>
            </a:r>
            <a:r>
              <a:rPr lang="en-US" sz="2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вегетососудистой дистонии и астенического синдрома. 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Высокочастотный ультразвук вызывает, прежде всего, поражения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нейрососудистого, нейромышечного аппарата, изменение костной структуры в виде остеопороза, остеосклероза и других изменений дегенеративно-дистрофического характера.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Лица, длительное время обслуживающие ультразвуковые установки, страдают также от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головных болей, головокружений, общей слабости, болевых ощущений в области сердца, ухудшения памяти.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15</a:t>
            </a:fld>
            <a:endParaRPr/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620712"/>
            <a:ext cx="8496300" cy="602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16</a:t>
            </a:fld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Астения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(от др.-греч. — бессилие, слабость), астеническое состояние, астенический синдром, астеническая реакция, нервно-психическая слабость, синдром хронической усталости - болезненное состояние, проявляющееся повышенной утомляемостью и истощаемостью с крайней неустойчивостью настроения, ослаблением самообладания, нетерпеливостью, неусидчивостью, нарушением сна, потерей сознания, частичной потерей памяти, утратой способности к длительному умственному и физическому напряжению, непереносимостью громких звуков, яркого света, резких запахов.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33" name="Google Shape;23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3924300"/>
            <a:ext cx="392112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0" y="3860800"/>
            <a:ext cx="3117850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17</a:t>
            </a:fld>
            <a:endParaRPr/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275" y="476250"/>
            <a:ext cx="4932362" cy="363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 rotWithShape="1">
          <a:blip r:embed="rId4">
            <a:alphaModFix/>
          </a:blip>
          <a:srcRect r="2997" b="4092"/>
          <a:stretch/>
        </p:blipFill>
        <p:spPr>
          <a:xfrm>
            <a:off x="250825" y="404812"/>
            <a:ext cx="3132137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/>
        </p:nvSpPr>
        <p:spPr>
          <a:xfrm>
            <a:off x="3563937" y="3644900"/>
            <a:ext cx="1728787" cy="36671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остеопороз</a:t>
            </a:r>
            <a:endParaRPr/>
          </a:p>
        </p:txBody>
      </p:sp>
      <p:sp>
        <p:nvSpPr>
          <p:cNvPr id="243" name="Google Shape;243;p30"/>
          <p:cNvSpPr txBox="1"/>
          <p:nvPr/>
        </p:nvSpPr>
        <p:spPr>
          <a:xfrm>
            <a:off x="323850" y="5445125"/>
            <a:ext cx="8569325" cy="1006475"/>
          </a:xfrm>
          <a:prstGeom prst="rect">
            <a:avLst/>
          </a:prstGeom>
          <a:solidFill>
            <a:srgbClr val="D3FD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Остеосклероз — патологическое состояние, повышение костной плотности, проявляющееся в виде утолщения костных трабекул и компактного вещества кости.</a:t>
            </a:r>
            <a:endParaRPr/>
          </a:p>
        </p:txBody>
      </p:sp>
      <p:sp>
        <p:nvSpPr>
          <p:cNvPr id="244" name="Google Shape;244;p30"/>
          <p:cNvSpPr txBox="1"/>
          <p:nvPr/>
        </p:nvSpPr>
        <p:spPr>
          <a:xfrm>
            <a:off x="323850" y="4292600"/>
            <a:ext cx="8496300" cy="1006475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Остеопоро́з (лат. osteoporosis) — заболевание, связанное с повреждением (истончением) костной ткани, ведущее к переломам и деформации костей.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18</a:t>
            </a:fld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323850" y="5492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В 1989 г.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вегетативно-сенсорная полинейропатия рук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развивающаяся при воздействии контактного ультразвука, признана профессиональным заболеванием и внесена в список профзаболеваний.</a:t>
            </a:r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468312" y="2781300"/>
            <a:ext cx="410368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Для полинейропатии, характерны боли по ходу нервов, чувство ползания мурашек в кистях, стопах, онемение в них. Кисти рук влажные на ощупь, зябнут</a:t>
            </a: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52" name="Google Shape;252;p31"/>
          <p:cNvPicPr preferRelativeResize="0"/>
          <p:nvPr/>
        </p:nvPicPr>
        <p:blipFill rotWithShape="1">
          <a:blip r:embed="rId3">
            <a:alphaModFix/>
          </a:blip>
          <a:srcRect r="463" b="1913"/>
          <a:stretch/>
        </p:blipFill>
        <p:spPr>
          <a:xfrm>
            <a:off x="5148262" y="2565400"/>
            <a:ext cx="3744912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19</a:t>
            </a:fld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1"/>
          </p:nvPr>
        </p:nvSpPr>
        <p:spPr>
          <a:xfrm>
            <a:off x="539750" y="4762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Классификация ультразвука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Для унификации критериев и методов оценки условий труда СанПиН </a:t>
            </a: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2.2.4/2.1.8.582-96 «Гигиенические требования при работах с источниками воздушного и контактного ультразвука промышленного, медицинского и бытового назначения»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установлена гигиеническая классификация ультразвука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59" name="Google Shape;25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4149725"/>
            <a:ext cx="1744662" cy="24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</a:t>
            </a:fld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323850" y="6921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План лекции</a:t>
            </a:r>
            <a:endParaRPr/>
          </a:p>
          <a:p>
            <a:pPr marL="609600" marR="0" lvl="0" indent="-6096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Основные сведения об ультразвуке, источники ультразвука.</a:t>
            </a:r>
            <a:endParaRPr/>
          </a:p>
          <a:p>
            <a:pPr marL="609600" marR="0" lvl="0" indent="-6096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Действие ультразвука на человека.</a:t>
            </a:r>
            <a:endParaRPr/>
          </a:p>
          <a:p>
            <a:pPr marL="609600" marR="0" lvl="0" indent="-6096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Классификация ультразвука.</a:t>
            </a:r>
            <a:endParaRPr/>
          </a:p>
          <a:p>
            <a:pPr marL="609600" marR="0" lvl="0" indent="-6096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Нормирование ультразвука.</a:t>
            </a:r>
            <a:endParaRPr/>
          </a:p>
          <a:p>
            <a:pPr marL="609600" marR="0" lvl="0" indent="-6096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Приборы и методы контроля характеристик ультразвука.</a:t>
            </a:r>
            <a:endParaRPr/>
          </a:p>
          <a:p>
            <a:pPr marL="609600" marR="0" lvl="0" indent="-6096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Методы борьбы с ультразвуком.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20</a:t>
            </a:fld>
            <a:endParaRPr/>
          </a:p>
        </p:txBody>
      </p:sp>
      <p:sp>
        <p:nvSpPr>
          <p:cNvPr id="265" name="Google Shape;265;p33"/>
          <p:cNvSpPr txBox="1"/>
          <p:nvPr/>
        </p:nvSpPr>
        <p:spPr>
          <a:xfrm>
            <a:off x="1331912" y="404812"/>
            <a:ext cx="63642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Гигиеническая классификация ультразвука</a:t>
            </a:r>
            <a:endParaRPr/>
          </a:p>
        </p:txBody>
      </p:sp>
      <p:pic>
        <p:nvPicPr>
          <p:cNvPr id="266" name="Google Shape;266;p33"/>
          <p:cNvPicPr preferRelativeResize="0"/>
          <p:nvPr/>
        </p:nvPicPr>
        <p:blipFill rotWithShape="1">
          <a:blip r:embed="rId3">
            <a:alphaModFix/>
          </a:blip>
          <a:srcRect l="-694" b="15978"/>
          <a:stretch/>
        </p:blipFill>
        <p:spPr>
          <a:xfrm>
            <a:off x="130175" y="836612"/>
            <a:ext cx="8585200" cy="58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21</a:t>
            </a:fld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Нормируемыми параметрами воздушного ультразвука являются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уровни звукового давления</a:t>
            </a:r>
            <a:endParaRPr/>
          </a:p>
        </p:txBody>
      </p:sp>
      <p:pic>
        <p:nvPicPr>
          <p:cNvPr id="273" name="Google Shape;2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44675"/>
            <a:ext cx="9144000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22</a:t>
            </a:fld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Нормируемыми параметрами контактного ультразвука являются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пиковые значения виброскорости или ее логарифмические уровни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определяемые по формуле: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80" name="Google Shape;280;p35"/>
          <p:cNvPicPr preferRelativeResize="0"/>
          <p:nvPr/>
        </p:nvPicPr>
        <p:blipFill rotWithShape="1">
          <a:blip r:embed="rId3">
            <a:alphaModFix/>
          </a:blip>
          <a:srcRect l="781" t="4017" b="10981"/>
          <a:stretch/>
        </p:blipFill>
        <p:spPr>
          <a:xfrm>
            <a:off x="69850" y="2276475"/>
            <a:ext cx="907415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/>
        </p:nvSpPr>
        <p:spPr>
          <a:xfrm>
            <a:off x="1476375" y="3860800"/>
            <a:ext cx="69056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ПДУ контактного ультразвука для работающих</a:t>
            </a:r>
            <a:endParaRPr/>
          </a:p>
        </p:txBody>
      </p:sp>
      <p:pic>
        <p:nvPicPr>
          <p:cNvPr id="282" name="Google Shape;28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92600"/>
            <a:ext cx="9144000" cy="220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23</a:t>
            </a:fld>
            <a:endParaRPr/>
          </a:p>
        </p:txBody>
      </p:sp>
      <p:sp>
        <p:nvSpPr>
          <p:cNvPr id="288" name="Google Shape;288;p36"/>
          <p:cNvSpPr txBox="1">
            <a:spLocks noGrp="1"/>
          </p:cNvSpPr>
          <p:nvPr>
            <p:ph type="body" idx="1"/>
          </p:nvPr>
        </p:nvSpPr>
        <p:spPr>
          <a:xfrm>
            <a:off x="250825" y="6207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Приборы и методы контроля характеристик ультразвука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Общие требования к измерению ультразвука на рабочих местах установлены в СанПиН 2.2.4/2.1.8.582-96.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соответствии с этим нормативным документом измерения уровней воздушного ультразвука производятся на постоянных рабочих местах или в рабочей зоне при типичных условиях эксплуатации оборудования, характеризующегося наиболее высокой интенсивностью генерируемых ультразвуковых колебаний. 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проведении измерений микрофон располагается на уровне головы и на расстоянии 5 см от уха человека, подвергающегося воздействию ультразвука, и на расстоянии 50 см от человека, проводящего измерения.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Измерения проводятся не менее 3-х раз в каждой третьоктавной полосе для одной точки и затем вычисляется среднее значение.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24</a:t>
            </a:fld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Для измерения воздушного ультразвука применяется следующая аппаратура: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шумомеры для измерений в диапазоне частот до 50 000 Гц и до 100 000 Гц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; микрофоны и полосовые фильтры.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Измерение уровней контактного ультразвука (значения виброскорости) производится в зоне контакта рук или других частей тела человека с источником ультразвуковых колебаний с помощью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измерительного тракта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состоящего из: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датчика,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чувствительность которого позволяет регистрировать ультразвуковые колебания с уровнем колебательной скорости на поверхности не ниже 80 дБ;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лазерного интерферометра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усилителя; схемы обработки сигналов,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включающей фильтры низкой и высокой частоты;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милливольтметра ВЗ-40; дифференцирующей цепочки и импульсного вольтметра Вч-12.</a:t>
            </a:r>
            <a:endParaRPr/>
          </a:p>
        </p:txBody>
      </p:sp>
      <p:pic>
        <p:nvPicPr>
          <p:cNvPr id="295" name="Google Shape;2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5054600"/>
            <a:ext cx="2138362" cy="18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 txBox="1"/>
          <p:nvPr/>
        </p:nvSpPr>
        <p:spPr>
          <a:xfrm>
            <a:off x="3276600" y="6237287"/>
            <a:ext cx="3189287" cy="36671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Лазерный интерферометр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25</a:t>
            </a:fld>
            <a:endParaRPr/>
          </a:p>
        </p:txBody>
      </p:sp>
      <p:sp>
        <p:nvSpPr>
          <p:cNvPr id="302" name="Google Shape;302;p38"/>
          <p:cNvSpPr txBox="1">
            <a:spLocks noGrp="1"/>
          </p:cNvSpPr>
          <p:nvPr>
            <p:ph type="body" idx="1"/>
          </p:nvPr>
        </p:nvSpPr>
        <p:spPr>
          <a:xfrm>
            <a:off x="323850" y="476250"/>
            <a:ext cx="84963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Оценить интенсивность генерируемого контактного ультразвука можно также с помощью универсальных промышленных ультразвуковых дефектоскопов.</a:t>
            </a:r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565400"/>
            <a:ext cx="4248150" cy="35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/>
        </p:nvSpPr>
        <p:spPr>
          <a:xfrm>
            <a:off x="4572000" y="1844675"/>
            <a:ext cx="4572000" cy="478155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Универсальный ультразвуковой дефектоскоп УД2-3С предназначен для контроля продукции на наличие дефектов типа нарушения сплошности и однородности материалов, полуфабрикатов, готовых изделий и сварных соединений, для измерения глубины и координат залегания дефектов, измерения толщины и скорости распространения ультразвуковых колебаний в материале.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26</a:t>
            </a:fld>
            <a:endParaRPr/>
          </a:p>
        </p:txBody>
      </p:sp>
      <p:sp>
        <p:nvSpPr>
          <p:cNvPr id="310" name="Google Shape;310;p39"/>
          <p:cNvSpPr txBox="1">
            <a:spLocks noGrp="1"/>
          </p:cNvSpPr>
          <p:nvPr>
            <p:ph type="body" idx="1"/>
          </p:nvPr>
        </p:nvSpPr>
        <p:spPr>
          <a:xfrm>
            <a:off x="250825" y="765175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Методы борьбы с ультразвуком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Ограничение воздействия на работающих ультразвука как неблагоприятного физического фактора производственной среды достигается применением организационно-технических, санитарно-гигиенических и медико-биологических мероприятий, дифференцированных с учетом частотно-амплитудных параметров, среды передачи.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27</a:t>
            </a:fld>
            <a:endParaRPr/>
          </a:p>
        </p:txBody>
      </p:sp>
      <p:sp>
        <p:nvSpPr>
          <p:cNvPr id="316" name="Google Shape;316;p40"/>
          <p:cNvSpPr txBox="1">
            <a:spLocks noGrp="1"/>
          </p:cNvSpPr>
          <p:nvPr>
            <p:ph type="body" idx="1"/>
          </p:nvPr>
        </p:nvSpPr>
        <p:spPr>
          <a:xfrm>
            <a:off x="250825" y="692150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None/>
            </a:pPr>
            <a:r>
              <a:rPr lang="en-US" sz="2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Защита человека от действия воздушного ультразвука обеспечивается выполнением следующих мероприятий.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None/>
            </a:pPr>
            <a:endParaRPr sz="22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None/>
            </a:pPr>
            <a:r>
              <a:rPr lang="en-US" sz="2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Оборудование звукоизолирующими кожухами и экранами (в том числе прозрачными) стационарных ультразвуковых источников, генерирующих уровни звукового давления, превышающие нормативные значения. Звукоизолирующие кожухи изготавливают, как правило, </a:t>
            </a:r>
            <a:r>
              <a:rPr lang="en-US" sz="2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из листовой стали или дюралюминия (толщиной 1 мм) с обклейкой резиной или рубероидом, а также из трех слоев резины общей толщиной 3.. .5 мм.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None/>
            </a:pPr>
            <a:r>
              <a:rPr lang="en-US" sz="2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Размещение ультразвуковых установок в специальных помещениях, выгородках или звукоизолирующих кабинах.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None/>
            </a:pPr>
            <a:r>
              <a:rPr lang="en-US" sz="2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Применение противошумов, если перечисленные выше мероприятия не позволяют получить необходимый эффект.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28</a:t>
            </a:fld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Ограничение неблагоприятного влияния ультразвука на персонал при контактном облучении достигается: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Исключением непосредственного контакта человека с рабочей поверхностью источника ультразвука и с контактной средой во время возбуждения в ней ультразвуковых колебаний.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Созданием автоматизированного ультразвукового оборудования.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Применением дистанционного управления источниками ультразвука.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Установлением автоблокировки, т.е. автоматического отключения источника ультразвука при выполнении вспомогательных операций (загрузка и выгрузка продукции, нанесение контактных смазок и др.).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29</a:t>
            </a:fld>
            <a:endParaRPr/>
          </a:p>
        </p:txBody>
      </p:sp>
      <p:sp>
        <p:nvSpPr>
          <p:cNvPr id="328" name="Google Shape;328;p42"/>
          <p:cNvSpPr txBox="1">
            <a:spLocks noGrp="1"/>
          </p:cNvSpPr>
          <p:nvPr>
            <p:ph type="body" idx="1"/>
          </p:nvPr>
        </p:nvSpPr>
        <p:spPr>
          <a:xfrm>
            <a:off x="395287" y="9080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Установлением при систематической работе с источниками ультразвука (в течение более 50% рабочего времени) двух регламентированных перерывов: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- десятиминутный перерыв за 1-1,5 ч 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-15-минутный перерыв через 1,5-2 ч после обеденного перерыва для проведения профилактических процедур (тепловых гидропроцедур, массажа, ультрафиолетового облучения), а также лечебной гимнастики, витаминизации и т. п.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Применением для защиты рук нарукавников, рукавиц или перчаток (наружные резиновые и внутренние хлопчатобумажные).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3</a:t>
            </a:fld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1"/>
          </p:nvPr>
        </p:nvSpPr>
        <p:spPr>
          <a:xfrm>
            <a:off x="0" y="404812"/>
            <a:ext cx="500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Ультразвук - область акустических колебаний с частотой выше 20 кГц, неслышимых человеческим ухом.</a:t>
            </a:r>
            <a:endParaRPr/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 r="-165" b="6385"/>
          <a:stretch/>
        </p:blipFill>
        <p:spPr>
          <a:xfrm>
            <a:off x="0" y="3522662"/>
            <a:ext cx="5003800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5076825" y="549275"/>
            <a:ext cx="3816350" cy="593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одном из древних китайских храмов до настоящего времени хранится таз с ручками, обладающий удиви-тельным свойством. Стоит налить в него воду и слегка потереть ручки, как вода словно вскипает, хотя остается холодной. Чудо это разгадано. При трении ручек возникают невидимые глазом высокочастотные колебания стенок таза. Они-то и вызывают «кипение» налитой в таз воды. Виновником чуда оказался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ультразвук.</a:t>
            </a:r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 t="18133" r="1699" b="15332"/>
          <a:stretch/>
        </p:blipFill>
        <p:spPr>
          <a:xfrm>
            <a:off x="1331912" y="1844675"/>
            <a:ext cx="3673475" cy="186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4</a:t>
            </a:fld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1"/>
          </p:nvPr>
        </p:nvSpPr>
        <p:spPr>
          <a:xfrm>
            <a:off x="250825" y="6207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23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 своей природе ультразвуковые волны ничем не отличаются от звуковых волн слышимого диапазона. Распространение ультразвука подчиняется основным законам, общим для акустических волн любого диапазона частот.</a:t>
            </a:r>
            <a:endParaRPr/>
          </a:p>
          <a:p>
            <a:pPr marL="0" marR="0" lvl="0" indent="723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Вместе с тем </a:t>
            </a: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ультразвук, обладая высокими частотами и, следовательно, малыми длинами волн, характеризуется особыми свойствами. Из-за малых длин </a:t>
            </a:r>
            <a:r>
              <a:rPr lang="en-US" sz="28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ультразвуковые волны легче сфокусировать и соответственно получать более узкое и направленное излучение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т.е. сосредоточивать всю энергию ультразвука в нужном направлении и концентрировать ее в небольшом объеме.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5</a:t>
            </a:fld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>
            <a:off x="250825" y="428625"/>
            <a:ext cx="8642350" cy="537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Источниками ультразвука являются все виды технологического оборудования, </a:t>
            </a:r>
            <a:r>
              <a:rPr lang="en-US" sz="28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ультразвуковые приборы и аппараты </a:t>
            </a: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промышленного, медицинского и бытового назначения, генерирующие ультразвуковые колебания</a:t>
            </a:r>
            <a:r>
              <a:rPr lang="en-US"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48" name="Google Shape;148;p18" descr="http://www.sale.ykt.ru/upload/product/1302056b%20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3857625"/>
            <a:ext cx="3943350" cy="278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http://www.auto-pulsar.ru/images_pribory/Cunamy4.jpg"/>
          <p:cNvPicPr preferRelativeResize="0"/>
          <p:nvPr/>
        </p:nvPicPr>
        <p:blipFill rotWithShape="1">
          <a:blip r:embed="rId4">
            <a:alphaModFix/>
          </a:blip>
          <a:srcRect l="442" t="14123" r="47566" b="14311"/>
          <a:stretch/>
        </p:blipFill>
        <p:spPr>
          <a:xfrm>
            <a:off x="4578350" y="4286250"/>
            <a:ext cx="45656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http://techspektr.ru/files/img/ultrazvuk/xphaso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4625" y="2428875"/>
            <a:ext cx="3675062" cy="278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6</a:t>
            </a:fld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539750" y="7651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8001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настоящее время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ультразвук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широко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применяется в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различных отраслях экономики: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геологии, медицине, металлургии, химической промышленности, машиностроении, радиоэлектронике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др.</a:t>
            </a:r>
            <a:endParaRPr/>
          </a:p>
          <a:p>
            <a:pPr marL="0" marR="0" lvl="0" indent="8001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Низкочастотные ультразвуковые волны (до 100 кГц),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распространяющиеся контактным или воздушным путем,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применяют для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активного воздействия на вещества и технологические процессы: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очистка, обеззараживание, сварка, механическая и термическая обработка материалов, коагуляция аэрозолей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многие другие.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7</a:t>
            </a:fld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медицине ультразвук применяется для диагностики заболеваний, микромассажа тканей, ультразвуковой хирургии, стерилизации инструментария др.</a:t>
            </a:r>
            <a:endParaRPr/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133600"/>
            <a:ext cx="2857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250825" y="5949950"/>
            <a:ext cx="2881312" cy="64135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Ультразвуковая хирургия катаракты</a:t>
            </a:r>
            <a:endParaRPr/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262" y="1773237"/>
            <a:ext cx="3673475" cy="24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5148262" y="4221162"/>
            <a:ext cx="3671887" cy="36671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Ультразвуковой пилинг</a:t>
            </a:r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5">
            <a:alphaModFix/>
          </a:blip>
          <a:srcRect l="8662" r="10445"/>
          <a:stretch/>
        </p:blipFill>
        <p:spPr>
          <a:xfrm>
            <a:off x="3132137" y="2636837"/>
            <a:ext cx="2016125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3203575" y="5661025"/>
            <a:ext cx="3398837" cy="36671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Ультразвуковой стерилизатор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8</a:t>
            </a:fld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пропускании ультразвуковых колебаний через исследуемую деталь можно обнаружить в ней дефекты по характерному рассеянию пучка и по появлению ультразвуковой тени. На этом основана целая отрасль науки -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ультразвуковая дефектоскопия.</a:t>
            </a:r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3213100"/>
            <a:ext cx="2444750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575" y="2708275"/>
            <a:ext cx="4897437" cy="363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3203575" y="6237287"/>
            <a:ext cx="4916487" cy="36671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Ультразвуковой дефектоскоп «Монолит –А»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Black"/>
                <a:buNone/>
              </a:pPr>
              <a:t>9</a:t>
            </a:fld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323850" y="4048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Для неразрушающего контроля и в медицине — для диагностики и лечения различных заболеваний используется высокочастотный ультразвук (от 100 кГц до 100 МГц), распространяющийся исключительно контактным путем.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13100"/>
            <a:ext cx="4416425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100" y="2708275"/>
            <a:ext cx="4446587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ентиляция. ppt">
  <a:themeElements>
    <a:clrScheme name="вентиляция. ppt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ентиляция. ppt">
  <a:themeElements>
    <a:clrScheme name="вентиляция. ppt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1589</Words>
  <Application>Microsoft Office PowerPoint</Application>
  <PresentationFormat>Экран (4:3)</PresentationFormat>
  <Paragraphs>116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Noto Sans Symbols</vt:lpstr>
      <vt:lpstr>вентиляция. ppt</vt:lpstr>
      <vt:lpstr>1_вентиляция. ppt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Maria</cp:lastModifiedBy>
  <cp:revision>1</cp:revision>
  <dcterms:modified xsi:type="dcterms:W3CDTF">2022-04-03T08:55:18Z</dcterms:modified>
</cp:coreProperties>
</file>