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1" r:id="rId1"/>
  </p:sldMasterIdLst>
  <p:sldIdLst>
    <p:sldId id="256" r:id="rId2"/>
    <p:sldId id="258" r:id="rId3"/>
    <p:sldId id="259" r:id="rId4"/>
    <p:sldId id="260" r:id="rId5"/>
    <p:sldId id="264" r:id="rId6"/>
    <p:sldId id="266"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695EE38B-03BB-40E4-8F75-F4618D714009}">
          <p14:sldIdLst>
            <p14:sldId id="256"/>
            <p14:sldId id="258"/>
            <p14:sldId id="259"/>
            <p14:sldId id="260"/>
            <p14:sldId id="264"/>
            <p14:sldId id="2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AED87F5-9A42-469E-8B45-9BB961E8D27F}" type="datetimeFigureOut">
              <a:rPr lang="ru-RU" smtClean="0"/>
              <a:t>19.03.2020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6EFA5EC-F7A6-4A5F-970A-7AD985A30F10}" type="slidenum">
              <a:rPr lang="ru-RU" smtClean="0"/>
              <a:t>‹#›</a:t>
            </a:fld>
            <a:endParaRPr lang="ru-RU"/>
          </a:p>
        </p:txBody>
      </p:sp>
    </p:spTree>
    <p:extLst>
      <p:ext uri="{BB962C8B-B14F-4D97-AF65-F5344CB8AC3E}">
        <p14:creationId xmlns:p14="http://schemas.microsoft.com/office/powerpoint/2010/main" val="2224391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AED87F5-9A42-469E-8B45-9BB961E8D27F}" type="datetimeFigureOut">
              <a:rPr lang="ru-RU" smtClean="0"/>
              <a:t>19.03.2020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6EFA5EC-F7A6-4A5F-970A-7AD985A30F10}" type="slidenum">
              <a:rPr lang="ru-RU" smtClean="0"/>
              <a:t>‹#›</a:t>
            </a:fld>
            <a:endParaRPr lang="ru-RU"/>
          </a:p>
        </p:txBody>
      </p:sp>
    </p:spTree>
    <p:extLst>
      <p:ext uri="{BB962C8B-B14F-4D97-AF65-F5344CB8AC3E}">
        <p14:creationId xmlns:p14="http://schemas.microsoft.com/office/powerpoint/2010/main" val="3936025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AED87F5-9A42-469E-8B45-9BB961E8D27F}" type="datetimeFigureOut">
              <a:rPr lang="ru-RU" smtClean="0"/>
              <a:t>19.03.2020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6EFA5EC-F7A6-4A5F-970A-7AD985A30F10}"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26753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2AED87F5-9A42-469E-8B45-9BB961E8D27F}" type="datetimeFigureOut">
              <a:rPr lang="ru-RU" smtClean="0"/>
              <a:t>19.03.2020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6EFA5EC-F7A6-4A5F-970A-7AD985A30F10}" type="slidenum">
              <a:rPr lang="ru-RU" smtClean="0"/>
              <a:t>‹#›</a:t>
            </a:fld>
            <a:endParaRPr lang="ru-RU"/>
          </a:p>
        </p:txBody>
      </p:sp>
    </p:spTree>
    <p:extLst>
      <p:ext uri="{BB962C8B-B14F-4D97-AF65-F5344CB8AC3E}">
        <p14:creationId xmlns:p14="http://schemas.microsoft.com/office/powerpoint/2010/main" val="3544897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2AED87F5-9A42-469E-8B45-9BB961E8D27F}" type="datetimeFigureOut">
              <a:rPr lang="ru-RU" smtClean="0"/>
              <a:t>19.03.2020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6EFA5EC-F7A6-4A5F-970A-7AD985A30F10}"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081493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2AED87F5-9A42-469E-8B45-9BB961E8D27F}" type="datetimeFigureOut">
              <a:rPr lang="ru-RU" smtClean="0"/>
              <a:t>19.03.2020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6EFA5EC-F7A6-4A5F-970A-7AD985A30F10}" type="slidenum">
              <a:rPr lang="ru-RU" smtClean="0"/>
              <a:t>‹#›</a:t>
            </a:fld>
            <a:endParaRPr lang="ru-RU"/>
          </a:p>
        </p:txBody>
      </p:sp>
    </p:spTree>
    <p:extLst>
      <p:ext uri="{BB962C8B-B14F-4D97-AF65-F5344CB8AC3E}">
        <p14:creationId xmlns:p14="http://schemas.microsoft.com/office/powerpoint/2010/main" val="8101649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AED87F5-9A42-469E-8B45-9BB961E8D27F}" type="datetimeFigureOut">
              <a:rPr lang="ru-RU" smtClean="0"/>
              <a:t>19.03.2020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6EFA5EC-F7A6-4A5F-970A-7AD985A30F10}" type="slidenum">
              <a:rPr lang="ru-RU" smtClean="0"/>
              <a:t>‹#›</a:t>
            </a:fld>
            <a:endParaRPr lang="ru-RU"/>
          </a:p>
        </p:txBody>
      </p:sp>
    </p:spTree>
    <p:extLst>
      <p:ext uri="{BB962C8B-B14F-4D97-AF65-F5344CB8AC3E}">
        <p14:creationId xmlns:p14="http://schemas.microsoft.com/office/powerpoint/2010/main" val="12752373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AED87F5-9A42-469E-8B45-9BB961E8D27F}" type="datetimeFigureOut">
              <a:rPr lang="ru-RU" smtClean="0"/>
              <a:t>19.03.2020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6EFA5EC-F7A6-4A5F-970A-7AD985A30F10}" type="slidenum">
              <a:rPr lang="ru-RU" smtClean="0"/>
              <a:t>‹#›</a:t>
            </a:fld>
            <a:endParaRPr lang="ru-RU"/>
          </a:p>
        </p:txBody>
      </p:sp>
    </p:spTree>
    <p:extLst>
      <p:ext uri="{BB962C8B-B14F-4D97-AF65-F5344CB8AC3E}">
        <p14:creationId xmlns:p14="http://schemas.microsoft.com/office/powerpoint/2010/main" val="2151445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AED87F5-9A42-469E-8B45-9BB961E8D27F}" type="datetimeFigureOut">
              <a:rPr lang="ru-RU" smtClean="0"/>
              <a:t>19.03.2020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6EFA5EC-F7A6-4A5F-970A-7AD985A30F10}" type="slidenum">
              <a:rPr lang="ru-RU" smtClean="0"/>
              <a:t>‹#›</a:t>
            </a:fld>
            <a:endParaRPr lang="ru-RU"/>
          </a:p>
        </p:txBody>
      </p:sp>
    </p:spTree>
    <p:extLst>
      <p:ext uri="{BB962C8B-B14F-4D97-AF65-F5344CB8AC3E}">
        <p14:creationId xmlns:p14="http://schemas.microsoft.com/office/powerpoint/2010/main" val="1666627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AED87F5-9A42-469E-8B45-9BB961E8D27F}" type="datetimeFigureOut">
              <a:rPr lang="ru-RU" smtClean="0"/>
              <a:t>19.03.2020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6EFA5EC-F7A6-4A5F-970A-7AD985A30F10}" type="slidenum">
              <a:rPr lang="ru-RU" smtClean="0"/>
              <a:t>‹#›</a:t>
            </a:fld>
            <a:endParaRPr lang="ru-RU"/>
          </a:p>
        </p:txBody>
      </p:sp>
    </p:spTree>
    <p:extLst>
      <p:ext uri="{BB962C8B-B14F-4D97-AF65-F5344CB8AC3E}">
        <p14:creationId xmlns:p14="http://schemas.microsoft.com/office/powerpoint/2010/main" val="961126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AED87F5-9A42-469E-8B45-9BB961E8D27F}" type="datetimeFigureOut">
              <a:rPr lang="ru-RU" smtClean="0"/>
              <a:t>19.03.2020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6EFA5EC-F7A6-4A5F-970A-7AD985A30F10}" type="slidenum">
              <a:rPr lang="ru-RU" smtClean="0"/>
              <a:t>‹#›</a:t>
            </a:fld>
            <a:endParaRPr lang="ru-RU"/>
          </a:p>
        </p:txBody>
      </p:sp>
    </p:spTree>
    <p:extLst>
      <p:ext uri="{BB962C8B-B14F-4D97-AF65-F5344CB8AC3E}">
        <p14:creationId xmlns:p14="http://schemas.microsoft.com/office/powerpoint/2010/main" val="424449975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AED87F5-9A42-469E-8B45-9BB961E8D27F}" type="datetimeFigureOut">
              <a:rPr lang="ru-RU" smtClean="0"/>
              <a:t>19.03.2020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6EFA5EC-F7A6-4A5F-970A-7AD985A30F10}" type="slidenum">
              <a:rPr lang="ru-RU" smtClean="0"/>
              <a:t>‹#›</a:t>
            </a:fld>
            <a:endParaRPr lang="ru-RU"/>
          </a:p>
        </p:txBody>
      </p:sp>
    </p:spTree>
    <p:extLst>
      <p:ext uri="{BB962C8B-B14F-4D97-AF65-F5344CB8AC3E}">
        <p14:creationId xmlns:p14="http://schemas.microsoft.com/office/powerpoint/2010/main" val="227184977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AED87F5-9A42-469E-8B45-9BB961E8D27F}" type="datetimeFigureOut">
              <a:rPr lang="ru-RU" smtClean="0"/>
              <a:t>19.03.2020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6EFA5EC-F7A6-4A5F-970A-7AD985A30F10}" type="slidenum">
              <a:rPr lang="ru-RU" smtClean="0"/>
              <a:t>‹#›</a:t>
            </a:fld>
            <a:endParaRPr lang="ru-RU"/>
          </a:p>
        </p:txBody>
      </p:sp>
    </p:spTree>
    <p:extLst>
      <p:ext uri="{BB962C8B-B14F-4D97-AF65-F5344CB8AC3E}">
        <p14:creationId xmlns:p14="http://schemas.microsoft.com/office/powerpoint/2010/main" val="2089958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D87F5-9A42-469E-8B45-9BB961E8D27F}" type="datetimeFigureOut">
              <a:rPr lang="ru-RU" smtClean="0"/>
              <a:t>19.03.2020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6EFA5EC-F7A6-4A5F-970A-7AD985A30F10}" type="slidenum">
              <a:rPr lang="ru-RU" smtClean="0"/>
              <a:t>‹#›</a:t>
            </a:fld>
            <a:endParaRPr lang="ru-RU"/>
          </a:p>
        </p:txBody>
      </p:sp>
    </p:spTree>
    <p:extLst>
      <p:ext uri="{BB962C8B-B14F-4D97-AF65-F5344CB8AC3E}">
        <p14:creationId xmlns:p14="http://schemas.microsoft.com/office/powerpoint/2010/main" val="4106497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AED87F5-9A42-469E-8B45-9BB961E8D27F}" type="datetimeFigureOut">
              <a:rPr lang="ru-RU" smtClean="0"/>
              <a:t>19.03.2020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6EFA5EC-F7A6-4A5F-970A-7AD985A30F10}" type="slidenum">
              <a:rPr lang="ru-RU" smtClean="0"/>
              <a:t>‹#›</a:t>
            </a:fld>
            <a:endParaRPr lang="ru-RU"/>
          </a:p>
        </p:txBody>
      </p:sp>
    </p:spTree>
    <p:extLst>
      <p:ext uri="{BB962C8B-B14F-4D97-AF65-F5344CB8AC3E}">
        <p14:creationId xmlns:p14="http://schemas.microsoft.com/office/powerpoint/2010/main" val="327515983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AED87F5-9A42-469E-8B45-9BB961E8D27F}" type="datetimeFigureOut">
              <a:rPr lang="ru-RU" smtClean="0"/>
              <a:t>19.03.2020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6EFA5EC-F7A6-4A5F-970A-7AD985A30F10}" type="slidenum">
              <a:rPr lang="ru-RU" smtClean="0"/>
              <a:t>‹#›</a:t>
            </a:fld>
            <a:endParaRPr lang="ru-RU"/>
          </a:p>
        </p:txBody>
      </p:sp>
    </p:spTree>
    <p:extLst>
      <p:ext uri="{BB962C8B-B14F-4D97-AF65-F5344CB8AC3E}">
        <p14:creationId xmlns:p14="http://schemas.microsoft.com/office/powerpoint/2010/main" val="2072208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AED87F5-9A42-469E-8B45-9BB961E8D27F}" type="datetimeFigureOut">
              <a:rPr lang="ru-RU" smtClean="0"/>
              <a:t>19.03.2020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6EFA5EC-F7A6-4A5F-970A-7AD985A30F10}" type="slidenum">
              <a:rPr lang="ru-RU" smtClean="0"/>
              <a:t>‹#›</a:t>
            </a:fld>
            <a:endParaRPr lang="ru-RU"/>
          </a:p>
        </p:txBody>
      </p:sp>
    </p:spTree>
    <p:extLst>
      <p:ext uri="{BB962C8B-B14F-4D97-AF65-F5344CB8AC3E}">
        <p14:creationId xmlns:p14="http://schemas.microsoft.com/office/powerpoint/2010/main" val="3343807305"/>
      </p:ext>
    </p:extLst>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 id="2147483973" r:id="rId12"/>
    <p:sldLayoutId id="2147483974" r:id="rId13"/>
    <p:sldLayoutId id="2147483975" r:id="rId14"/>
    <p:sldLayoutId id="2147483976" r:id="rId15"/>
    <p:sldLayoutId id="214748397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a:t>alternative types of energy</a:t>
            </a:r>
            <a:endParaRPr lang="ru-RU" dirty="0"/>
          </a:p>
        </p:txBody>
      </p:sp>
      <p:sp>
        <p:nvSpPr>
          <p:cNvPr id="3" name="Подзаголовок 2"/>
          <p:cNvSpPr>
            <a:spLocks noGrp="1"/>
          </p:cNvSpPr>
          <p:nvPr>
            <p:ph type="subTitle" idx="1"/>
          </p:nvPr>
        </p:nvSpPr>
        <p:spPr/>
        <p:txBody>
          <a:bodyPr/>
          <a:lstStyle/>
          <a:p>
            <a:endParaRPr lang="ru-RU"/>
          </a:p>
        </p:txBody>
      </p:sp>
      <p:sp>
        <p:nvSpPr>
          <p:cNvPr id="4" name="TextBox 3"/>
          <p:cNvSpPr txBox="1"/>
          <p:nvPr/>
        </p:nvSpPr>
        <p:spPr>
          <a:xfrm>
            <a:off x="8577469" y="6162261"/>
            <a:ext cx="3114955" cy="369332"/>
          </a:xfrm>
          <a:prstGeom prst="rect">
            <a:avLst/>
          </a:prstGeom>
          <a:gradFill>
            <a:gsLst>
              <a:gs pos="0">
                <a:schemeClr val="accent1">
                  <a:lumMod val="5000"/>
                  <a:lumOff val="95000"/>
                </a:schemeClr>
              </a:gs>
              <a:gs pos="74000">
                <a:schemeClr val="accent1">
                  <a:lumMod val="45000"/>
                  <a:lumOff val="55000"/>
                </a:schemeClr>
              </a:gs>
              <a:gs pos="43000">
                <a:schemeClr val="accent1">
                  <a:lumMod val="45000"/>
                  <a:lumOff val="55000"/>
                </a:schemeClr>
              </a:gs>
            </a:gsLst>
            <a:lin ang="5400000" scaled="1"/>
          </a:gradFill>
          <a:effectLst>
            <a:glow rad="584200">
              <a:schemeClr val="accent1">
                <a:alpha val="40000"/>
              </a:schemeClr>
            </a:glow>
            <a:outerShdw blurRad="50800" dist="50800" dir="5400000" sx="55000" sy="55000" algn="ctr" rotWithShape="0">
              <a:srgbClr val="000000">
                <a:alpha val="43137"/>
              </a:srgbClr>
            </a:outerShdw>
          </a:effectLst>
        </p:spPr>
        <p:txBody>
          <a:bodyPr wrap="none" rtlCol="0">
            <a:spAutoFit/>
          </a:bodyPr>
          <a:lstStyle/>
          <a:p>
            <a:r>
              <a:rPr lang="ru-RU" dirty="0" smtClean="0"/>
              <a:t>Подготовила : Зотина А.А</a:t>
            </a:r>
            <a:endParaRPr lang="ru-RU" dirty="0"/>
          </a:p>
        </p:txBody>
      </p:sp>
    </p:spTree>
    <p:extLst>
      <p:ext uri="{BB962C8B-B14F-4D97-AF65-F5344CB8AC3E}">
        <p14:creationId xmlns:p14="http://schemas.microsoft.com/office/powerpoint/2010/main" val="427709340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1043047"/>
            <a:ext cx="10820400" cy="1293028"/>
          </a:xfrm>
        </p:spPr>
        <p:txBody>
          <a:bodyPr/>
          <a:lstStyle/>
          <a:p>
            <a:pPr algn="l"/>
            <a:r>
              <a:rPr lang="en-US" dirty="0"/>
              <a:t>types of alternative energy</a:t>
            </a:r>
            <a:endParaRPr lang="ru-RU" dirty="0"/>
          </a:p>
        </p:txBody>
      </p:sp>
      <p:sp>
        <p:nvSpPr>
          <p:cNvPr id="3" name="Объект 2"/>
          <p:cNvSpPr>
            <a:spLocks noGrp="1"/>
          </p:cNvSpPr>
          <p:nvPr>
            <p:ph idx="1"/>
          </p:nvPr>
        </p:nvSpPr>
        <p:spPr/>
        <p:txBody>
          <a:bodyPr/>
          <a:lstStyle/>
          <a:p>
            <a:r>
              <a:rPr lang="en-US" dirty="0"/>
              <a:t>Solar </a:t>
            </a:r>
            <a:r>
              <a:rPr lang="en-US" dirty="0" smtClean="0"/>
              <a:t>power</a:t>
            </a:r>
            <a:endParaRPr lang="ru-RU" dirty="0" smtClean="0"/>
          </a:p>
          <a:p>
            <a:r>
              <a:rPr lang="en-US" dirty="0"/>
              <a:t>Wind </a:t>
            </a:r>
            <a:r>
              <a:rPr lang="en-US" dirty="0" smtClean="0"/>
              <a:t>energy</a:t>
            </a:r>
            <a:endParaRPr lang="ru-RU" dirty="0" smtClean="0"/>
          </a:p>
          <a:p>
            <a:r>
              <a:rPr lang="en-US" dirty="0" smtClean="0"/>
              <a:t>Biofuel</a:t>
            </a:r>
            <a:endParaRPr lang="ru-RU" dirty="0" smtClean="0"/>
          </a:p>
          <a:p>
            <a:r>
              <a:rPr lang="en-US" dirty="0"/>
              <a:t>Tidal </a:t>
            </a:r>
            <a:r>
              <a:rPr lang="en-US" dirty="0" smtClean="0"/>
              <a:t>energy</a:t>
            </a:r>
            <a:endParaRPr lang="ru-RU" dirty="0" smtClean="0"/>
          </a:p>
          <a:p>
            <a:r>
              <a:rPr lang="en-US" dirty="0"/>
              <a:t>Earth's thermal energy</a:t>
            </a:r>
          </a:p>
          <a:p>
            <a:r>
              <a:rPr lang="en-US" dirty="0"/>
              <a:t>Atmospheric electricity</a:t>
            </a:r>
            <a:endParaRPr lang="ru-RU" dirty="0"/>
          </a:p>
        </p:txBody>
      </p:sp>
    </p:spTree>
    <p:extLst>
      <p:ext uri="{BB962C8B-B14F-4D97-AF65-F5344CB8AC3E}">
        <p14:creationId xmlns:p14="http://schemas.microsoft.com/office/powerpoint/2010/main" val="1060074285"/>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1119" y="764373"/>
            <a:ext cx="9903823" cy="1293028"/>
          </a:xfrm>
        </p:spPr>
        <p:txBody>
          <a:bodyPr/>
          <a:lstStyle/>
          <a:p>
            <a:pPr algn="l"/>
            <a:r>
              <a:rPr lang="en-US" dirty="0" smtClean="0"/>
              <a:t>   Wind </a:t>
            </a:r>
            <a:r>
              <a:rPr lang="en-US" dirty="0"/>
              <a:t>energy and Tidal energy</a:t>
            </a:r>
            <a:endParaRPr lang="ru-RU" dirty="0"/>
          </a:p>
        </p:txBody>
      </p:sp>
      <p:sp>
        <p:nvSpPr>
          <p:cNvPr id="3" name="Объект 2"/>
          <p:cNvSpPr>
            <a:spLocks noGrp="1"/>
          </p:cNvSpPr>
          <p:nvPr>
            <p:ph idx="1"/>
          </p:nvPr>
        </p:nvSpPr>
        <p:spPr>
          <a:xfrm>
            <a:off x="801189" y="2133600"/>
            <a:ext cx="5878285" cy="3500846"/>
          </a:xfrm>
        </p:spPr>
        <p:txBody>
          <a:bodyPr>
            <a:normAutofit/>
          </a:bodyPr>
          <a:lstStyle/>
          <a:p>
            <a:r>
              <a:rPr lang="en-US" dirty="0"/>
              <a:t>Wind power plants (wind farms) are widely used in the USA, China, India, as well as in some Western European countries (for example, Denmark, where 25% of all electricity is produced in this way). Wind power is a very promising source of alternative energy, now many countries are significantly expanding the use of power plants of this type.</a:t>
            </a:r>
          </a:p>
          <a:p>
            <a:endParaRPr lang="ru-RU" dirty="0"/>
          </a:p>
        </p:txBody>
      </p:sp>
      <p:sp>
        <p:nvSpPr>
          <p:cNvPr id="4" name="TextBox 3"/>
          <p:cNvSpPr txBox="1"/>
          <p:nvPr/>
        </p:nvSpPr>
        <p:spPr>
          <a:xfrm>
            <a:off x="6615953" y="2133600"/>
            <a:ext cx="4628989" cy="2862322"/>
          </a:xfrm>
          <a:prstGeom prst="rect">
            <a:avLst/>
          </a:prstGeom>
          <a:noFill/>
        </p:spPr>
        <p:txBody>
          <a:bodyPr wrap="square" rtlCol="0">
            <a:spAutoFit/>
          </a:bodyPr>
          <a:lstStyle/>
          <a:p>
            <a:r>
              <a:rPr lang="en-US" dirty="0"/>
              <a:t>Unlike traditional hydropower using water flow energy, alternative hydropower has not yet become widespread. The main disadvantages of tidal power plants include the high cost of their construction and daily changes in capacity, for which it is advisable to use power plants of this type only as part of power systems that also use other energy sources. </a:t>
            </a:r>
          </a:p>
        </p:txBody>
      </p:sp>
    </p:spTree>
    <p:extLst>
      <p:ext uri="{BB962C8B-B14F-4D97-AF65-F5344CB8AC3E}">
        <p14:creationId xmlns:p14="http://schemas.microsoft.com/office/powerpoint/2010/main" val="3426028759"/>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7211" y="764373"/>
            <a:ext cx="9868989" cy="1293028"/>
          </a:xfrm>
        </p:spPr>
        <p:txBody>
          <a:bodyPr/>
          <a:lstStyle/>
          <a:p>
            <a:pPr algn="l"/>
            <a:r>
              <a:rPr lang="en-US" dirty="0"/>
              <a:t>Solar </a:t>
            </a:r>
            <a:r>
              <a:rPr lang="en-US" dirty="0" smtClean="0"/>
              <a:t>power</a:t>
            </a:r>
            <a:r>
              <a:rPr lang="ru-RU" dirty="0" smtClean="0"/>
              <a:t> </a:t>
            </a:r>
            <a:r>
              <a:rPr lang="en-US" dirty="0" smtClean="0"/>
              <a:t>and </a:t>
            </a:r>
            <a:r>
              <a:rPr lang="en-US" dirty="0" smtClean="0">
                <a:solidFill>
                  <a:prstClr val="black"/>
                </a:solidFill>
              </a:rPr>
              <a:t>Biofuel</a:t>
            </a:r>
            <a:r>
              <a:rPr lang="ru-RU" dirty="0" smtClean="0">
                <a:solidFill>
                  <a:prstClr val="black"/>
                </a:solidFill>
              </a:rPr>
              <a:t> </a:t>
            </a:r>
            <a:endParaRPr lang="ru-RU" dirty="0"/>
          </a:p>
        </p:txBody>
      </p:sp>
      <p:sp>
        <p:nvSpPr>
          <p:cNvPr id="3" name="Объект 2"/>
          <p:cNvSpPr>
            <a:spLocks noGrp="1"/>
          </p:cNvSpPr>
          <p:nvPr>
            <p:ph sz="half" idx="1"/>
          </p:nvPr>
        </p:nvSpPr>
        <p:spPr>
          <a:xfrm>
            <a:off x="1213258" y="2057401"/>
            <a:ext cx="4313864" cy="3777622"/>
          </a:xfrm>
        </p:spPr>
        <p:txBody>
          <a:bodyPr>
            <a:normAutofit/>
          </a:bodyPr>
          <a:lstStyle/>
          <a:p>
            <a:r>
              <a:rPr lang="en-US" dirty="0"/>
              <a:t>Solar power plants are actively used in more than 80 countries, they convert solar energy into electricity. There are different ways of such conversion and, accordingly, various types of solar power plants. The most common stations using photovoltaic converters (solar cells), combined into solar panels. </a:t>
            </a:r>
            <a:endParaRPr lang="ru-RU" dirty="0"/>
          </a:p>
        </p:txBody>
      </p:sp>
      <p:sp>
        <p:nvSpPr>
          <p:cNvPr id="6" name="Объект 5"/>
          <p:cNvSpPr>
            <a:spLocks noGrp="1"/>
          </p:cNvSpPr>
          <p:nvPr>
            <p:ph sz="half" idx="2"/>
          </p:nvPr>
        </p:nvSpPr>
        <p:spPr>
          <a:xfrm>
            <a:off x="6172200" y="2194560"/>
            <a:ext cx="5334000" cy="3370218"/>
          </a:xfrm>
        </p:spPr>
        <p:txBody>
          <a:bodyPr>
            <a:normAutofit/>
          </a:bodyPr>
          <a:lstStyle/>
          <a:p>
            <a:pPr marL="0" lvl="0" indent="0">
              <a:buNone/>
            </a:pPr>
            <a:r>
              <a:rPr lang="en-US" dirty="0">
                <a:solidFill>
                  <a:prstClr val="black"/>
                </a:solidFill>
              </a:rPr>
              <a:t>The main advantages of this energy source over other types of fuel are its environmental friendliness and renewability. Alternative sources of energy do not include all types of biofuel: traditional firewood is also biofuel, but it is not an alternative source of energy. </a:t>
            </a:r>
            <a:endParaRPr lang="ru-RU" dirty="0"/>
          </a:p>
        </p:txBody>
      </p:sp>
    </p:spTree>
    <p:extLst>
      <p:ext uri="{BB962C8B-B14F-4D97-AF65-F5344CB8AC3E}">
        <p14:creationId xmlns:p14="http://schemas.microsoft.com/office/powerpoint/2010/main" val="123136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l"/>
            <a:r>
              <a:rPr lang="en-US" dirty="0"/>
              <a:t>Tidal energy</a:t>
            </a:r>
            <a:endParaRPr lang="ru-RU" dirty="0"/>
          </a:p>
        </p:txBody>
      </p:sp>
      <p:sp>
        <p:nvSpPr>
          <p:cNvPr id="3" name="Объект 2"/>
          <p:cNvSpPr>
            <a:spLocks noGrp="1"/>
          </p:cNvSpPr>
          <p:nvPr>
            <p:ph idx="1"/>
          </p:nvPr>
        </p:nvSpPr>
        <p:spPr/>
        <p:txBody>
          <a:bodyPr/>
          <a:lstStyle/>
          <a:p>
            <a:r>
              <a:rPr lang="en-US" dirty="0"/>
              <a:t>Unlike traditional hydropower using water flow energy, alternative hydropower has not yet become widespread. The main disadvantages of tidal power plants include the high cost of their construction and daily changes in capacity, for which it is advisable to use power plants of this type only as part of power systems that also use other energy sources. </a:t>
            </a:r>
            <a:endParaRPr lang="ru-RU" dirty="0"/>
          </a:p>
        </p:txBody>
      </p:sp>
    </p:spTree>
    <p:extLst>
      <p:ext uri="{BB962C8B-B14F-4D97-AF65-F5344CB8AC3E}">
        <p14:creationId xmlns:p14="http://schemas.microsoft.com/office/powerpoint/2010/main" val="1882866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63887" y="649356"/>
            <a:ext cx="6873240" cy="1600200"/>
          </a:xfrm>
        </p:spPr>
        <p:txBody>
          <a:bodyPr/>
          <a:lstStyle/>
          <a:p>
            <a:r>
              <a:rPr lang="en-US" dirty="0"/>
              <a:t>Atmospheric electricity</a:t>
            </a:r>
            <a:endParaRPr lang="ru-RU" dirty="0"/>
          </a:p>
        </p:txBody>
      </p:sp>
      <p:sp>
        <p:nvSpPr>
          <p:cNvPr id="8" name="Рисунок 5"/>
          <p:cNvSpPr>
            <a:spLocks noGrp="1"/>
          </p:cNvSpPr>
          <p:nvPr>
            <p:ph type="body" sz="half" idx="2"/>
          </p:nvPr>
        </p:nvSpPr>
        <p:spPr>
          <a:xfrm>
            <a:off x="1590259" y="2378764"/>
            <a:ext cx="9546867" cy="3110948"/>
          </a:xfrm>
        </p:spPr>
        <p:style>
          <a:lnRef idx="2">
            <a:schemeClr val="dk1"/>
          </a:lnRef>
          <a:fillRef idx="1">
            <a:schemeClr val="lt1"/>
          </a:fillRef>
          <a:effectRef idx="0">
            <a:schemeClr val="dk1"/>
          </a:effectRef>
          <a:fontRef idx="minor">
            <a:schemeClr val="dk1"/>
          </a:fontRef>
        </p:style>
        <p:txBody>
          <a:bodyPr>
            <a:normAutofit/>
          </a:bodyPr>
          <a:lstStyle/>
          <a:p>
            <a:r>
              <a:rPr lang="en-US" sz="2800" dirty="0"/>
              <a:t>Thunderstorm energy, based on the capture and accumulation of lightning energy, is still in its infancy. The main problems of lightning energy are the mobility of lightning fronts, as well as the speed of atmospheric electric discharges (lightning), which complicates the accumulation of their energy.</a:t>
            </a:r>
          </a:p>
          <a:p>
            <a:endParaRPr lang="ru-RU" dirty="0"/>
          </a:p>
        </p:txBody>
      </p:sp>
    </p:spTree>
    <p:extLst>
      <p:ext uri="{BB962C8B-B14F-4D97-AF65-F5344CB8AC3E}">
        <p14:creationId xmlns:p14="http://schemas.microsoft.com/office/powerpoint/2010/main" val="2442641881"/>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1125</TotalTime>
  <Words>382</Words>
  <Application>Microsoft Office PowerPoint</Application>
  <PresentationFormat>Широкоэкранный</PresentationFormat>
  <Paragraphs>19</Paragraphs>
  <Slides>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vt:i4>
      </vt:variant>
    </vt:vector>
  </HeadingPairs>
  <TitlesOfParts>
    <vt:vector size="10" baseType="lpstr">
      <vt:lpstr>Arial</vt:lpstr>
      <vt:lpstr>Century Gothic</vt:lpstr>
      <vt:lpstr>Wingdings 3</vt:lpstr>
      <vt:lpstr>Легкий дым</vt:lpstr>
      <vt:lpstr>alternative types of energy</vt:lpstr>
      <vt:lpstr>types of alternative energy</vt:lpstr>
      <vt:lpstr>   Wind energy and Tidal energy</vt:lpstr>
      <vt:lpstr>Solar power and Biofuel </vt:lpstr>
      <vt:lpstr>Tidal energy</vt:lpstr>
      <vt:lpstr>Atmospheric electricity</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alternative types of energy</dc:title>
  <dc:creator>зотина алена</dc:creator>
  <cp:lastModifiedBy>зотина алена</cp:lastModifiedBy>
  <cp:revision>19</cp:revision>
  <dcterms:created xsi:type="dcterms:W3CDTF">2020-03-18T14:19:05Z</dcterms:created>
  <dcterms:modified xsi:type="dcterms:W3CDTF">2020-03-19T20:49:43Z</dcterms:modified>
</cp:coreProperties>
</file>