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74F6-B376-4EA5-9719-4E16079B0573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0F5A-A02D-466E-A8AB-A7348A9581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Технологии программирования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pPr algn="just">
              <a:buNone/>
            </a:pPr>
            <a:r>
              <a:rPr lang="ru-RU" dirty="0" smtClean="0"/>
              <a:t>		Язык </a:t>
            </a:r>
            <a:r>
              <a:rPr lang="ru-RU" dirty="0"/>
              <a:t>программирования формируется на основе </a:t>
            </a:r>
            <a:r>
              <a:rPr lang="ru-RU" dirty="0" smtClean="0"/>
              <a:t>определенного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i="1" dirty="0" smtClean="0"/>
              <a:t>алфавита (</a:t>
            </a:r>
            <a:r>
              <a:rPr lang="ru-RU" dirty="0" smtClean="0"/>
              <a:t>буквы, цифры, математические символы, а также операторы)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и </a:t>
            </a:r>
            <a:r>
              <a:rPr lang="ru-RU" i="1" dirty="0"/>
              <a:t>строгих правил </a:t>
            </a:r>
            <a:r>
              <a:rPr lang="ru-RU" dirty="0"/>
              <a:t>построения предложений (синтаксиса).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Технология </a:t>
            </a:r>
            <a:r>
              <a:rPr lang="ru-RU" i="1" dirty="0"/>
              <a:t>программирования </a:t>
            </a:r>
            <a:r>
              <a:rPr lang="ru-RU" dirty="0"/>
              <a:t>– это система методов, способов и приемов обработки и выдачи информации.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Алгоритмизация и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/>
              <a:t>		Алгоритм</a:t>
            </a:r>
            <a:r>
              <a:rPr lang="ru-RU" dirty="0" smtClean="0"/>
              <a:t> </a:t>
            </a:r>
            <a:r>
              <a:rPr lang="ru-RU" dirty="0"/>
              <a:t>– это описание последовательности действий, которые необходимо выполнить для решения задачи. 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Свойства </a:t>
            </a:r>
            <a:r>
              <a:rPr lang="ru-RU" dirty="0"/>
              <a:t>алгоритма:</a:t>
            </a:r>
          </a:p>
          <a:p>
            <a:pPr algn="just"/>
            <a:r>
              <a:rPr lang="ru-RU" dirty="0" smtClean="0"/>
              <a:t> </a:t>
            </a:r>
            <a:r>
              <a:rPr lang="ru-RU" i="1" dirty="0"/>
              <a:t>Дискретность. 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i="1" dirty="0"/>
              <a:t>Определенность.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i="1" dirty="0"/>
              <a:t>Результативность.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i="1" dirty="0"/>
              <a:t>Массовость.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Очередность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Очередность  работы:</a:t>
            </a:r>
          </a:p>
          <a:p>
            <a:pPr lvl="0"/>
            <a:r>
              <a:rPr lang="ru-RU" dirty="0"/>
              <a:t>Разработать алгоритм.</a:t>
            </a:r>
          </a:p>
          <a:p>
            <a:pPr lvl="0"/>
            <a:r>
              <a:rPr lang="ru-RU" dirty="0"/>
              <a:t>Изобразить и описать блок-схему.</a:t>
            </a:r>
          </a:p>
          <a:p>
            <a:pPr lvl="0"/>
            <a:r>
              <a:rPr lang="ru-RU" dirty="0"/>
              <a:t>Составлению программы для компьютера.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Программы </a:t>
            </a:r>
            <a:r>
              <a:rPr lang="ru-RU" dirty="0"/>
              <a:t>пишутся с помощью специальных команд (</a:t>
            </a:r>
            <a:r>
              <a:rPr lang="ru-RU" i="1" dirty="0"/>
              <a:t>операторов). </a:t>
            </a:r>
            <a:r>
              <a:rPr lang="ru-RU" dirty="0"/>
              <a:t>Совокупность операторов, а также правил и методов обращения с ними составляет </a:t>
            </a:r>
            <a:r>
              <a:rPr lang="ru-RU" i="1" dirty="0"/>
              <a:t>язык </a:t>
            </a:r>
            <a:r>
              <a:rPr lang="ru-RU" i="1" dirty="0" smtClean="0"/>
              <a:t>программирования</a:t>
            </a:r>
            <a:r>
              <a:rPr lang="ru-RU" i="1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Блок-схема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291264" cy="187220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	</a:t>
            </a:r>
            <a:r>
              <a:rPr lang="ru-RU" sz="3400" i="1" dirty="0" smtClean="0"/>
              <a:t>Блок-схема</a:t>
            </a:r>
            <a:r>
              <a:rPr lang="ru-RU" sz="3400" dirty="0" smtClean="0"/>
              <a:t> – это графическое построение, в котором с помощью определенных геометрических фигур указаны шаги выполнения алгоритма и связи между ними. </a:t>
            </a:r>
          </a:p>
          <a:p>
            <a:pPr marL="0" indent="0" algn="just">
              <a:buNone/>
            </a:pP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 smtClean="0"/>
              <a:t>	Связь </a:t>
            </a:r>
            <a:r>
              <a:rPr lang="ru-RU" sz="3400" dirty="0"/>
              <a:t>между блоками схемы обозначается линиями со стрелками. Направление стрелки указывает направление передачи информации и очередность выполнения блоков.</a:t>
            </a:r>
          </a:p>
          <a:p>
            <a:pPr marL="0" indent="0" algn="just">
              <a:buNone/>
            </a:pP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		В России согласно ГОСТ 19.701-90 (ИСО 5807-85), приняты обозначения на блок-схемах:</a:t>
            </a:r>
            <a:endParaRPr lang="ru-RU" sz="3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456" y="2636912"/>
            <a:ext cx="61860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2000" dirty="0" smtClean="0"/>
              <a:t>К </a:t>
            </a:r>
            <a:r>
              <a:rPr lang="ru-RU" sz="2000" dirty="0"/>
              <a:t>основным структурам относятся</a:t>
            </a:r>
            <a:r>
              <a:rPr lang="ru-RU" sz="2000" dirty="0" smtClean="0"/>
              <a:t>: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/>
            <a:r>
              <a:rPr lang="ru-RU" sz="2000" dirty="0"/>
              <a:t>Линейные алгоритмы </a:t>
            </a:r>
            <a:endParaRPr lang="ru-RU" sz="2000" dirty="0" smtClean="0"/>
          </a:p>
          <a:p>
            <a:pPr marL="0" indent="0" algn="just"/>
            <a:endParaRPr lang="ru-RU" sz="2000" dirty="0"/>
          </a:p>
          <a:p>
            <a:pPr marL="0" indent="0" algn="just"/>
            <a:r>
              <a:rPr lang="ru-RU" sz="2000" dirty="0"/>
              <a:t>Алгоритмы с разветвляющейся структурой </a:t>
            </a:r>
            <a:endParaRPr lang="ru-RU" sz="2000" dirty="0" smtClean="0"/>
          </a:p>
          <a:p>
            <a:pPr marL="0" indent="0" algn="just"/>
            <a:endParaRPr lang="ru-RU" sz="2000" dirty="0"/>
          </a:p>
          <a:p>
            <a:pPr marL="0" indent="0" algn="just"/>
            <a:r>
              <a:rPr lang="ru-RU" sz="2000" dirty="0"/>
              <a:t>Циклические алгоритмы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2586" y="1772816"/>
            <a:ext cx="558690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Блок-схема </a:t>
            </a:r>
            <a:r>
              <a:rPr lang="ru-RU" sz="4000" dirty="0"/>
              <a:t>алгоритма решения квадратного уравнения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278099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3849"/>
            <a:ext cx="6120680" cy="538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Процедурное программирование</a:t>
            </a:r>
          </a:p>
          <a:p>
            <a:endParaRPr lang="ru-RU" dirty="0"/>
          </a:p>
          <a:p>
            <a:r>
              <a:rPr lang="ru-RU" dirty="0"/>
              <a:t>Структурное </a:t>
            </a:r>
            <a:r>
              <a:rPr lang="ru-RU" dirty="0" smtClean="0"/>
              <a:t>программирование</a:t>
            </a:r>
          </a:p>
          <a:p>
            <a:endParaRPr lang="ru-RU" dirty="0"/>
          </a:p>
          <a:p>
            <a:r>
              <a:rPr lang="ru-RU" dirty="0"/>
              <a:t>Функциональное </a:t>
            </a:r>
            <a:r>
              <a:rPr lang="ru-RU" dirty="0" smtClean="0"/>
              <a:t>программирование</a:t>
            </a:r>
          </a:p>
          <a:p>
            <a:endParaRPr lang="ru-RU" dirty="0" smtClean="0"/>
          </a:p>
          <a:p>
            <a:r>
              <a:rPr lang="ru-RU" dirty="0" smtClean="0"/>
              <a:t>Логическое программирование</a:t>
            </a:r>
          </a:p>
          <a:p>
            <a:endParaRPr lang="ru-RU" dirty="0"/>
          </a:p>
          <a:p>
            <a:r>
              <a:rPr lang="ru-RU" dirty="0"/>
              <a:t>Модульное </a:t>
            </a:r>
            <a:r>
              <a:rPr lang="ru-RU" dirty="0" smtClean="0"/>
              <a:t>программирование</a:t>
            </a:r>
          </a:p>
          <a:p>
            <a:endParaRPr lang="ru-RU" dirty="0"/>
          </a:p>
          <a:p>
            <a:r>
              <a:rPr lang="ru-RU" dirty="0"/>
              <a:t>Объектно-ориентированное программирование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Процедурное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Программа </a:t>
            </a:r>
            <a:r>
              <a:rPr lang="ru-RU" dirty="0"/>
              <a:t>на процедурном языке программирования состоит из последовательности операторов (инструкций), задающих процедуру решения задачи.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Основным </a:t>
            </a:r>
            <a:r>
              <a:rPr lang="ru-RU" dirty="0"/>
              <a:t>является оператор присваивания, он служит для изменения содержимого областей памяти.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Процедурный </a:t>
            </a:r>
            <a:r>
              <a:rPr lang="ru-RU" dirty="0"/>
              <a:t>язык программирования предоставляет возможность программисту определять каждый шаг в процессе решения задачи. </a:t>
            </a:r>
          </a:p>
          <a:p>
            <a:pPr algn="just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Структурное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Структурное </a:t>
            </a:r>
            <a:r>
              <a:rPr lang="ru-RU" dirty="0"/>
              <a:t>программирование – в основе лежит представление программы в виде иерархической структуры блоков. </a:t>
            </a:r>
          </a:p>
          <a:p>
            <a:pPr algn="just"/>
            <a:endParaRPr lang="ru-RU" dirty="0"/>
          </a:p>
          <a:p>
            <a:pPr algn="just">
              <a:buNone/>
            </a:pPr>
            <a:r>
              <a:rPr lang="ru-RU" dirty="0" smtClean="0"/>
              <a:t>		Основные </a:t>
            </a:r>
            <a:r>
              <a:rPr lang="ru-RU" dirty="0"/>
              <a:t>положения следующие.</a:t>
            </a:r>
          </a:p>
          <a:p>
            <a:pPr algn="just">
              <a:buNone/>
            </a:pPr>
            <a:r>
              <a:rPr lang="ru-RU" dirty="0" smtClean="0"/>
              <a:t>	1</a:t>
            </a:r>
            <a:r>
              <a:rPr lang="ru-RU" dirty="0"/>
              <a:t>. </a:t>
            </a:r>
            <a:r>
              <a:rPr lang="ru-RU" dirty="0" smtClean="0"/>
              <a:t>Три типа </a:t>
            </a:r>
            <a:r>
              <a:rPr lang="ru-RU" dirty="0"/>
              <a:t>базовых конструкций: </a:t>
            </a:r>
          </a:p>
          <a:p>
            <a:pPr algn="just"/>
            <a:r>
              <a:rPr lang="ru-RU" dirty="0" smtClean="0"/>
              <a:t>линейная </a:t>
            </a:r>
            <a:r>
              <a:rPr lang="ru-RU" dirty="0"/>
              <a:t>цепочка операторов.</a:t>
            </a:r>
          </a:p>
          <a:p>
            <a:pPr algn="just"/>
            <a:r>
              <a:rPr lang="ru-RU" dirty="0" smtClean="0"/>
              <a:t>ветвление</a:t>
            </a:r>
            <a:r>
              <a:rPr lang="ru-RU" dirty="0"/>
              <a:t>, или условный оператор.</a:t>
            </a:r>
          </a:p>
          <a:p>
            <a:pPr algn="just"/>
            <a:r>
              <a:rPr lang="ru-RU" dirty="0" smtClean="0"/>
              <a:t>цикл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>
              <a:buNone/>
            </a:pPr>
            <a:r>
              <a:rPr lang="ru-RU" dirty="0" smtClean="0"/>
              <a:t>	2</a:t>
            </a:r>
            <a:r>
              <a:rPr lang="ru-RU" dirty="0"/>
              <a:t>. Повторяющиеся фрагменты программы (либо не повторяющиеся, но представляющие собой логически целостные вычислительные блоки) могут оформляться в виде т. н. подпрограмм (процедур или функций).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3</a:t>
            </a:r>
            <a:r>
              <a:rPr lang="ru-RU" dirty="0"/>
              <a:t>. Разработка программы ведётся пошагово, методом «сверху вниз», или «нисходящего проектирования».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Функциональное программирование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000" dirty="0" smtClean="0"/>
              <a:t>Функциональное </a:t>
            </a:r>
            <a:r>
              <a:rPr lang="ru-RU" sz="3000" dirty="0"/>
              <a:t>программирование – процесс вычисления трактуется как вычисление значений функций в математическом понимании последних, а не как подпрограмм. </a:t>
            </a:r>
            <a:endParaRPr lang="ru-RU" sz="3000" dirty="0" smtClean="0"/>
          </a:p>
          <a:p>
            <a:pPr algn="just">
              <a:buNone/>
            </a:pPr>
            <a:r>
              <a:rPr lang="ru-RU" sz="3000" dirty="0"/>
              <a:t>	</a:t>
            </a:r>
            <a:r>
              <a:rPr lang="ru-RU" sz="3000" dirty="0" smtClean="0"/>
              <a:t>	Т.е</a:t>
            </a:r>
            <a:r>
              <a:rPr lang="ru-RU" sz="3000" dirty="0"/>
              <a:t>. при вызове функции с одними и теми же аргументами мы всегда получим одинаковый результат: выходные данные зависят только от входных.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Логическое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>
              <a:buNone/>
            </a:pPr>
            <a:r>
              <a:rPr lang="ru-RU" dirty="0" smtClean="0"/>
              <a:t>		Логическое </a:t>
            </a:r>
            <a:r>
              <a:rPr lang="ru-RU" dirty="0"/>
              <a:t>программирование – парадигма программирования, основанная на автоматическом доказательстве теорем. При логическом программировании реализуется вывод результата из данных и заданных правил перебора вариантов.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Модульное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  <a:p>
            <a:pPr algn="just">
              <a:buNone/>
            </a:pPr>
            <a:r>
              <a:rPr lang="ru-RU" dirty="0" smtClean="0"/>
              <a:t>		Модульное </a:t>
            </a:r>
            <a:r>
              <a:rPr lang="ru-RU" dirty="0"/>
              <a:t>(</a:t>
            </a:r>
            <a:r>
              <a:rPr lang="ru-RU" dirty="0" err="1"/>
              <a:t>аспектно-ориентированное</a:t>
            </a:r>
            <a:r>
              <a:rPr lang="ru-RU" dirty="0"/>
              <a:t>) программирование основано на идее разделения функциональности для улучшения разбиения программы на модули.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Объектно-ориентированное программирование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Основные </a:t>
            </a:r>
            <a:r>
              <a:rPr lang="ru-RU" dirty="0"/>
              <a:t>концепции - понятия «объект» и «класс». </a:t>
            </a:r>
          </a:p>
          <a:p>
            <a:pPr algn="just">
              <a:buNone/>
            </a:pPr>
            <a:r>
              <a:rPr lang="ru-RU" i="1" dirty="0" smtClean="0"/>
              <a:t>		</a:t>
            </a:r>
          </a:p>
          <a:p>
            <a:pPr algn="just">
              <a:buNone/>
            </a:pPr>
            <a:r>
              <a:rPr lang="ru-RU" i="1" dirty="0"/>
              <a:t>	</a:t>
            </a:r>
            <a:r>
              <a:rPr lang="ru-RU" i="1" dirty="0" smtClean="0"/>
              <a:t>	Объект</a:t>
            </a:r>
            <a:r>
              <a:rPr lang="ru-RU" dirty="0" smtClean="0"/>
              <a:t> </a:t>
            </a:r>
            <a:r>
              <a:rPr lang="ru-RU" dirty="0"/>
              <a:t>– моделирует характеристики и поведение элемента и является окончательной абстракцией данных. </a:t>
            </a:r>
          </a:p>
          <a:p>
            <a:pPr algn="just"/>
            <a:endParaRPr lang="ru-RU" i="1" dirty="0" smtClean="0"/>
          </a:p>
          <a:p>
            <a:pPr algn="just">
              <a:buNone/>
            </a:pPr>
            <a:r>
              <a:rPr lang="ru-RU" i="1" dirty="0"/>
              <a:t>	</a:t>
            </a:r>
            <a:r>
              <a:rPr lang="ru-RU" i="1" dirty="0" smtClean="0"/>
              <a:t>	Класс</a:t>
            </a:r>
            <a:r>
              <a:rPr lang="ru-RU" dirty="0" smtClean="0"/>
              <a:t> </a:t>
            </a:r>
            <a:r>
              <a:rPr lang="ru-RU" dirty="0"/>
              <a:t>– подразумевает некоторое поведение и способ представления. 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С </a:t>
            </a:r>
            <a:r>
              <a:rPr lang="ru-RU" dirty="0"/>
              <a:t>точки зрения ООП все «действующие лица» программы представляют собой </a:t>
            </a:r>
            <a:r>
              <a:rPr lang="ru-RU" i="1" dirty="0"/>
              <a:t>объекты, </a:t>
            </a:r>
            <a:r>
              <a:rPr lang="ru-RU" dirty="0"/>
              <a:t> каждый из которых является элементом (</a:t>
            </a:r>
            <a:r>
              <a:rPr lang="ru-RU" i="1" dirty="0"/>
              <a:t>экземпляром</a:t>
            </a:r>
            <a:r>
              <a:rPr lang="ru-RU" dirty="0"/>
              <a:t>) какого-либо </a:t>
            </a:r>
            <a:r>
              <a:rPr lang="ru-RU" i="1" dirty="0"/>
              <a:t>класса. 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Параметры </a:t>
            </a:r>
            <a:r>
              <a:rPr lang="ru-RU" dirty="0"/>
              <a:t>объекта (радиус, координаты, цвет) называются его </a:t>
            </a:r>
            <a:r>
              <a:rPr lang="ru-RU" i="1" dirty="0"/>
              <a:t>свойствами</a:t>
            </a:r>
            <a:r>
              <a:rPr lang="ru-RU" dirty="0"/>
              <a:t>, а процедуры или функции, которые он выполняет в ответ на какой-либо запрос (поменять цвет, переместиться и т.п.) называются </a:t>
            </a:r>
            <a:r>
              <a:rPr lang="ru-RU" i="1" dirty="0"/>
              <a:t>методами. 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Объектно-ориентированное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/>
              <a:t>Основные понятия ООП.</a:t>
            </a:r>
          </a:p>
          <a:p>
            <a:pPr>
              <a:buNone/>
            </a:pPr>
            <a:r>
              <a:rPr lang="ru-RU" sz="1400" dirty="0"/>
              <a:t>1. Абстракция данных. </a:t>
            </a:r>
          </a:p>
          <a:p>
            <a:pPr>
              <a:buNone/>
            </a:pPr>
            <a:r>
              <a:rPr lang="ru-RU" sz="1400" dirty="0"/>
              <a:t>2. Инкапсуляция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1400" dirty="0" smtClean="0"/>
              <a:t>3</a:t>
            </a:r>
            <a:r>
              <a:rPr lang="ru-RU" sz="1400" dirty="0"/>
              <a:t>. Сокрытие данных. </a:t>
            </a:r>
          </a:p>
          <a:p>
            <a:pPr>
              <a:buNone/>
            </a:pPr>
            <a:r>
              <a:rPr lang="ru-RU" sz="1400" dirty="0"/>
              <a:t>4. Наследование. </a:t>
            </a:r>
          </a:p>
          <a:p>
            <a:pPr>
              <a:buNone/>
            </a:pPr>
            <a:r>
              <a:rPr lang="ru-RU" sz="1400" dirty="0"/>
              <a:t>5. Полиморфизм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2000" dirty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276872"/>
            <a:ext cx="3312368" cy="129614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780928"/>
            <a:ext cx="1080120" cy="6480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3488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ОБЪЕКТ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299695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80928"/>
            <a:ext cx="1080120" cy="6480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4797152"/>
            <a:ext cx="1080120" cy="136815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4797152"/>
            <a:ext cx="1224136" cy="136815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4797152"/>
            <a:ext cx="1584176" cy="136815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19672" y="4355812"/>
            <a:ext cx="88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Классы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88802" y="4365104"/>
            <a:ext cx="82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Метод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19730" y="4355812"/>
            <a:ext cx="110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Действия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11" idx="1"/>
            <a:endCxn id="11" idx="3"/>
          </p:cNvCxnSpPr>
          <p:nvPr/>
        </p:nvCxnSpPr>
        <p:spPr>
          <a:xfrm>
            <a:off x="1547664" y="548122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15956" y="4931876"/>
            <a:ext cx="59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91680" y="5661248"/>
            <a:ext cx="79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67156" y="5219908"/>
            <a:ext cx="67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84168" y="4797152"/>
            <a:ext cx="16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Рисует </a:t>
            </a:r>
          </a:p>
          <a:p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155298" y="5589240"/>
            <a:ext cx="12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Рисует круг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699792" y="51571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76056" y="51571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76056" y="58052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699792" y="58052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79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Технологии программирования </vt:lpstr>
      <vt:lpstr>Разновидности программирования</vt:lpstr>
      <vt:lpstr> Процедурное программирование </vt:lpstr>
      <vt:lpstr> Структурное программирование </vt:lpstr>
      <vt:lpstr> Функциональное программирование </vt:lpstr>
      <vt:lpstr> Логическое программирование </vt:lpstr>
      <vt:lpstr> Модульное программирование </vt:lpstr>
      <vt:lpstr> Объектно-ориентированное программирование </vt:lpstr>
      <vt:lpstr>Объектно-ориентированное программирование</vt:lpstr>
      <vt:lpstr> Алгоритмизация и программирование </vt:lpstr>
      <vt:lpstr>Очередность</vt:lpstr>
      <vt:lpstr>Блок-схема</vt:lpstr>
      <vt:lpstr>Базовые структуры</vt:lpstr>
      <vt:lpstr> Блок-схема алгоритма решения квадратного уравнения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8</cp:revision>
  <dcterms:created xsi:type="dcterms:W3CDTF">2013-07-07T07:00:58Z</dcterms:created>
  <dcterms:modified xsi:type="dcterms:W3CDTF">2013-07-07T07:52:27Z</dcterms:modified>
</cp:coreProperties>
</file>