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60" r:id="rId3"/>
    <p:sldId id="263" r:id="rId4"/>
    <p:sldId id="279"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38AE2ED-D738-477A-8C0D-9D7E438AD756}" type="datetimeFigureOut">
              <a:rPr lang="ru-RU" smtClean="0"/>
              <a:pPr/>
              <a:t>02.10.2017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2ED101-749C-4FD1-A17B-A3369AD5106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38AE2ED-D738-477A-8C0D-9D7E438AD756}" type="datetimeFigureOut">
              <a:rPr lang="ru-RU" smtClean="0"/>
              <a:pPr/>
              <a:t>02.10.2017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2ED101-749C-4FD1-A17B-A3369AD5106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38AE2ED-D738-477A-8C0D-9D7E438AD756}" type="datetimeFigureOut">
              <a:rPr lang="ru-RU" smtClean="0"/>
              <a:pPr/>
              <a:t>02.10.2017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2ED101-749C-4FD1-A17B-A3369AD5106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38AE2ED-D738-477A-8C0D-9D7E438AD756}" type="datetimeFigureOut">
              <a:rPr lang="ru-RU" smtClean="0"/>
              <a:pPr/>
              <a:t>02.10.2017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2ED101-749C-4FD1-A17B-A3369AD5106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38AE2ED-D738-477A-8C0D-9D7E438AD756}" type="datetimeFigureOut">
              <a:rPr lang="ru-RU" smtClean="0"/>
              <a:pPr/>
              <a:t>02.10.2017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2ED101-749C-4FD1-A17B-A3369AD5106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38AE2ED-D738-477A-8C0D-9D7E438AD756}" type="datetimeFigureOut">
              <a:rPr lang="ru-RU" smtClean="0"/>
              <a:pPr/>
              <a:t>02.10.2017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B2ED101-749C-4FD1-A17B-A3369AD5106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38AE2ED-D738-477A-8C0D-9D7E438AD756}" type="datetimeFigureOut">
              <a:rPr lang="ru-RU" smtClean="0"/>
              <a:pPr/>
              <a:t>02.10.2017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B2ED101-749C-4FD1-A17B-A3369AD5106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38AE2ED-D738-477A-8C0D-9D7E438AD756}" type="datetimeFigureOut">
              <a:rPr lang="ru-RU" smtClean="0"/>
              <a:pPr/>
              <a:t>02.10.2017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B2ED101-749C-4FD1-A17B-A3369AD5106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38AE2ED-D738-477A-8C0D-9D7E438AD756}" type="datetimeFigureOut">
              <a:rPr lang="ru-RU" smtClean="0"/>
              <a:pPr/>
              <a:t>02.10.2017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B2ED101-749C-4FD1-A17B-A3369AD5106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38AE2ED-D738-477A-8C0D-9D7E438AD756}" type="datetimeFigureOut">
              <a:rPr lang="ru-RU" smtClean="0"/>
              <a:pPr/>
              <a:t>02.10.2017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B2ED101-749C-4FD1-A17B-A3369AD5106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38AE2ED-D738-477A-8C0D-9D7E438AD756}" type="datetimeFigureOut">
              <a:rPr lang="ru-RU" smtClean="0"/>
              <a:pPr/>
              <a:t>02.10.2017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B2ED101-749C-4FD1-A17B-A3369AD5106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AE2ED-D738-477A-8C0D-9D7E438AD756}" type="datetimeFigureOut">
              <a:rPr lang="ru-RU" smtClean="0"/>
              <a:pPr/>
              <a:t>02.10.2017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2ED101-749C-4FD1-A17B-A3369AD5106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99592" y="404664"/>
            <a:ext cx="7399784" cy="432048"/>
          </a:xfrm>
        </p:spPr>
        <p:txBody>
          <a:bodyPr>
            <a:normAutofit fontScale="90000"/>
          </a:bodyPr>
          <a:lstStyle/>
          <a:p>
            <a:r>
              <a:rPr lang="ru-RU" sz="3200" b="1" dirty="0">
                <a:solidFill>
                  <a:srgbClr val="002060"/>
                </a:solidFill>
                <a:effectLst/>
              </a:rPr>
              <a:t>Устройство гидрометрических створов</a:t>
            </a:r>
            <a:endParaRPr lang="ru-RU" sz="3200" dirty="0">
              <a:solidFill>
                <a:srgbClr val="002060"/>
              </a:solidFill>
            </a:endParaRPr>
          </a:p>
        </p:txBody>
      </p:sp>
      <p:sp>
        <p:nvSpPr>
          <p:cNvPr id="2" name="Объект 1"/>
          <p:cNvSpPr>
            <a:spLocks noGrp="1"/>
          </p:cNvSpPr>
          <p:nvPr>
            <p:ph idx="1"/>
          </p:nvPr>
        </p:nvSpPr>
        <p:spPr>
          <a:xfrm>
            <a:off x="251520" y="1052736"/>
            <a:ext cx="8568952" cy="4608512"/>
          </a:xfrm>
        </p:spPr>
        <p:txBody>
          <a:bodyPr>
            <a:noAutofit/>
          </a:bodyPr>
          <a:lstStyle/>
          <a:p>
            <a:pPr marL="0" lvl="1" indent="0" algn="just">
              <a:spcBef>
                <a:spcPts val="0"/>
              </a:spcBef>
              <a:buNone/>
            </a:pPr>
            <a:r>
              <a:rPr lang="ru-RU" sz="2200" i="1" dirty="0">
                <a:solidFill>
                  <a:srgbClr val="002060"/>
                </a:solidFill>
              </a:rPr>
              <a:t>Г и д р о м е т р и ч е с к и м </a:t>
            </a:r>
            <a:r>
              <a:rPr lang="ru-RU" sz="2200" i="1" dirty="0" smtClean="0">
                <a:solidFill>
                  <a:srgbClr val="002060"/>
                </a:solidFill>
              </a:rPr>
              <a:t> с </a:t>
            </a:r>
            <a:r>
              <a:rPr lang="ru-RU" sz="2200" i="1" dirty="0">
                <a:solidFill>
                  <a:srgbClr val="002060"/>
                </a:solidFill>
              </a:rPr>
              <a:t>т в о р о м называется поперечное сечение реки, в котором производится измерение скоростей течений для определения расхода воды. Гидрометрические створы подразделяют на постоянные и временные. На постоянных гидрометрических створах, совмещаемых обычно с опорными водомерными постами </a:t>
            </a:r>
            <a:r>
              <a:rPr lang="ru-RU" sz="2200" i="1" dirty="0" err="1">
                <a:solidFill>
                  <a:srgbClr val="002060"/>
                </a:solidFill>
              </a:rPr>
              <a:t>гидрометеослужбы</a:t>
            </a:r>
            <a:r>
              <a:rPr lang="ru-RU" sz="2200" i="1" dirty="0">
                <a:solidFill>
                  <a:srgbClr val="002060"/>
                </a:solidFill>
              </a:rPr>
              <a:t>, измерение скоростей течения производят систематически в течение нескольких лет. Временные гидрометрические створы устраивают различные изыскательские партии для изучения гидравлических характеристик на интересующих участках реки. Вблизи временных гидрометрических створов организуют временные водомерные посты для наблюдения за уровнями воды в период промера глубин и измерения скоростей течения</a:t>
            </a:r>
            <a:r>
              <a:rPr lang="ru-RU" sz="2200" i="1" dirty="0" smtClean="0">
                <a:solidFill>
                  <a:srgbClr val="002060"/>
                </a:solidFill>
              </a:rPr>
              <a:t>.</a:t>
            </a:r>
          </a:p>
        </p:txBody>
      </p:sp>
    </p:spTree>
    <p:extLst>
      <p:ext uri="{BB962C8B-B14F-4D97-AF65-F5344CB8AC3E}">
        <p14:creationId xmlns:p14="http://schemas.microsoft.com/office/powerpoint/2010/main" xmlns="" val="805295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88640"/>
            <a:ext cx="8496944" cy="6408712"/>
          </a:xfrm>
        </p:spPr>
        <p:txBody>
          <a:bodyPr>
            <a:noAutofit/>
          </a:bodyPr>
          <a:lstStyle/>
          <a:p>
            <a:pPr marL="0" indent="0" algn="just">
              <a:spcBef>
                <a:spcPts val="0"/>
              </a:spcBef>
              <a:buNone/>
            </a:pPr>
            <a:r>
              <a:rPr lang="ru-RU" sz="1800" dirty="0" smtClean="0">
                <a:solidFill>
                  <a:srgbClr val="002060"/>
                </a:solidFill>
                <a:effectLst/>
              </a:rPr>
              <a:t>При выборе места для устройства гидрометрического створа нужно соблюдать следующие условия:</a:t>
            </a:r>
          </a:p>
          <a:p>
            <a:pPr marL="0" indent="0" algn="just">
              <a:spcBef>
                <a:spcPts val="0"/>
              </a:spcBef>
              <a:buNone/>
            </a:pPr>
            <a:endParaRPr lang="ru-RU" sz="1800" dirty="0" smtClean="0">
              <a:solidFill>
                <a:srgbClr val="002060"/>
              </a:solidFill>
              <a:effectLst/>
            </a:endParaRPr>
          </a:p>
          <a:p>
            <a:pPr marL="0" indent="0" algn="just">
              <a:spcBef>
                <a:spcPts val="0"/>
              </a:spcBef>
              <a:buNone/>
            </a:pPr>
            <a:r>
              <a:rPr lang="ru-RU" sz="1800" dirty="0" smtClean="0">
                <a:solidFill>
                  <a:srgbClr val="002060"/>
                </a:solidFill>
                <a:effectLst/>
              </a:rPr>
              <a:t>а) участок реки, равный по длине 3–5-кратной ширине русла, должен иметь по возможности параллельно-струйное течение без резких изменений живых сечений потока;</a:t>
            </a:r>
          </a:p>
          <a:p>
            <a:pPr marL="0" indent="0" algn="just">
              <a:spcBef>
                <a:spcPts val="0"/>
              </a:spcBef>
              <a:buNone/>
            </a:pPr>
            <a:endParaRPr lang="ru-RU" sz="1800" dirty="0" smtClean="0">
              <a:solidFill>
                <a:srgbClr val="002060"/>
              </a:solidFill>
              <a:effectLst/>
            </a:endParaRPr>
          </a:p>
          <a:p>
            <a:pPr marL="0" indent="0" algn="just">
              <a:spcBef>
                <a:spcPts val="0"/>
              </a:spcBef>
              <a:buNone/>
            </a:pPr>
            <a:r>
              <a:rPr lang="ru-RU" sz="1800" dirty="0" smtClean="0">
                <a:solidFill>
                  <a:srgbClr val="002060"/>
                </a:solidFill>
                <a:effectLst/>
              </a:rPr>
              <a:t>б) в месте расположения </a:t>
            </a:r>
            <a:r>
              <a:rPr lang="ru-RU" sz="1800" dirty="0" err="1" smtClean="0">
                <a:solidFill>
                  <a:srgbClr val="002060"/>
                </a:solidFill>
                <a:effectLst/>
              </a:rPr>
              <a:t>гидроствора</a:t>
            </a:r>
            <a:r>
              <a:rPr lang="ru-RU" sz="1800" dirty="0" smtClean="0">
                <a:solidFill>
                  <a:srgbClr val="002060"/>
                </a:solidFill>
                <a:effectLst/>
              </a:rPr>
              <a:t> река не должна иметь рукавов, широких затопляемых пойм, заводей, обратных течений и различных русловых образований, затрудняющих определение расхода воды;</a:t>
            </a:r>
          </a:p>
          <a:p>
            <a:pPr marL="0" indent="0" algn="just">
              <a:spcBef>
                <a:spcPts val="0"/>
              </a:spcBef>
              <a:buNone/>
            </a:pPr>
            <a:endParaRPr lang="ru-RU" sz="1800" dirty="0" smtClean="0">
              <a:solidFill>
                <a:srgbClr val="002060"/>
              </a:solidFill>
              <a:effectLst/>
            </a:endParaRPr>
          </a:p>
          <a:p>
            <a:pPr marL="0" indent="0" algn="just">
              <a:spcBef>
                <a:spcPts val="0"/>
              </a:spcBef>
              <a:buNone/>
            </a:pPr>
            <a:r>
              <a:rPr lang="ru-RU" sz="1800" dirty="0" smtClean="0">
                <a:solidFill>
                  <a:srgbClr val="002060"/>
                </a:solidFill>
                <a:effectLst/>
              </a:rPr>
              <a:t>в) русло реки должно быть устойчивым, без крупных камней, водорослей и других препятствий, мешающих измерению, глубины и скорости течения;</a:t>
            </a:r>
          </a:p>
          <a:p>
            <a:pPr marL="0" indent="0" algn="just">
              <a:spcBef>
                <a:spcPts val="0"/>
              </a:spcBef>
              <a:buNone/>
            </a:pPr>
            <a:endParaRPr lang="ru-RU" sz="1800" dirty="0" smtClean="0">
              <a:solidFill>
                <a:srgbClr val="002060"/>
              </a:solidFill>
              <a:effectLst/>
            </a:endParaRPr>
          </a:p>
          <a:p>
            <a:pPr marL="0" indent="0" algn="just">
              <a:spcBef>
                <a:spcPts val="0"/>
              </a:spcBef>
              <a:buNone/>
            </a:pPr>
            <a:r>
              <a:rPr lang="ru-RU" sz="1800" dirty="0" smtClean="0">
                <a:solidFill>
                  <a:srgbClr val="002060"/>
                </a:solidFill>
                <a:effectLst/>
              </a:rPr>
              <a:t>г) на мелких реках с небольшими скоростями течения </a:t>
            </a:r>
            <a:r>
              <a:rPr lang="ru-RU" sz="1800" dirty="0" err="1" smtClean="0">
                <a:solidFill>
                  <a:srgbClr val="002060"/>
                </a:solidFill>
                <a:effectLst/>
              </a:rPr>
              <a:t>гидростворы</a:t>
            </a:r>
            <a:r>
              <a:rPr lang="ru-RU" sz="1800" dirty="0" smtClean="0">
                <a:solidFill>
                  <a:srgbClr val="002060"/>
                </a:solidFill>
                <a:effectLst/>
              </a:rPr>
              <a:t> лучше располагать в узких местах, где скорости и глубины могут быть измерены более точно;</a:t>
            </a:r>
          </a:p>
          <a:p>
            <a:pPr marL="0" indent="0" algn="just">
              <a:spcBef>
                <a:spcPts val="0"/>
              </a:spcBef>
              <a:buNone/>
            </a:pPr>
            <a:endParaRPr lang="ru-RU" sz="1800" dirty="0" smtClean="0">
              <a:solidFill>
                <a:srgbClr val="002060"/>
              </a:solidFill>
              <a:effectLst/>
            </a:endParaRPr>
          </a:p>
          <a:p>
            <a:pPr marL="0" indent="0" algn="just">
              <a:spcBef>
                <a:spcPts val="0"/>
              </a:spcBef>
              <a:buNone/>
            </a:pPr>
            <a:r>
              <a:rPr lang="ru-RU" sz="1800" dirty="0" err="1" smtClean="0">
                <a:solidFill>
                  <a:srgbClr val="002060"/>
                </a:solidFill>
                <a:effectLst/>
              </a:rPr>
              <a:t>д</a:t>
            </a:r>
            <a:r>
              <a:rPr lang="ru-RU" sz="1800" dirty="0" smtClean="0">
                <a:solidFill>
                  <a:srgbClr val="002060"/>
                </a:solidFill>
                <a:effectLst/>
              </a:rPr>
              <a:t>) на глубоких и быстрых реках для устройства </a:t>
            </a:r>
            <a:r>
              <a:rPr lang="ru-RU" sz="1800" dirty="0" err="1" smtClean="0">
                <a:solidFill>
                  <a:srgbClr val="002060"/>
                </a:solidFill>
                <a:effectLst/>
              </a:rPr>
              <a:t>гидростворов</a:t>
            </a:r>
            <a:r>
              <a:rPr lang="ru-RU" sz="1800" dirty="0" smtClean="0">
                <a:solidFill>
                  <a:srgbClr val="002060"/>
                </a:solidFill>
                <a:effectLst/>
              </a:rPr>
              <a:t> желательно выбирать более широкие участки;</a:t>
            </a:r>
          </a:p>
          <a:p>
            <a:pPr marL="0" indent="0" algn="just">
              <a:spcBef>
                <a:spcPts val="0"/>
              </a:spcBef>
              <a:buNone/>
            </a:pPr>
            <a:endParaRPr lang="ru-RU" sz="1800" dirty="0" smtClean="0">
              <a:solidFill>
                <a:srgbClr val="002060"/>
              </a:solidFill>
              <a:effectLst/>
            </a:endParaRPr>
          </a:p>
          <a:p>
            <a:pPr marL="0" indent="0" algn="just">
              <a:spcBef>
                <a:spcPts val="0"/>
              </a:spcBef>
              <a:buNone/>
            </a:pPr>
            <a:r>
              <a:rPr lang="ru-RU" sz="1800" dirty="0" smtClean="0">
                <a:solidFill>
                  <a:srgbClr val="002060"/>
                </a:solidFill>
                <a:effectLst/>
              </a:rPr>
              <a:t>е) </a:t>
            </a:r>
            <a:r>
              <a:rPr lang="ru-RU" sz="1800" dirty="0" err="1" smtClean="0">
                <a:solidFill>
                  <a:srgbClr val="002060"/>
                </a:solidFill>
                <a:effectLst/>
              </a:rPr>
              <a:t>гидростворы</a:t>
            </a:r>
            <a:r>
              <a:rPr lang="ru-RU" sz="1800" dirty="0" smtClean="0">
                <a:solidFill>
                  <a:srgbClr val="002060"/>
                </a:solidFill>
                <a:effectLst/>
              </a:rPr>
              <a:t> нельзя располагать в зоне действия естественного или искусственного подпора.</a:t>
            </a:r>
          </a:p>
        </p:txBody>
      </p:sp>
    </p:spTree>
    <p:extLst>
      <p:ext uri="{BB962C8B-B14F-4D97-AF65-F5344CB8AC3E}">
        <p14:creationId xmlns:p14="http://schemas.microsoft.com/office/powerpoint/2010/main" xmlns="" val="35489301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67544" y="332656"/>
            <a:ext cx="8352928" cy="720080"/>
          </a:xfrm>
        </p:spPr>
        <p:txBody>
          <a:bodyPr>
            <a:noAutofit/>
          </a:bodyPr>
          <a:lstStyle/>
          <a:p>
            <a:r>
              <a:rPr lang="ru-RU" sz="2800" b="1" i="1" dirty="0">
                <a:solidFill>
                  <a:srgbClr val="002060"/>
                </a:solidFill>
                <a:effectLst/>
              </a:rPr>
              <a:t>Измерение скоростей течения поплавками и </a:t>
            </a:r>
            <a:r>
              <a:rPr lang="ru-RU" sz="2800" i="1" dirty="0">
                <a:solidFill>
                  <a:srgbClr val="002060"/>
                </a:solidFill>
              </a:rPr>
              <a:t/>
            </a:r>
            <a:br>
              <a:rPr lang="ru-RU" sz="2800" i="1" dirty="0">
                <a:solidFill>
                  <a:srgbClr val="002060"/>
                </a:solidFill>
              </a:rPr>
            </a:br>
            <a:r>
              <a:rPr lang="ru-RU" sz="2800" b="1" i="1" dirty="0" smtClean="0">
                <a:solidFill>
                  <a:srgbClr val="002060"/>
                </a:solidFill>
                <a:effectLst/>
              </a:rPr>
              <a:t>вычисление </a:t>
            </a:r>
            <a:r>
              <a:rPr lang="ru-RU" sz="2800" b="1" i="1" dirty="0">
                <a:solidFill>
                  <a:srgbClr val="002060"/>
                </a:solidFill>
                <a:effectLst/>
              </a:rPr>
              <a:t>расходов воды</a:t>
            </a:r>
            <a:endParaRPr lang="ru-RU" sz="2800" i="1" dirty="0">
              <a:solidFill>
                <a:srgbClr val="002060"/>
              </a:solidFill>
            </a:endParaRPr>
          </a:p>
        </p:txBody>
      </p:sp>
      <p:sp>
        <p:nvSpPr>
          <p:cNvPr id="2" name="Объект 1"/>
          <p:cNvSpPr>
            <a:spLocks noGrp="1"/>
          </p:cNvSpPr>
          <p:nvPr>
            <p:ph idx="1"/>
          </p:nvPr>
        </p:nvSpPr>
        <p:spPr>
          <a:xfrm>
            <a:off x="251520" y="1340768"/>
            <a:ext cx="8568952" cy="5040560"/>
          </a:xfrm>
        </p:spPr>
        <p:txBody>
          <a:bodyPr>
            <a:normAutofit/>
          </a:bodyPr>
          <a:lstStyle/>
          <a:p>
            <a:pPr marL="0" indent="0" algn="just">
              <a:spcBef>
                <a:spcPts val="0"/>
              </a:spcBef>
              <a:buNone/>
            </a:pPr>
            <a:r>
              <a:rPr lang="ru-RU" sz="2200" i="1" dirty="0" smtClean="0">
                <a:solidFill>
                  <a:srgbClr val="002060"/>
                </a:solidFill>
              </a:rPr>
              <a:t>В качестве </a:t>
            </a:r>
            <a:r>
              <a:rPr lang="ru-RU" sz="2200" i="1" dirty="0">
                <a:solidFill>
                  <a:srgbClr val="002060"/>
                </a:solidFill>
              </a:rPr>
              <a:t>поплавков для измерения скоростей течения чаще всего используются деревянные кружки высотой 5–6 см, отпиленные от бревна диаметром 10–25 см. Помимо главного и двух вспомогательных створов, на реке намечают створ для пуска поплавков, который располагают на 10–20 м выше верхнего вспомогательного створа</a:t>
            </a:r>
            <a:r>
              <a:rPr lang="ru-RU" sz="2200" i="1" dirty="0" smtClean="0">
                <a:solidFill>
                  <a:srgbClr val="002060"/>
                </a:solidFill>
              </a:rPr>
              <a:t>.</a:t>
            </a:r>
          </a:p>
          <a:p>
            <a:pPr marL="0" indent="0" algn="just">
              <a:spcBef>
                <a:spcPts val="0"/>
              </a:spcBef>
              <a:buNone/>
            </a:pPr>
            <a:r>
              <a:rPr lang="ru-RU" sz="2200" i="1" dirty="0">
                <a:solidFill>
                  <a:srgbClr val="002060"/>
                </a:solidFill>
              </a:rPr>
              <a:t/>
            </a:r>
            <a:br>
              <a:rPr lang="ru-RU" sz="2200" i="1" dirty="0">
                <a:solidFill>
                  <a:srgbClr val="002060"/>
                </a:solidFill>
              </a:rPr>
            </a:br>
            <a:r>
              <a:rPr lang="ru-RU" sz="2200" i="1" dirty="0" smtClean="0">
                <a:solidFill>
                  <a:srgbClr val="002060"/>
                </a:solidFill>
              </a:rPr>
              <a:t>Для </a:t>
            </a:r>
            <a:r>
              <a:rPr lang="ru-RU" sz="2200" i="1" dirty="0">
                <a:solidFill>
                  <a:srgbClr val="002060"/>
                </a:solidFill>
              </a:rPr>
              <a:t>определения расхода воды на реках шириной до 100 м нужно иметь 15–20 поплавков. Поплавки пускают последовательно один за другим в различном удалении от берега по 3–4 с каждого места. Если какой-либо поплавок задержался у берегов или время его прохождения между створами значительно отличается от времени движения других поплавков одной группы, пускают новый поплавок</a:t>
            </a:r>
            <a:r>
              <a:rPr lang="ru-RU" sz="2200" i="1" dirty="0" smtClean="0">
                <a:solidFill>
                  <a:srgbClr val="002060"/>
                </a:solidFill>
              </a:rPr>
              <a:t>.</a:t>
            </a:r>
            <a:endParaRPr lang="ru-RU" sz="2200" i="1" dirty="0">
              <a:solidFill>
                <a:srgbClr val="002060"/>
              </a:solidFill>
            </a:endParaRPr>
          </a:p>
          <a:p>
            <a:pPr marL="0" indent="0" algn="just">
              <a:spcBef>
                <a:spcPts val="0"/>
              </a:spcBef>
              <a:buNone/>
            </a:pPr>
            <a:endParaRPr lang="ru-RU" dirty="0">
              <a:solidFill>
                <a:srgbClr val="002060"/>
              </a:solidFill>
            </a:endParaRPr>
          </a:p>
        </p:txBody>
      </p:sp>
    </p:spTree>
    <p:extLst>
      <p:ext uri="{BB962C8B-B14F-4D97-AF65-F5344CB8AC3E}">
        <p14:creationId xmlns:p14="http://schemas.microsoft.com/office/powerpoint/2010/main" xmlns="" val="3516122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332657"/>
            <a:ext cx="8424936" cy="7478970"/>
          </a:xfrm>
          <a:prstGeom prst="rect">
            <a:avLst/>
          </a:prstGeom>
        </p:spPr>
        <p:txBody>
          <a:bodyPr wrap="square">
            <a:spAutoFit/>
          </a:bodyPr>
          <a:lstStyle/>
          <a:p>
            <a:pPr algn="just"/>
            <a:r>
              <a:rPr lang="ru-RU" sz="2400" i="1" dirty="0" smtClean="0">
                <a:solidFill>
                  <a:srgbClr val="002060"/>
                </a:solidFill>
                <a:effectLst>
                  <a:outerShdw blurRad="38100" dist="38100" dir="2700000" algn="tl">
                    <a:srgbClr val="000000">
                      <a:alpha val="43137"/>
                    </a:srgbClr>
                  </a:outerShdw>
                </a:effectLst>
              </a:rPr>
              <a:t>Среднюю поверхностную скорость течения для каждой группы поплавков подсчитывают, деля расстояние между верхним и нижним створами на среднюю продолжительность хода поплавков данной группы</a:t>
            </a:r>
            <a:r>
              <a:rPr lang="ru-RU" sz="2400" i="1" dirty="0" smtClean="0">
                <a:solidFill>
                  <a:srgbClr val="002060"/>
                </a:solidFill>
                <a:effectLst>
                  <a:outerShdw blurRad="38100" dist="38100" dir="2700000" algn="tl">
                    <a:srgbClr val="000000">
                      <a:alpha val="43137"/>
                    </a:srgbClr>
                  </a:outerShdw>
                </a:effectLst>
              </a:rPr>
              <a:t>.</a:t>
            </a:r>
          </a:p>
          <a:p>
            <a:pPr algn="just"/>
            <a:r>
              <a:rPr lang="ru-RU" sz="2400" i="1" dirty="0" smtClean="0">
                <a:solidFill>
                  <a:srgbClr val="002060"/>
                </a:solidFill>
                <a:effectLst>
                  <a:outerShdw blurRad="38100" dist="38100" dir="2700000" algn="tl">
                    <a:srgbClr val="000000">
                      <a:alpha val="43137"/>
                    </a:srgbClr>
                  </a:outerShdw>
                </a:effectLst>
              </a:rPr>
              <a:t/>
            </a:r>
            <a:br>
              <a:rPr lang="ru-RU" sz="2400" i="1" dirty="0" smtClean="0">
                <a:solidFill>
                  <a:srgbClr val="002060"/>
                </a:solidFill>
                <a:effectLst>
                  <a:outerShdw blurRad="38100" dist="38100" dir="2700000" algn="tl">
                    <a:srgbClr val="000000">
                      <a:alpha val="43137"/>
                    </a:srgbClr>
                  </a:outerShdw>
                </a:effectLst>
              </a:rPr>
            </a:br>
            <a:r>
              <a:rPr lang="ru-RU" sz="2400" i="1" dirty="0" smtClean="0">
                <a:solidFill>
                  <a:srgbClr val="002060"/>
                </a:solidFill>
                <a:effectLst>
                  <a:outerShdw blurRad="38100" dist="38100" dir="2700000" algn="tl">
                    <a:srgbClr val="000000">
                      <a:alpha val="43137"/>
                    </a:srgbClr>
                  </a:outerShdw>
                </a:effectLst>
              </a:rPr>
              <a:t>Для </a:t>
            </a:r>
            <a:r>
              <a:rPr lang="ru-RU" sz="2400" i="1" dirty="0" smtClean="0">
                <a:solidFill>
                  <a:srgbClr val="002060"/>
                </a:solidFill>
                <a:effectLst>
                  <a:outerShdw blurRad="38100" dist="38100" dir="2700000" algn="tl">
                    <a:srgbClr val="000000">
                      <a:alpha val="43137"/>
                    </a:srgbClr>
                  </a:outerShdw>
                </a:effectLst>
              </a:rPr>
              <a:t>вычисления расхода воды площадь живого сечения гидрометрического створа разбивают по ширине на ряд интервалов. Границы интервалов устанавливают посередине между точками, соответствующими средним расстояниям от постоянного начала до мест прохождения каждой группы поплавков через средний створ</a:t>
            </a:r>
            <a:r>
              <a:rPr lang="ru-RU" sz="2400" i="1" dirty="0" smtClean="0">
                <a:solidFill>
                  <a:srgbClr val="002060"/>
                </a:solidFill>
                <a:effectLst>
                  <a:outerShdw blurRad="38100" dist="38100" dir="2700000" algn="tl">
                    <a:srgbClr val="000000">
                      <a:alpha val="43137"/>
                    </a:srgbClr>
                  </a:outerShdw>
                </a:effectLst>
              </a:rPr>
              <a:t>.</a:t>
            </a:r>
          </a:p>
          <a:p>
            <a:pPr algn="just"/>
            <a:r>
              <a:rPr lang="ru-RU" sz="2400" i="1" dirty="0" smtClean="0">
                <a:solidFill>
                  <a:srgbClr val="002060"/>
                </a:solidFill>
                <a:effectLst>
                  <a:outerShdw blurRad="38100" dist="38100" dir="2700000" algn="tl">
                    <a:srgbClr val="000000">
                      <a:alpha val="43137"/>
                    </a:srgbClr>
                  </a:outerShdw>
                </a:effectLst>
              </a:rPr>
              <a:t/>
            </a:r>
            <a:br>
              <a:rPr lang="ru-RU" sz="2400" i="1" dirty="0" smtClean="0">
                <a:solidFill>
                  <a:srgbClr val="002060"/>
                </a:solidFill>
                <a:effectLst>
                  <a:outerShdw blurRad="38100" dist="38100" dir="2700000" algn="tl">
                    <a:srgbClr val="000000">
                      <a:alpha val="43137"/>
                    </a:srgbClr>
                  </a:outerShdw>
                </a:effectLst>
              </a:rPr>
            </a:br>
            <a:r>
              <a:rPr lang="ru-RU" sz="2400" i="1" dirty="0" smtClean="0">
                <a:solidFill>
                  <a:srgbClr val="002060"/>
                </a:solidFill>
                <a:effectLst>
                  <a:outerShdw blurRad="38100" dist="38100" dir="2700000" algn="tl">
                    <a:srgbClr val="000000">
                      <a:alpha val="43137"/>
                    </a:srgbClr>
                  </a:outerShdw>
                </a:effectLst>
              </a:rPr>
              <a:t>Расход</a:t>
            </a:r>
            <a:r>
              <a:rPr lang="ru-RU" sz="2400" i="1" dirty="0" smtClean="0">
                <a:solidFill>
                  <a:srgbClr val="002060"/>
                </a:solidFill>
                <a:effectLst>
                  <a:outerShdw blurRad="38100" dist="38100" dir="2700000" algn="tl">
                    <a:srgbClr val="000000">
                      <a:alpha val="43137"/>
                    </a:srgbClr>
                  </a:outerShdw>
                </a:effectLst>
              </a:rPr>
              <a:t>, вычисленный умножением площади живого сечения на поверхностную скорость течения, называется </a:t>
            </a:r>
            <a:r>
              <a:rPr lang="ru-RU" sz="2400" i="1" dirty="0" err="1" smtClean="0">
                <a:solidFill>
                  <a:srgbClr val="002060"/>
                </a:solidFill>
                <a:effectLst>
                  <a:outerShdw blurRad="38100" dist="38100" dir="2700000" algn="tl">
                    <a:srgbClr val="000000">
                      <a:alpha val="43137"/>
                    </a:srgbClr>
                  </a:outerShdw>
                </a:effectLst>
              </a:rPr>
              <a:t>ф</a:t>
            </a:r>
            <a:r>
              <a:rPr lang="ru-RU" sz="2400" i="1" dirty="0" smtClean="0">
                <a:solidFill>
                  <a:srgbClr val="002060"/>
                </a:solidFill>
                <a:effectLst>
                  <a:outerShdw blurRad="38100" dist="38100" dir="2700000" algn="tl">
                    <a:srgbClr val="000000">
                      <a:alpha val="43137"/>
                    </a:srgbClr>
                  </a:outerShdw>
                </a:effectLst>
              </a:rPr>
              <a:t> и к т и в </a:t>
            </a:r>
            <a:r>
              <a:rPr lang="ru-RU" sz="2400" i="1" dirty="0" err="1" smtClean="0">
                <a:solidFill>
                  <a:srgbClr val="002060"/>
                </a:solidFill>
                <a:effectLst>
                  <a:outerShdw blurRad="38100" dist="38100" dir="2700000" algn="tl">
                    <a:srgbClr val="000000">
                      <a:alpha val="43137"/>
                    </a:srgbClr>
                  </a:outerShdw>
                </a:effectLst>
              </a:rPr>
              <a:t>н</a:t>
            </a:r>
            <a:r>
              <a:rPr lang="ru-RU" sz="2400" i="1" dirty="0" smtClean="0">
                <a:solidFill>
                  <a:srgbClr val="002060"/>
                </a:solidFill>
                <a:effectLst>
                  <a:outerShdw blurRad="38100" dist="38100" dir="2700000" algn="tl">
                    <a:srgbClr val="000000">
                      <a:alpha val="43137"/>
                    </a:srgbClr>
                  </a:outerShdw>
                </a:effectLst>
              </a:rPr>
              <a:t> </a:t>
            </a:r>
            <a:r>
              <a:rPr lang="ru-RU" sz="2400" i="1" dirty="0" err="1" smtClean="0">
                <a:solidFill>
                  <a:srgbClr val="002060"/>
                </a:solidFill>
                <a:effectLst>
                  <a:outerShdw blurRad="38100" dist="38100" dir="2700000" algn="tl">
                    <a:srgbClr val="000000">
                      <a:alpha val="43137"/>
                    </a:srgbClr>
                  </a:outerShdw>
                </a:effectLst>
              </a:rPr>
              <a:t>ы</a:t>
            </a:r>
            <a:r>
              <a:rPr lang="ru-RU" sz="2400" i="1" dirty="0" smtClean="0">
                <a:solidFill>
                  <a:srgbClr val="002060"/>
                </a:solidFill>
                <a:effectLst>
                  <a:outerShdw blurRad="38100" dist="38100" dir="2700000" algn="tl">
                    <a:srgbClr val="000000">
                      <a:alpha val="43137"/>
                    </a:srgbClr>
                  </a:outerShdw>
                </a:effectLst>
              </a:rPr>
              <a:t> м</a:t>
            </a:r>
            <a:r>
              <a:rPr lang="ru-RU" sz="2400" i="1" dirty="0" smtClean="0">
                <a:solidFill>
                  <a:srgbClr val="002060"/>
                </a:solidFill>
                <a:effectLst>
                  <a:outerShdw blurRad="38100" dist="38100" dir="2700000" algn="tl">
                    <a:srgbClr val="000000">
                      <a:alpha val="43137"/>
                    </a:srgbClr>
                  </a:outerShdw>
                </a:effectLst>
              </a:rPr>
              <a:t>.</a:t>
            </a:r>
          </a:p>
          <a:p>
            <a:pPr algn="just"/>
            <a:r>
              <a:rPr lang="ru-RU" sz="2000" i="1" dirty="0" smtClean="0">
                <a:solidFill>
                  <a:srgbClr val="002060"/>
                </a:solidFill>
                <a:effectLst>
                  <a:outerShdw blurRad="38100" dist="38100" dir="2700000" algn="tl">
                    <a:srgbClr val="000000">
                      <a:alpha val="43137"/>
                    </a:srgbClr>
                  </a:outerShdw>
                </a:effectLst>
              </a:rPr>
              <a:t/>
            </a:r>
            <a:br>
              <a:rPr lang="ru-RU" sz="2000" i="1" dirty="0" smtClean="0">
                <a:solidFill>
                  <a:srgbClr val="002060"/>
                </a:solidFill>
                <a:effectLst>
                  <a:outerShdw blurRad="38100" dist="38100" dir="2700000" algn="tl">
                    <a:srgbClr val="000000">
                      <a:alpha val="43137"/>
                    </a:srgbClr>
                  </a:outerShdw>
                </a:effectLst>
              </a:rPr>
            </a:br>
            <a:r>
              <a:rPr lang="ru-RU" sz="2000" i="1" dirty="0" smtClean="0">
                <a:solidFill>
                  <a:srgbClr val="002060"/>
                </a:solidFill>
                <a:effectLst>
                  <a:outerShdw blurRad="38100" dist="38100" dir="2700000" algn="tl">
                    <a:srgbClr val="000000">
                      <a:alpha val="43137"/>
                    </a:srgbClr>
                  </a:outerShdw>
                </a:effectLst>
              </a:rPr>
              <a:t/>
            </a:r>
            <a:br>
              <a:rPr lang="ru-RU" sz="2000" i="1" dirty="0" smtClean="0">
                <a:solidFill>
                  <a:srgbClr val="002060"/>
                </a:solidFill>
                <a:effectLst>
                  <a:outerShdw blurRad="38100" dist="38100" dir="2700000" algn="tl">
                    <a:srgbClr val="000000">
                      <a:alpha val="43137"/>
                    </a:srgbClr>
                  </a:outerShdw>
                </a:effectLst>
              </a:rPr>
            </a:br>
            <a:r>
              <a:rPr lang="ru-RU" sz="2000" i="1" dirty="0" smtClean="0">
                <a:solidFill>
                  <a:srgbClr val="002060"/>
                </a:solidFill>
                <a:effectLst>
                  <a:outerShdw blurRad="38100" dist="38100" dir="2700000" algn="tl">
                    <a:srgbClr val="000000">
                      <a:alpha val="43137"/>
                    </a:srgbClr>
                  </a:outerShdw>
                </a:effectLst>
              </a:rPr>
              <a:t/>
            </a:r>
            <a:br>
              <a:rPr lang="ru-RU" sz="2000" i="1" dirty="0" smtClean="0">
                <a:solidFill>
                  <a:srgbClr val="002060"/>
                </a:solidFill>
                <a:effectLst>
                  <a:outerShdw blurRad="38100" dist="38100" dir="2700000" algn="tl">
                    <a:srgbClr val="000000">
                      <a:alpha val="43137"/>
                    </a:srgbClr>
                  </a:outerShdw>
                </a:effectLst>
              </a:rPr>
            </a:br>
            <a:r>
              <a:rPr lang="ru-RU" sz="2000" i="1" dirty="0" smtClean="0">
                <a:solidFill>
                  <a:srgbClr val="002060"/>
                </a:solidFill>
                <a:effectLst>
                  <a:outerShdw blurRad="38100" dist="38100" dir="2700000" algn="tl">
                    <a:srgbClr val="000000">
                      <a:alpha val="43137"/>
                    </a:srgbClr>
                  </a:outerShdw>
                </a:effectLst>
              </a:rPr>
              <a:t/>
            </a:r>
            <a:br>
              <a:rPr lang="ru-RU" sz="2000" i="1" dirty="0" smtClean="0">
                <a:solidFill>
                  <a:srgbClr val="002060"/>
                </a:solidFill>
                <a:effectLst>
                  <a:outerShdw blurRad="38100" dist="38100" dir="2700000" algn="tl">
                    <a:srgbClr val="000000">
                      <a:alpha val="43137"/>
                    </a:srgbClr>
                  </a:outerShdw>
                </a:effectLst>
              </a:rPr>
            </a:br>
            <a:r>
              <a:rPr lang="ru-RU" sz="2000" i="1" dirty="0" smtClean="0">
                <a:solidFill>
                  <a:schemeClr val="bg1">
                    <a:lumMod val="95000"/>
                    <a:lumOff val="5000"/>
                  </a:schemeClr>
                </a:solidFill>
                <a:effectLst>
                  <a:outerShdw blurRad="38100" dist="38100" dir="2700000" algn="tl">
                    <a:srgbClr val="000000">
                      <a:alpha val="43137"/>
                    </a:srgbClr>
                  </a:outerShdw>
                </a:effectLst>
              </a:rPr>
              <a:t/>
            </a:r>
            <a:br>
              <a:rPr lang="ru-RU" sz="2000" i="1" dirty="0" smtClean="0">
                <a:solidFill>
                  <a:schemeClr val="bg1">
                    <a:lumMod val="95000"/>
                    <a:lumOff val="5000"/>
                  </a:schemeClr>
                </a:solidFill>
                <a:effectLst>
                  <a:outerShdw blurRad="38100" dist="38100" dir="2700000" algn="tl">
                    <a:srgbClr val="000000">
                      <a:alpha val="43137"/>
                    </a:srgbClr>
                  </a:outerShdw>
                </a:effectLst>
              </a:rPr>
            </a:br>
            <a:endParaRPr lang="ru-RU" sz="2000" i="1" dirty="0">
              <a:solidFill>
                <a:schemeClr val="bg1">
                  <a:lumMod val="95000"/>
                  <a:lumOff val="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TotalTime>
  <Words>336</Words>
  <Application>Microsoft Office PowerPoint</Application>
  <PresentationFormat>Экран (4:3)</PresentationFormat>
  <Paragraphs>22</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Тема Office</vt:lpstr>
      <vt:lpstr>Устройство гидрометрических створов</vt:lpstr>
      <vt:lpstr>Слайд 2</vt:lpstr>
      <vt:lpstr>Измерение скоростей течения поплавками и  вычисление расходов воды</vt:lpstr>
      <vt:lpstr>Слайд 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Измерение скорости течения реки</dc:title>
  <dc:creator>Ваня</dc:creator>
  <cp:lastModifiedBy>Ринат</cp:lastModifiedBy>
  <cp:revision>18</cp:revision>
  <dcterms:created xsi:type="dcterms:W3CDTF">2012-12-25T07:35:11Z</dcterms:created>
  <dcterms:modified xsi:type="dcterms:W3CDTF">2017-10-02T18:35:33Z</dcterms:modified>
</cp:coreProperties>
</file>