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90" r:id="rId2"/>
    <p:sldId id="291" r:id="rId3"/>
    <p:sldId id="293" r:id="rId4"/>
    <p:sldId id="292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87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34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226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27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66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61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7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111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25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95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56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01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59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84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77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05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47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101B04-59E0-49D0-8A54-C94F902CEC3E}" type="datetimeFigureOut">
              <a:rPr lang="ru-RU" smtClean="0"/>
              <a:t>19.05.2022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8ACD-3D92-4626-8410-7399119898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4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FC45598-98EB-4790-8DC7-D0FEF616EC35}"/>
              </a:ext>
            </a:extLst>
          </p:cNvPr>
          <p:cNvSpPr txBox="1">
            <a:spLocks/>
          </p:cNvSpPr>
          <p:nvPr/>
        </p:nvSpPr>
        <p:spPr>
          <a:xfrm>
            <a:off x="3007204" y="0"/>
            <a:ext cx="8019858" cy="6858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b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Федеральное государственное бюджетное образовательное учреждение высшего профессионального образования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«КАЗАНСКИЙ ГОСУДАРСТВЕННЫЙ ЭНЕРГЕТИЧЕСКИЙ УНИВЕРСИТЕТ»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b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по дисциплине:</a:t>
            </a: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Ихтиопатология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Выполнила: </a:t>
            </a: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Фахриева Э. А.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</a:t>
            </a: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ЗАВБ 1-19</a:t>
            </a:r>
          </a:p>
          <a:p>
            <a:pPr defTabSz="6858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Шифр:1190694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Проверила: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Говоркова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Л.К. 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Казань 2022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9" descr="logo">
            <a:extLst>
              <a:ext uri="{FF2B5EF4-FFF2-40B4-BE49-F238E27FC236}">
                <a16:creationId xmlns:a16="http://schemas.microsoft.com/office/drawing/2014/main" id="{CBC7F65E-6BDD-43DC-A7BA-53F924FA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798" y="459631"/>
            <a:ext cx="978694" cy="79295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312A07C5-AEF7-47C2-A2F0-4830FB24F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3285" y="1478281"/>
            <a:ext cx="30348" cy="45236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/>
            <a:endParaRPr lang="ru-RU" sz="135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D42327F4-5E30-4D8A-AA9F-9EE692D5F4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06671" y="1483646"/>
            <a:ext cx="37359" cy="452361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/>
            <a:endParaRPr lang="ru-RU" sz="135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14F5F70E-F99A-4A59-83DB-DF1E948927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3383" y="1483646"/>
            <a:ext cx="12116" cy="451710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/>
            <a:endParaRPr lang="ru-RU" sz="135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D233E45C-B649-4A5F-8E45-4A294C8F5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6921" y="1478281"/>
            <a:ext cx="37359" cy="4543008"/>
          </a:xfrm>
          <a:prstGeom prst="line">
            <a:avLst/>
          </a:prstGeom>
          <a:noFill/>
          <a:ln w="920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/>
            <a:endParaRPr lang="ru-RU" sz="135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1B31F80F-ED24-43FA-967B-E6F78910E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6682" y="1484785"/>
            <a:ext cx="18308" cy="4517107"/>
          </a:xfrm>
          <a:prstGeom prst="line">
            <a:avLst/>
          </a:prstGeom>
          <a:noFill/>
          <a:ln w="920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/>
            <a:endParaRPr lang="ru-RU" sz="1350" dirty="0">
              <a:solidFill>
                <a:prstClr val="black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18066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C2852-9051-1EAE-207A-01C9193D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5616217" cy="146079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0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Опистархоз</a:t>
            </a:r>
            <a:br>
              <a:rPr lang="ru-RU" sz="3600" b="0" i="0" dirty="0">
                <a:effectLst/>
                <a:latin typeface="Roboto" panose="02000000000000000000" pitchFamily="2" charset="0"/>
              </a:rPr>
            </a:br>
            <a:br>
              <a:rPr lang="ru-RU" sz="3600" b="0" i="0" dirty="0">
                <a:effectLst/>
                <a:latin typeface="Roboto" panose="02000000000000000000" pitchFamily="2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44251A-B62B-E562-E6D7-1A9529EEC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8" y="1712686"/>
            <a:ext cx="6329213" cy="451113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sz="1700" b="0" i="0" dirty="0">
              <a:effectLst/>
              <a:latin typeface="Roboto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Возбудитель: Трематода –достигает 8-12 мм в длину, 1-2 мм в ширину. Личиночные стадии-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метацеркарии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поселяются в мускулатуре карповых рыб. 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организме хозяина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описторхиз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выделяют яйца, которые вместе с желчью поступают в кишечник, а из него с фекалиями попадают наружу. После внедрения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церкариев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мышечную ткань рыбы через 2-3 недели они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инцистируются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через 6 недель превращаются в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метацеркариев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способных заражать хозяина. 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рыбе цисты сохраняются несколько лет.</a:t>
            </a:r>
          </a:p>
          <a:p>
            <a:pPr>
              <a:lnSpc>
                <a:spcPct val="90000"/>
              </a:lnSpc>
            </a:pPr>
            <a:endParaRPr lang="ru-RU" sz="1700" dirty="0"/>
          </a:p>
        </p:txBody>
      </p:sp>
      <p:sp>
        <p:nvSpPr>
          <p:cNvPr id="3076" name="Freeform 31">
            <a:extLst>
              <a:ext uri="{FF2B5EF4-FFF2-40B4-BE49-F238E27FC236}">
                <a16:creationId xmlns:a16="http://schemas.microsoft.com/office/drawing/2014/main" id="{1F7E4252-2F8C-4EA5-8B25-80F4D86EE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9843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72">
            <a:extLst>
              <a:ext uri="{FF2B5EF4-FFF2-40B4-BE49-F238E27FC236}">
                <a16:creationId xmlns:a16="http://schemas.microsoft.com/office/drawing/2014/main" id="{1AE682A4-5C0C-437A-88CB-93903D449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4139" y="0"/>
            <a:ext cx="463828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Freeform 5">
            <a:extLst>
              <a:ext uri="{FF2B5EF4-FFF2-40B4-BE49-F238E27FC236}">
                <a16:creationId xmlns:a16="http://schemas.microsoft.com/office/drawing/2014/main" id="{BCB0AB8E-3445-441A-B43E-CED27841E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906400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3074" name="Picture 2" descr="Описторхоз лечение консультация в Санкт-Петербурге в медицинском центре  ID-CLINIC">
            <a:extLst>
              <a:ext uri="{FF2B5EF4-FFF2-40B4-BE49-F238E27FC236}">
                <a16:creationId xmlns:a16="http://schemas.microsoft.com/office/drawing/2014/main" id="{D0B10C4D-5BF0-8614-05DA-3D2493BE2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3742" y="1938367"/>
            <a:ext cx="3980139" cy="298126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Rectangle 76">
            <a:extLst>
              <a:ext uri="{FF2B5EF4-FFF2-40B4-BE49-F238E27FC236}">
                <a16:creationId xmlns:a16="http://schemas.microsoft.com/office/drawing/2014/main" id="{60202AA6-BAFE-417F-904D-4F7027D36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844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252A6-8A18-582D-F7C1-81FA1E3E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5616217" cy="1622321"/>
          </a:xfrm>
        </p:spPr>
        <p:txBody>
          <a:bodyPr>
            <a:normAutofit/>
          </a:bodyPr>
          <a:lstStyle/>
          <a:p>
            <a:r>
              <a:rPr lang="ru-RU" sz="36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Псевдамфистомоз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709D85-33B2-C6D3-A44B-1F536A132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1" y="1669141"/>
            <a:ext cx="6867990" cy="4336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плотоядных рыб. Половозрелые гельминты поселяются в желчных ходах печени. Личиночные стадии (</a:t>
            </a:r>
            <a:r>
              <a:rPr lang="ru-RU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метацеркарии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в мускулатурах рыб.</a:t>
            </a:r>
          </a:p>
          <a:p>
            <a:pPr>
              <a:lnSpc>
                <a:spcPct val="90000"/>
              </a:lnSpc>
            </a:pP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Возбудитель: небольшая трематода, суженная по направлению к головному концу: 1.65-3.5 мм длины, и 0.8-1.0 мм в ширину.</a:t>
            </a:r>
          </a:p>
          <a:p>
            <a:pPr>
              <a:lnSpc>
                <a:spcPct val="90000"/>
              </a:lnSpc>
            </a:pP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возбудителей протекает с участием промежуточных хозяев; так же как и у </a:t>
            </a:r>
            <a:r>
              <a:rPr lang="ru-RU" sz="2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описторхизов</a:t>
            </a: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и патогенез: отмечают расстройство деятельности пищеварительного тракта, желтушность слизистых оболочек, животные истощены.</a:t>
            </a:r>
            <a:br>
              <a:rPr lang="ru-RU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Freeform 31">
            <a:extLst>
              <a:ext uri="{FF2B5EF4-FFF2-40B4-BE49-F238E27FC236}">
                <a16:creationId xmlns:a16="http://schemas.microsoft.com/office/drawing/2014/main" id="{1F7E4252-2F8C-4EA5-8B25-80F4D86EE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9843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Rectangle 72">
            <a:extLst>
              <a:ext uri="{FF2B5EF4-FFF2-40B4-BE49-F238E27FC236}">
                <a16:creationId xmlns:a16="http://schemas.microsoft.com/office/drawing/2014/main" id="{1AE682A4-5C0C-437A-88CB-93903D449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4139" y="0"/>
            <a:ext cx="463828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5">
            <a:extLst>
              <a:ext uri="{FF2B5EF4-FFF2-40B4-BE49-F238E27FC236}">
                <a16:creationId xmlns:a16="http://schemas.microsoft.com/office/drawing/2014/main" id="{BCB0AB8E-3445-441A-B43E-CED27841E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906400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4098" name="Picture 2" descr="Меторхоз, псевдамфистомоз, эхинохазмоз, метагонимоз и парагонимоз  плотоядных животных">
            <a:extLst>
              <a:ext uri="{FF2B5EF4-FFF2-40B4-BE49-F238E27FC236}">
                <a16:creationId xmlns:a16="http://schemas.microsoft.com/office/drawing/2014/main" id="{24A98C08-27DC-3109-A937-2350815EC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4251" y="647698"/>
            <a:ext cx="2039120" cy="55626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Rectangle 76">
            <a:extLst>
              <a:ext uri="{FF2B5EF4-FFF2-40B4-BE49-F238E27FC236}">
                <a16:creationId xmlns:a16="http://schemas.microsoft.com/office/drawing/2014/main" id="{60202AA6-BAFE-417F-904D-4F7027D36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5736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2000"/>
                <a:hueMod val="96000"/>
                <a:satMod val="128000"/>
                <a:lumMod val="114000"/>
              </a:schemeClr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E89C0-0AEC-97F0-4A93-EBA648DD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458419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Спасибо за внимание!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13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180">
            <a:extLst>
              <a:ext uri="{FF2B5EF4-FFF2-40B4-BE49-F238E27FC236}">
                <a16:creationId xmlns:a16="http://schemas.microsoft.com/office/drawing/2014/main" id="{AA085689-791F-4B8F-9F30-12415B97D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AA3FED7F-6821-47C0-A464-E9278B241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85" name="Oval 184">
            <a:extLst>
              <a:ext uri="{FF2B5EF4-FFF2-40B4-BE49-F238E27FC236}">
                <a16:creationId xmlns:a16="http://schemas.microsoft.com/office/drawing/2014/main" id="{8F54B2FB-3F54-4350-8D1B-F86D677CA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7" name="Picture 186">
            <a:extLst>
              <a:ext uri="{FF2B5EF4-FFF2-40B4-BE49-F238E27FC236}">
                <a16:creationId xmlns:a16="http://schemas.microsoft.com/office/drawing/2014/main" id="{561B34F5-88E5-4711-BC16-3005C29AD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9" name="Picture 188">
            <a:extLst>
              <a:ext uri="{FF2B5EF4-FFF2-40B4-BE49-F238E27FC236}">
                <a16:creationId xmlns:a16="http://schemas.microsoft.com/office/drawing/2014/main" id="{4F3661D0-2268-4D3E-88BA-0647BCBE3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91" name="Rectangle 190">
            <a:extLst>
              <a:ext uri="{FF2B5EF4-FFF2-40B4-BE49-F238E27FC236}">
                <a16:creationId xmlns:a16="http://schemas.microsoft.com/office/drawing/2014/main" id="{DDB56DB5-0324-4F79-9AB8-CB18C1DC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3" name="Rectangle 192">
            <a:extLst>
              <a:ext uri="{FF2B5EF4-FFF2-40B4-BE49-F238E27FC236}">
                <a16:creationId xmlns:a16="http://schemas.microsoft.com/office/drawing/2014/main" id="{A4322390-8B58-46BE-88EB-D9FD30C0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42" descr="Плавание Золотая рыбка с акулой на FIN">
            <a:extLst>
              <a:ext uri="{FF2B5EF4-FFF2-40B4-BE49-F238E27FC236}">
                <a16:creationId xmlns:a16="http://schemas.microsoft.com/office/drawing/2014/main" id="{897C2615-99D9-6313-F6AF-CD0B9D146B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 amt="40000"/>
          </a:blip>
          <a:srcRect t="18508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44E8F-EA47-FA83-8C65-9031D7AA7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8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5600">
                <a:solidFill>
                  <a:schemeClr val="tx1"/>
                </a:solidFill>
                <a:effectLst/>
              </a:rPr>
              <a:t>Рыбы, как переносчики болезней человека и животных</a:t>
            </a:r>
            <a:endParaRPr lang="en-US" sz="5600" dirty="0">
              <a:solidFill>
                <a:schemeClr val="tx1"/>
              </a:solidFill>
              <a:effectLst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C885E190-58DD-42DD-A4A8-401E15C92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1725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30F54-E5A0-E392-F843-D4C6C60A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84" y="321820"/>
            <a:ext cx="6188190" cy="118766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7D370-2E5A-C581-BB32-5DC78BD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0" y="1139371"/>
            <a:ext cx="7442904" cy="506911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br>
              <a:rPr lang="ru-RU" sz="1400" dirty="0">
                <a:effectLst/>
              </a:rPr>
            </a:br>
            <a:endParaRPr lang="ru-RU" sz="14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человека и животных, переносчиками которых являются рыбы. Установлено, что рыбы могут служить источником заражения людей и животных различными болезнями, так как являются переносчиками опасных бактерий и вирусов, а также промежуточными хозяевами гельминтов. Они способны сохраняться в рыбе длительное время в вирулентном состоянии. Рыбы при этом не болеют, но являются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микробоносителями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обычных условиях угроза заражения человека незначительна в связи с тем, что при кулинарной обработке кишечник и внутренние органы рыбы удаляются, а мясо прожаривается или проваривается. Однако в отдельных случаях кулинарной обработки может оказаться недостаточно. Так, при употреблении в пищу блюд, приготовленных из сырой рыбы, не исключена возможность возникновения тяжелых токсикозов и гельминтозов у людей и животных. Рассмотрим причины возникновения наиболее вероятных заболеваний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sz="1400" dirty="0"/>
          </a:p>
        </p:txBody>
      </p:sp>
      <p:sp>
        <p:nvSpPr>
          <p:cNvPr id="18" name="Freeform 31">
            <a:extLst>
              <a:ext uri="{FF2B5EF4-FFF2-40B4-BE49-F238E27FC236}">
                <a16:creationId xmlns:a16="http://schemas.microsoft.com/office/drawing/2014/main" id="{C89FDD9F-84AD-4824-89D2-9E286F56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0AFF99B9-09FA-411A-8B54-D714B2EE9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0"/>
            <a:ext cx="406254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7E6CE931-52B0-4AD0-991F-0648E313B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472531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Graphic 6" descr="Рыба">
            <a:extLst>
              <a:ext uri="{FF2B5EF4-FFF2-40B4-BE49-F238E27FC236}">
                <a16:creationId xmlns:a16="http://schemas.microsoft.com/office/drawing/2014/main" id="{616B84E8-BA5C-E23A-D9AA-0A6BCD8B2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9543" y="1721993"/>
            <a:ext cx="2864337" cy="2864337"/>
          </a:xfrm>
          <a:prstGeom prst="rect">
            <a:avLst/>
          </a:prstGeom>
          <a:effectLst/>
        </p:spPr>
      </p:pic>
      <p:sp>
        <p:nvSpPr>
          <p:cNvPr id="21" name="Rectangle 15">
            <a:extLst>
              <a:ext uri="{FF2B5EF4-FFF2-40B4-BE49-F238E27FC236}">
                <a16:creationId xmlns:a16="http://schemas.microsoft.com/office/drawing/2014/main" id="{D138FED9-7840-470D-BB14-BF4696ADA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100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4A82A-A9A1-EE0A-2BFA-FAC5D859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74" y="571500"/>
            <a:ext cx="4600168" cy="13882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Дифиллоботриоз</a:t>
            </a:r>
            <a:br>
              <a:rPr lang="ru-RU" sz="3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7CAF6-7BAC-ADA4-8FBA-F8D481AA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61" y="1854820"/>
            <a:ext cx="514135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ru-RU" b="0" i="0" dirty="0">
                <a:effectLst/>
                <a:latin typeface="Roboto" panose="02000000000000000000" pitchFamily="2" charset="0"/>
              </a:rPr>
            </a:br>
            <a:endParaRPr lang="ru-RU" b="0" i="0" dirty="0">
              <a:effectLst/>
              <a:latin typeface="Roboto" panose="02000000000000000000" pitchFamily="2" charset="0"/>
            </a:endParaRPr>
          </a:p>
          <a:p>
            <a:r>
              <a:rPr lang="ru-RU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Дифиллоботриоз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гельминтозное заболевание человека и плотоядных животных. Возбудители этого заболевания - плоские паразитические черви (цестоды).</a:t>
            </a:r>
          </a:p>
          <a:p>
            <a:endParaRPr lang="ru-RU" dirty="0"/>
          </a:p>
        </p:txBody>
      </p:sp>
      <p:sp>
        <p:nvSpPr>
          <p:cNvPr id="71" name="Freeform 31">
            <a:extLst>
              <a:ext uri="{FF2B5EF4-FFF2-40B4-BE49-F238E27FC236}">
                <a16:creationId xmlns:a16="http://schemas.microsoft.com/office/drawing/2014/main" id="{D6CEF2A9-EF08-4FB3-AFFB-C5F77AB6E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109C3C2-C0A8-4559-8462-8007573DF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992" y="0"/>
            <a:ext cx="609842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4C535542-B72A-4DE0-BE5A-5EA00508C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45057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026" name="Picture 2" descr="Дифиллоботриоз - Болезни кошек - Клуб домашних животных">
            <a:extLst>
              <a:ext uri="{FF2B5EF4-FFF2-40B4-BE49-F238E27FC236}">
                <a16:creationId xmlns:a16="http://schemas.microsoft.com/office/drawing/2014/main" id="{0922CBEB-E50F-6637-77FC-CE32B3BE0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" r="2202" b="1"/>
          <a:stretch/>
        </p:blipFill>
        <p:spPr bwMode="auto">
          <a:xfrm>
            <a:off x="6962300" y="1854820"/>
            <a:ext cx="4492758" cy="345815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1DF0705-615B-4CF3-A16F-8C14680D8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98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4A82A-A9A1-EE0A-2BFA-FAC5D859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802" y="331839"/>
            <a:ext cx="5616217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i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Дифиллоботриоз</a:t>
            </a:r>
            <a:br>
              <a:rPr lang="ru-RU" sz="3600" b="0" i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0" i="0" dirty="0">
                <a:effectLst/>
                <a:latin typeface="Roboto" panose="02000000000000000000" pitchFamily="2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7CAF6-7BAC-ADA4-8FBA-F8D481AA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61143"/>
            <a:ext cx="6663041" cy="476501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br>
              <a:rPr lang="ru-RU" sz="1400" b="0" i="0" dirty="0">
                <a:effectLst/>
                <a:latin typeface="Roboto" panose="02000000000000000000" pitchFamily="2" charset="0"/>
              </a:rPr>
            </a:br>
            <a:endParaRPr lang="ru-RU" sz="1400" b="0" i="0" dirty="0">
              <a:effectLst/>
              <a:latin typeface="Roboto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и у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описторхизов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цикл развития этих гельминтов сложный, с участием двух промежуточных хозяев.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Зрелые гельминты паразитируют в кишечнике человека, при этом они могут достигать исключительно большой длины (до 10 м).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Половозрелый гельминт выделяет яйца, которые с фекалиями попадают во внешнюю среду. Если яйца оказываются в воде, происходит их развитие, и через несколько дней из яиц выходят личинки. Циклопы и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диаптомусы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(мелкие рачки, которыми питаются рыбы) заглатывают личинок, и те через 3-4 недели превращаются в процеркоидов.</a:t>
            </a:r>
            <a:b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Freeform 31">
            <a:extLst>
              <a:ext uri="{FF2B5EF4-FFF2-40B4-BE49-F238E27FC236}">
                <a16:creationId xmlns:a16="http://schemas.microsoft.com/office/drawing/2014/main" id="{1F7E4252-2F8C-4EA5-8B25-80F4D86EE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9843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AE682A4-5C0C-437A-88CB-93903D449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4139" y="0"/>
            <a:ext cx="463828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BCB0AB8E-3445-441A-B43E-CED27841E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906400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026" name="Picture 2" descr="Дифиллоботриоз - Болезни кошек - Клуб домашних животных">
            <a:extLst>
              <a:ext uri="{FF2B5EF4-FFF2-40B4-BE49-F238E27FC236}">
                <a16:creationId xmlns:a16="http://schemas.microsoft.com/office/drawing/2014/main" id="{0922CBEB-E50F-6637-77FC-CE32B3BE0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3" r="15231" b="1"/>
          <a:stretch/>
        </p:blipFill>
        <p:spPr bwMode="auto">
          <a:xfrm>
            <a:off x="7657853" y="2075543"/>
            <a:ext cx="3244555" cy="341060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60202AA6-BAFE-417F-904D-4F7027D36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322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8389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7891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9F10B-79D4-6ABD-B77D-8F84EBF88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306286"/>
            <a:ext cx="6997888" cy="505097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циклопов или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диаптомусов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поедает рыба, развитие паразита продолжается. Из ее кишечника процеркоиды попадают в печень, мышцы, гонады и другие внутренние органы и ткани рыбы и превращаются в плероцеркоиды.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Зараженная рыба с плероцеркоидами может стать источником заболевания человека или животных. В основном заражение происходит при употреблении в сыром виде таких рыб, как щука, налим, окунь, ерш.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Лентецы вызывают закупорку кишечника, отравляют человека продуктами своей жизнедеятельности, в большом количестве накапливают витамины, при этом у больных развиваются тяжелые авитаминозы. Известны смертельные случаи при заболевании дифиллоботриозами. 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человека проводится только под наблюдением врача.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01089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50F9C-A12F-30F7-FB15-24FEF002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633701"/>
            <a:ext cx="5442857" cy="1143000"/>
          </a:xfrm>
        </p:spPr>
        <p:txBody>
          <a:bodyPr>
            <a:noAutofit/>
          </a:bodyPr>
          <a:lstStyle/>
          <a:p>
            <a:r>
              <a:rPr lang="ru-RU" sz="36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Гельминтозоонозы</a:t>
            </a:r>
            <a:br>
              <a:rPr lang="ru-RU" sz="3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5D7697-0C62-422A-9E8D-DB841B0D1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2" y="1513115"/>
            <a:ext cx="9318171" cy="471118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гельминтов рыб не опасны для человека и животных и не вызывают у них заболеваний. Однако среди них имеются гельминты, паразитирующие у рыб в личиночной стадии, которые затем, попав в организм человека или животного, вызывают тяжелые заболевания. Такие болезни называются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гельминтозоонозами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Регистрируют их в бассейнах крупных рек: Волги, Иртыша, Лены, Енисея, Амура, Десны, Днепра, в местах расположения крупных озер и водохранилищ.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они распространены в ряде зарубежных стран. Люди, занимающиеся промыслом рыбы и ее переработкой, нередко подвергаются заражению.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Носителями личинок гельминтов, опасных для человека и животных, являются многими виды промысловых рыб. В эпидемиологии заболевания людей они играют главную роль. Рыбы, разводимые в прудовых хозяйствах (карп, сазан, карась, белый амур, толстолобик, буффало), в большинстве своем свободны от личинок, патогенных для человека и животных.</a:t>
            </a:r>
            <a:b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2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50F9C-A12F-30F7-FB15-24FEF002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8" y="629266"/>
            <a:ext cx="9305998" cy="16785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Диоктовимоз</a:t>
            </a:r>
            <a:br>
              <a:rPr lang="ru-RU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5D7697-0C62-422A-9E8D-DB841B0D1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6575"/>
            <a:ext cx="6560457" cy="367211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br>
              <a:rPr lang="ru-RU" sz="1700" b="0" i="0" dirty="0">
                <a:effectLst/>
                <a:latin typeface="Roboto" panose="02000000000000000000" pitchFamily="2" charset="0"/>
              </a:rPr>
            </a:br>
            <a:endParaRPr lang="ru-RU" sz="1700" b="0" i="0" dirty="0">
              <a:effectLst/>
              <a:latin typeface="Roboto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наиболее опасных заболеваний, передающихся с рыбой. Болеют человек, домашние животные - собаки, лошади, коровы.</a:t>
            </a:r>
          </a:p>
          <a:p>
            <a:pPr>
              <a:lnSpc>
                <a:spcPct val="90000"/>
              </a:lnSpc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 - крупная нематода (свайник-великан), паразитирующая в почечной лоханке, в мочеточниках, в мочевом пузыре основного хозяина. Яйца нематоды вместе с мочой больных животных или человека при попадании в воду заглатываются олигохетами, в теле которых происходит их дальнейшее развитие.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Диоктофимоз | Болезни рыб опасные для человека| Активный отдых, туризм,  поход Крым, пассажирские перевозки | Клуб активного отдыха. Активный отдых,  байдарки, корпоративный отдых, туризм, поход Крым, поход Алтай, поход  Карпаты, поход Байкал,">
            <a:extLst>
              <a:ext uri="{FF2B5EF4-FFF2-40B4-BE49-F238E27FC236}">
                <a16:creationId xmlns:a16="http://schemas.microsoft.com/office/drawing/2014/main" id="{88501254-6298-FA59-CA55-236FA13C0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2" r="10555" b="1"/>
          <a:stretch/>
        </p:blipFill>
        <p:spPr bwMode="auto">
          <a:xfrm>
            <a:off x="7833631" y="1852863"/>
            <a:ext cx="3922941" cy="301953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452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8389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7891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499152-2C6D-6B45-D0EF-DD3DEBCD5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1" y="1689463"/>
            <a:ext cx="7330547" cy="4667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поедании олигохет рыбами (чехонью, окунем, усачом, шемаей, шипом, щукой, сомом и др.) происходит заражение последних. Сырая зараженная рыба является источником заболевания человека и животных.</a:t>
            </a:r>
          </a:p>
          <a:p>
            <a:pPr>
              <a:lnSpc>
                <a:spcPct val="90000"/>
              </a:lnSpc>
            </a:pPr>
            <a:r>
              <a:rPr lang="ru-RU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Важно отметить, что </a:t>
            </a:r>
            <a:r>
              <a:rPr lang="ru-RU" sz="19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диоктофимоз</a:t>
            </a:r>
            <a:r>
              <a:rPr lang="ru-RU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возникнуть и при попадании в организм человека зараженных олигохет (мелких свободноживущих малощетинковых червей, обитающих в воде) вместе с водой при питье. Таким путем могут заражаться лошади, коровы.</a:t>
            </a:r>
          </a:p>
          <a:p>
            <a:pPr>
              <a:lnSpc>
                <a:spcPct val="90000"/>
              </a:lnSpc>
            </a:pPr>
            <a:r>
              <a:rPr lang="ru-RU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удаления взрослых нематод из почки требуется хирургическое вмешательство.</a:t>
            </a:r>
          </a:p>
          <a:p>
            <a:pPr>
              <a:lnSpc>
                <a:spcPct val="90000"/>
              </a:lnSpc>
            </a:pPr>
            <a:r>
              <a:rPr lang="ru-RU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встречается в Средней Азии, описан случай его возникновения в Карелии.</a:t>
            </a:r>
            <a:b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01089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50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111</TotalTime>
  <Words>949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Roboto</vt:lpstr>
      <vt:lpstr>Times New Roman</vt:lpstr>
      <vt:lpstr>Trebuchet MS</vt:lpstr>
      <vt:lpstr>Wingdings 3</vt:lpstr>
      <vt:lpstr>Ион</vt:lpstr>
      <vt:lpstr>Презентация PowerPoint</vt:lpstr>
      <vt:lpstr>Рыбы, как переносчики болезней человека и животных</vt:lpstr>
      <vt:lpstr>Введение</vt:lpstr>
      <vt:lpstr>Дифиллоботриоз  </vt:lpstr>
      <vt:lpstr>Дифиллоботриоз  </vt:lpstr>
      <vt:lpstr>Презентация PowerPoint</vt:lpstr>
      <vt:lpstr>Гельминтозоонозы  </vt:lpstr>
      <vt:lpstr>Диоктовимоз  </vt:lpstr>
      <vt:lpstr>Презентация PowerPoint</vt:lpstr>
      <vt:lpstr>Опистархоз  </vt:lpstr>
      <vt:lpstr>Псевдамфистомоз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Diego Siciliani</dc:creator>
  <cp:lastModifiedBy>Diego Siciliani</cp:lastModifiedBy>
  <cp:revision>2</cp:revision>
  <dcterms:created xsi:type="dcterms:W3CDTF">2022-05-10T19:53:54Z</dcterms:created>
  <dcterms:modified xsi:type="dcterms:W3CDTF">2022-05-19T20:03:04Z</dcterms:modified>
</cp:coreProperties>
</file>