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2" r:id="rId7"/>
    <p:sldId id="273" r:id="rId8"/>
    <p:sldId id="262" r:id="rId9"/>
    <p:sldId id="261" r:id="rId10"/>
    <p:sldId id="280" r:id="rId11"/>
    <p:sldId id="267" r:id="rId12"/>
    <p:sldId id="263" r:id="rId13"/>
    <p:sldId id="264" r:id="rId14"/>
    <p:sldId id="265" r:id="rId15"/>
    <p:sldId id="266" r:id="rId16"/>
    <p:sldId id="268" r:id="rId17"/>
    <p:sldId id="269" r:id="rId18"/>
    <p:sldId id="270" r:id="rId19"/>
    <p:sldId id="271" r:id="rId20"/>
    <p:sldId id="274" r:id="rId21"/>
    <p:sldId id="275" r:id="rId22"/>
    <p:sldId id="276" r:id="rId23"/>
    <p:sldId id="277" r:id="rId24"/>
    <p:sldId id="279" r:id="rId25"/>
    <p:sldId id="278"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12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53447782-8192-4C5F-98CC-A2299B8B2FBB}" type="datetimeFigureOut">
              <a:rPr lang="ru-RU" smtClean="0"/>
              <a:t>25.11.2011</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64234E3A-E24F-4D58-9C15-4DE57616E179}" type="slidenum">
              <a:rPr lang="ru-RU" smtClean="0"/>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3447782-8192-4C5F-98CC-A2299B8B2FBB}" type="datetimeFigureOut">
              <a:rPr lang="ru-RU" smtClean="0"/>
              <a:t>25.11.2011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4234E3A-E24F-4D58-9C15-4DE57616E17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3447782-8192-4C5F-98CC-A2299B8B2FBB}" type="datetimeFigureOut">
              <a:rPr lang="ru-RU" smtClean="0"/>
              <a:t>25.11.2011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4234E3A-E24F-4D58-9C15-4DE57616E17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3447782-8192-4C5F-98CC-A2299B8B2FBB}" type="datetimeFigureOut">
              <a:rPr lang="ru-RU" smtClean="0"/>
              <a:t>25.11.2011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4234E3A-E24F-4D58-9C15-4DE57616E179}"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3447782-8192-4C5F-98CC-A2299B8B2FBB}" type="datetimeFigureOut">
              <a:rPr lang="ru-RU" smtClean="0"/>
              <a:t>25.11.2011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4234E3A-E24F-4D58-9C15-4DE57616E179}" type="slidenum">
              <a:rPr lang="ru-RU" smtClean="0"/>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3447782-8192-4C5F-98CC-A2299B8B2FBB}" type="datetimeFigureOut">
              <a:rPr lang="ru-RU" smtClean="0"/>
              <a:t>25.11.2011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4234E3A-E24F-4D58-9C15-4DE57616E179}"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3447782-8192-4C5F-98CC-A2299B8B2FBB}" type="datetimeFigureOut">
              <a:rPr lang="ru-RU" smtClean="0"/>
              <a:t>25.11.2011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64234E3A-E24F-4D58-9C15-4DE57616E179}" type="slidenum">
              <a:rPr lang="ru-RU" smtClean="0"/>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3447782-8192-4C5F-98CC-A2299B8B2FBB}" type="datetimeFigureOut">
              <a:rPr lang="ru-RU" smtClean="0"/>
              <a:t>25.11.2011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4234E3A-E24F-4D58-9C15-4DE57616E17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3447782-8192-4C5F-98CC-A2299B8B2FBB}" type="datetimeFigureOut">
              <a:rPr lang="ru-RU" smtClean="0"/>
              <a:t>25.11.2011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64234E3A-E24F-4D58-9C15-4DE57616E17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3447782-8192-4C5F-98CC-A2299B8B2FBB}" type="datetimeFigureOut">
              <a:rPr lang="ru-RU" smtClean="0"/>
              <a:t>25.11.2011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4234E3A-E24F-4D58-9C15-4DE57616E17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53447782-8192-4C5F-98CC-A2299B8B2FBB}" type="datetimeFigureOut">
              <a:rPr lang="ru-RU" smtClean="0"/>
              <a:t>25.11.2011</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64234E3A-E24F-4D58-9C15-4DE57616E179}"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3447782-8192-4C5F-98CC-A2299B8B2FBB}" type="datetimeFigureOut">
              <a:rPr lang="ru-RU" smtClean="0"/>
              <a:t>25.11.2011</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64234E3A-E24F-4D58-9C15-4DE57616E179}"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0"/>
            <a:ext cx="8136904" cy="3140968"/>
          </a:xfrm>
        </p:spPr>
        <p:txBody>
          <a:bodyPr/>
          <a:lstStyle/>
          <a:p>
            <a:r>
              <a:rPr lang="ru-RU" sz="4800" dirty="0" smtClean="0"/>
              <a:t>Оценка возможных техногенных последствий реализации  объекта</a:t>
            </a:r>
            <a:r>
              <a:rPr lang="ru-RU" dirty="0" smtClean="0"/>
              <a:t/>
            </a:r>
            <a:br>
              <a:rPr lang="ru-RU" dirty="0" smtClean="0"/>
            </a:br>
            <a:endParaRPr lang="ru-RU" dirty="0"/>
          </a:p>
        </p:txBody>
      </p:sp>
      <p:pic>
        <p:nvPicPr>
          <p:cNvPr id="1026" name="Picture 2" descr="C:\Users\Даша\Desktop\50.jpg"/>
          <p:cNvPicPr>
            <a:picLocks noChangeAspect="1" noChangeArrowheads="1"/>
          </p:cNvPicPr>
          <p:nvPr/>
        </p:nvPicPr>
        <p:blipFill>
          <a:blip r:embed="rId2" cstate="print"/>
          <a:srcRect/>
          <a:stretch>
            <a:fillRect/>
          </a:stretch>
        </p:blipFill>
        <p:spPr bwMode="auto">
          <a:xfrm>
            <a:off x="2637277" y="2564904"/>
            <a:ext cx="6506723" cy="429309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Даша\Desktop\cce017b9e117da4052203b50b81b0c10.jpg"/>
          <p:cNvPicPr>
            <a:picLocks noChangeAspect="1" noChangeArrowheads="1"/>
          </p:cNvPicPr>
          <p:nvPr/>
        </p:nvPicPr>
        <p:blipFill>
          <a:blip r:embed="rId2" cstate="print"/>
          <a:srcRect/>
          <a:stretch>
            <a:fillRect/>
          </a:stretch>
        </p:blipFill>
        <p:spPr bwMode="auto">
          <a:xfrm>
            <a:off x="0" y="0"/>
            <a:ext cx="9139944"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m25819.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half" idx="1"/>
          </p:nvPr>
        </p:nvSpPr>
        <p:spPr>
          <a:xfrm>
            <a:off x="0" y="0"/>
            <a:ext cx="4502944" cy="6857999"/>
          </a:xfrm>
        </p:spPr>
        <p:txBody>
          <a:bodyPr>
            <a:normAutofit fontScale="55000" lnSpcReduction="20000"/>
          </a:bodyPr>
          <a:lstStyle/>
          <a:p>
            <a:r>
              <a:rPr lang="ru-RU" dirty="0" smtClean="0"/>
              <a:t>Основной причиной техногенных катастроф при освоении недр является разрушение массива горных пород с выделением большого количества энергии. Такое разрушение происходит при резком переходе горных пород из устойчивого геомеханического состояния в неустойчивое. Оно сопровождается обычно сильным сотрясением окружающих пород, внешне сходным с землетрясениями. Такие явления наблюдались на шахтах Верхнесилезского бассейна в Польше, восточной части Донбасса в России и ряде др. угольных предприятий, работающих в условиях залегания в толще пород прочных слоев песчаника. Аналогичные геодинамические явления происходят на соляных рудниках. </a:t>
            </a:r>
            <a:endParaRPr lang="ru-RU" dirty="0" smtClean="0"/>
          </a:p>
          <a:p>
            <a:endParaRPr lang="ru-RU" dirty="0" smtClean="0"/>
          </a:p>
          <a:p>
            <a:r>
              <a:rPr lang="ru-RU" dirty="0" smtClean="0"/>
              <a:t>Площадь </a:t>
            </a:r>
            <a:r>
              <a:rPr lang="ru-RU" dirty="0" smtClean="0"/>
              <a:t>разрушения горных выработок достигает в отдельных случаях 1-3 млн. м</a:t>
            </a:r>
            <a:r>
              <a:rPr lang="ru-RU" baseline="30000" dirty="0" smtClean="0"/>
              <a:t>2</a:t>
            </a:r>
            <a:r>
              <a:rPr lang="ru-RU" dirty="0" smtClean="0"/>
              <a:t>. Сейсмический эффект при этом отмечается в радиусе нескольких сотен километров от рудника. </a:t>
            </a:r>
            <a:endParaRPr lang="ru-RU" dirty="0" smtClean="0"/>
          </a:p>
          <a:p>
            <a:endParaRPr lang="ru-RU" dirty="0" smtClean="0"/>
          </a:p>
          <a:p>
            <a:r>
              <a:rPr lang="ru-RU" dirty="0" smtClean="0"/>
              <a:t>Например</a:t>
            </a:r>
            <a:r>
              <a:rPr lang="ru-RU" dirty="0" smtClean="0"/>
              <a:t>, такое явление, произошедшее на руднике им. Тельмана в Германии было зарегистрировано сейсмическими станциями в Москве, Турции и Испании, а произошедшее на руднике "</a:t>
            </a:r>
            <a:r>
              <a:rPr lang="ru-RU" dirty="0" err="1" smtClean="0"/>
              <a:t>Киркланд-Лейк</a:t>
            </a:r>
            <a:r>
              <a:rPr lang="ru-RU" dirty="0" smtClean="0"/>
              <a:t>" (Канада) ощущалось на расстоянии более 900 км. В начале 1995 г. подобное явление произошло на </a:t>
            </a:r>
            <a:r>
              <a:rPr lang="ru-RU" dirty="0" smtClean="0"/>
              <a:t>2-м </a:t>
            </a:r>
            <a:r>
              <a:rPr lang="ru-RU" dirty="0" smtClean="0"/>
              <a:t>Соликамском руднике на Урале. </a:t>
            </a:r>
          </a:p>
          <a:p>
            <a:pPr>
              <a:buNone/>
            </a:pPr>
            <a:endParaRPr lang="ru-RU" dirty="0"/>
          </a:p>
        </p:txBody>
      </p:sp>
      <p:pic>
        <p:nvPicPr>
          <p:cNvPr id="9" name="Содержимое 8" descr="обрушение гор.jpg"/>
          <p:cNvPicPr>
            <a:picLocks noGrp="1" noChangeAspect="1"/>
          </p:cNvPicPr>
          <p:nvPr>
            <p:ph sz="half" idx="2"/>
          </p:nvPr>
        </p:nvPicPr>
        <p:blipFill>
          <a:blip r:embed="rId2" cstate="print"/>
          <a:stretch>
            <a:fillRect/>
          </a:stretch>
        </p:blipFill>
        <p:spPr>
          <a:xfrm>
            <a:off x="4499992" y="2161299"/>
            <a:ext cx="4644008" cy="309600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0"/>
            <a:ext cx="8748464" cy="6858000"/>
          </a:xfrm>
        </p:spPr>
        <p:txBody>
          <a:bodyPr>
            <a:normAutofit fontScale="92500" lnSpcReduction="20000"/>
          </a:bodyPr>
          <a:lstStyle/>
          <a:p>
            <a:pPr>
              <a:buNone/>
            </a:pPr>
            <a:r>
              <a:rPr lang="ru-RU" dirty="0" smtClean="0"/>
              <a:t>Установлено, что наиболее часто резкое обрушение горных пород происходит при их знакопеременных деформациях. В этом случае поперечные трещины, идущие от верхней поверхности зависшего слоя пород, сливаются с аналогичными трещинами, идущими от нижней его поверхности. Основным критерием потери устойчивости зависшего слоя пород является его прогиб. </a:t>
            </a:r>
          </a:p>
          <a:p>
            <a:pPr>
              <a:buNone/>
            </a:pPr>
            <a:r>
              <a:rPr lang="ru-RU" dirty="0" smtClean="0"/>
              <a:t>Анализ крупных аварий и катастроф, связанных с нарушением равновесия геологической среды, показывает, что часто они бывают причиной недостаточно обоснованного и не всегда строго регламентированного освоения недр. Особенно это ощутимо в нашей стране, где в верхних слоях земной коры накопилось множество пустот, количество которых постоянно растет. Поэтому вероятность возникновения чрезвычайных ситуаций имеет тенденцию к существенному возрастанию.</a:t>
            </a:r>
          </a:p>
          <a:p>
            <a:pPr>
              <a:buNone/>
            </a:pP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berezniki_670x432.jpg"/>
          <p:cNvPicPr>
            <a:picLocks noGrp="1" noChangeAspect="1"/>
          </p:cNvPicPr>
          <p:nvPr>
            <p:ph idx="1"/>
          </p:nvPr>
        </p:nvPicPr>
        <p:blipFill>
          <a:blip r:embed="rId2" cstate="print"/>
          <a:stretch>
            <a:fillRect/>
          </a:stretch>
        </p:blipFill>
        <p:spPr>
          <a:xfrm>
            <a:off x="-1" y="0"/>
            <a:ext cx="9144001" cy="6858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0"/>
            <a:ext cx="8820472" cy="6858000"/>
          </a:xfrm>
        </p:spPr>
        <p:txBody>
          <a:bodyPr>
            <a:normAutofit fontScale="85000" lnSpcReduction="20000"/>
          </a:bodyPr>
          <a:lstStyle/>
          <a:p>
            <a:pPr>
              <a:buNone/>
            </a:pPr>
            <a:r>
              <a:rPr lang="ru-RU" dirty="0" smtClean="0"/>
              <a:t>Для предотвращения или снижения вероятности возникновения техногенных катастроф при освоении недр выполняются следующие  мероприятия: </a:t>
            </a:r>
          </a:p>
          <a:p>
            <a:r>
              <a:rPr lang="ru-RU" dirty="0" smtClean="0"/>
              <a:t>разрабатываются нормативные документы, содержащие научно обоснованные и взаимоувязанные нормы и требования, при выполнении совокупности которых риск возникновения явлений, способных поражать людей, разрушительно действовать на окружающую среду и причинять материальный ущерб, будет минимальным;</a:t>
            </a:r>
          </a:p>
          <a:p>
            <a:pPr lvl="0"/>
            <a:r>
              <a:rPr lang="ru-RU" dirty="0" smtClean="0"/>
              <a:t>проводится мониторинг, позволяющий своевременно обнаруживать признаки, предшествующие аварийным и катастрофическим ситуациям, и получать необходимую информацию для оперативной разработки мер по их предотвращению; </a:t>
            </a:r>
          </a:p>
          <a:p>
            <a:pPr lvl="0"/>
            <a:r>
              <a:rPr lang="ru-RU" dirty="0" smtClean="0"/>
              <a:t>создаются службы обеспечения освоения недр, в обязанности которых включаются оценка состояния породного массива до начала горных работ, прогноз и контроль изменения этого состояния под влиянием техногенной деятельности человека и управление деформационными процессами при освоении недр;</a:t>
            </a:r>
          </a:p>
          <a:p>
            <a:pPr>
              <a:buNone/>
            </a:pP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395536" y="0"/>
            <a:ext cx="8748464" cy="4509120"/>
          </a:xfrm>
        </p:spPr>
        <p:txBody>
          <a:bodyPr>
            <a:normAutofit fontScale="85000" lnSpcReduction="10000"/>
          </a:bodyPr>
          <a:lstStyle/>
          <a:p>
            <a:pPr>
              <a:buNone/>
            </a:pPr>
            <a:r>
              <a:rPr lang="ru-RU" dirty="0" smtClean="0"/>
              <a:t>В настоящее время разрабатываются региональные карты предрасположенности территории к проявлению неблагоприятных ситуаций, </a:t>
            </a:r>
            <a:r>
              <a:rPr lang="ru-RU" b="1" u="sng" dirty="0" smtClean="0"/>
              <a:t>примером</a:t>
            </a:r>
            <a:r>
              <a:rPr lang="ru-RU" dirty="0" smtClean="0"/>
              <a:t> которой может быть карта Республики Татарстан (рис.1,2). </a:t>
            </a:r>
          </a:p>
          <a:p>
            <a:pPr>
              <a:buNone/>
            </a:pPr>
            <a:r>
              <a:rPr lang="ru-RU" dirty="0" smtClean="0"/>
              <a:t>На карте (2002) приведены сведения о предрасположенности территории к проявлению природных и техногенных рисков, особо охраняемые природные территории, памятники природы.</a:t>
            </a:r>
          </a:p>
          <a:p>
            <a:pPr>
              <a:buNone/>
            </a:pPr>
            <a:r>
              <a:rPr lang="ru-RU" dirty="0" smtClean="0"/>
              <a:t>Особенно важными при оценке воздействия являются риски, связанные со здоровьем населения.</a:t>
            </a:r>
          </a:p>
          <a:p>
            <a:pPr>
              <a:buNone/>
            </a:pPr>
            <a:r>
              <a:rPr lang="ru-RU" dirty="0" smtClean="0"/>
              <a:t> </a:t>
            </a:r>
          </a:p>
          <a:p>
            <a:pPr>
              <a:buNone/>
            </a:pPr>
            <a:endParaRPr lang="ru-RU" dirty="0"/>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9" name="Object 1"/>
          <p:cNvGraphicFramePr>
            <a:graphicFrameLocks noChangeAspect="1"/>
          </p:cNvGraphicFramePr>
          <p:nvPr/>
        </p:nvGraphicFramePr>
        <p:xfrm>
          <a:off x="0" y="0"/>
          <a:ext cx="9138040" cy="6858000"/>
        </p:xfrm>
        <a:graphic>
          <a:graphicData uri="http://schemas.openxmlformats.org/presentationml/2006/ole">
            <p:oleObj spid="_x0000_s7169" r:id="rId3" imgW="4320549" imgH="3113143" progId="Photoshop.Image.7">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0"/>
            <a:ext cx="8748464" cy="836712"/>
          </a:xfrm>
        </p:spPr>
        <p:txBody>
          <a:bodyPr/>
          <a:lstStyle/>
          <a:p>
            <a:r>
              <a:rPr lang="ru-RU" sz="2000" dirty="0" smtClean="0"/>
              <a:t>Рис. 2 Карта Республики Татарстан по прогнозу вероятности распределения критических областей и зон риска на 2010 год</a:t>
            </a:r>
            <a:r>
              <a:rPr lang="ru-RU" sz="2400" dirty="0" smtClean="0"/>
              <a:t/>
            </a:r>
            <a:br>
              <a:rPr lang="ru-RU" sz="2400" dirty="0" smtClean="0"/>
            </a:br>
            <a:endParaRPr lang="ru-RU" sz="24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145" name="Object 1"/>
          <p:cNvGraphicFramePr>
            <a:graphicFrameLocks noChangeAspect="1"/>
          </p:cNvGraphicFramePr>
          <p:nvPr/>
        </p:nvGraphicFramePr>
        <p:xfrm>
          <a:off x="0" y="764704"/>
          <a:ext cx="9144000" cy="6093296"/>
        </p:xfrm>
        <a:graphic>
          <a:graphicData uri="http://schemas.openxmlformats.org/presentationml/2006/ole">
            <p:oleObj spid="_x0000_s6145" r:id="rId3" imgW="4321707" imgH="3157467" progId="Photoshop.Image.7">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0"/>
            <a:ext cx="8748464" cy="5805264"/>
          </a:xfrm>
        </p:spPr>
        <p:txBody>
          <a:bodyPr>
            <a:noAutofit/>
          </a:bodyPr>
          <a:lstStyle/>
          <a:p>
            <a:pPr>
              <a:buNone/>
            </a:pPr>
            <a:r>
              <a:rPr lang="ru-RU" sz="2400" b="1" u="sng" dirty="0" smtClean="0"/>
              <a:t>Например</a:t>
            </a:r>
            <a:r>
              <a:rPr lang="ru-RU" sz="2400" dirty="0" smtClean="0"/>
              <a:t>, анализ экологической обстановки показал существенное ухудшение городской среды. Резкое увеличение интенсивности автомобильного движения стало неблагоприятным экологическим фактором. Выхлопные газы в исторической части города являются основным источником загрязнения атмосферного воздуха и оказывают токсическое воздействие на организм человека. Эти данные свидетельствуют о необходимости проведения экологических защитных мероприятий. Среди них – реконструкция центра города. Она имеет широкий спектр воздействия на окружающую среду: положительное социальное воздействие - благоустройство, ликвидация ветхого жилья, строительство и реконструкция дорог, реставрация памятников старины, дополнительное озеленение территории; возможное снижение фонового загрязнения воздушной и водной среды за счет организации транспортных потоков и мероприятий по очистке сточных вод. </a:t>
            </a:r>
          </a:p>
          <a:p>
            <a:endParaRPr lang="ru-RU"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0" y="0"/>
            <a:ext cx="3635896" cy="6669360"/>
          </a:xfrm>
        </p:spPr>
        <p:txBody>
          <a:bodyPr>
            <a:normAutofit fontScale="77500" lnSpcReduction="20000"/>
          </a:bodyPr>
          <a:lstStyle/>
          <a:p>
            <a:pPr>
              <a:buNone/>
            </a:pPr>
            <a:r>
              <a:rPr lang="ru-RU" b="1" i="1" u="sng" dirty="0" smtClean="0"/>
              <a:t>Оценка риска</a:t>
            </a:r>
          </a:p>
          <a:p>
            <a:pPr>
              <a:buNone/>
            </a:pPr>
            <a:r>
              <a:rPr lang="ru-RU" b="1" dirty="0" smtClean="0"/>
              <a:t> </a:t>
            </a:r>
            <a:endParaRPr lang="ru-RU" dirty="0" smtClean="0"/>
          </a:p>
          <a:p>
            <a:pPr>
              <a:buNone/>
            </a:pPr>
            <a:r>
              <a:rPr lang="ru-RU" dirty="0" smtClean="0"/>
              <a:t>Основной задачей проведения оценки воздействия объекта на окружающую среду является необходимость принятия решения о возможности реализации объекта. До недавнего времени существовало мнение, что в инженерном  деле риск должен быть исключен принципиально. Однако при более внимательном рассмотрении вопроса был сделан вывод, что  именно в инженерной сфере деятельности риск часто неизбежен и  должен учитываться.</a:t>
            </a:r>
          </a:p>
          <a:p>
            <a:pPr>
              <a:buNone/>
            </a:pPr>
            <a:endParaRPr lang="ru-RU" dirty="0"/>
          </a:p>
        </p:txBody>
      </p:sp>
      <p:pic>
        <p:nvPicPr>
          <p:cNvPr id="7" name="Содержимое 6" descr="pict.jpeg"/>
          <p:cNvPicPr>
            <a:picLocks noGrp="1" noChangeAspect="1"/>
          </p:cNvPicPr>
          <p:nvPr>
            <p:ph sz="half" idx="2"/>
          </p:nvPr>
        </p:nvPicPr>
        <p:blipFill>
          <a:blip r:embed="rId2" cstate="print"/>
          <a:stretch>
            <a:fillRect/>
          </a:stretch>
        </p:blipFill>
        <p:spPr>
          <a:xfrm>
            <a:off x="3611895" y="2708920"/>
            <a:ext cx="5532106" cy="414908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Даша\Desktop\460.jpg"/>
          <p:cNvPicPr>
            <a:picLocks noChangeAspect="1" noChangeArrowheads="1"/>
          </p:cNvPicPr>
          <p:nvPr/>
        </p:nvPicPr>
        <p:blipFill>
          <a:blip r:embed="rId2" cstate="print"/>
          <a:srcRect/>
          <a:stretch>
            <a:fillRect/>
          </a:stretch>
        </p:blipFill>
        <p:spPr bwMode="auto">
          <a:xfrm>
            <a:off x="0" y="476672"/>
            <a:ext cx="9144000" cy="638132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Даша\Desktop\cher001.jpg"/>
          <p:cNvPicPr>
            <a:picLocks noChangeAspect="1" noChangeArrowheads="1"/>
          </p:cNvPicPr>
          <p:nvPr/>
        </p:nvPicPr>
        <p:blipFill>
          <a:blip r:embed="rId2" cstate="print"/>
          <a:srcRect/>
          <a:stretch>
            <a:fillRect/>
          </a:stretch>
        </p:blipFill>
        <p:spPr bwMode="auto">
          <a:xfrm>
            <a:off x="-1" y="0"/>
            <a:ext cx="9214449"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Даша\Desktop\2632f40d530ea5c48bd954b5a54eec9b_big.jpg"/>
          <p:cNvPicPr>
            <a:picLocks noChangeAspect="1" noChangeArrowheads="1"/>
          </p:cNvPicPr>
          <p:nvPr/>
        </p:nvPicPr>
        <p:blipFill>
          <a:blip r:embed="rId2" cstate="print"/>
          <a:srcRect/>
          <a:stretch>
            <a:fillRect/>
          </a:stretch>
        </p:blipFill>
        <p:spPr bwMode="auto">
          <a:xfrm>
            <a:off x="0" y="0"/>
            <a:ext cx="9316528"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0"/>
            <a:ext cx="8820472" cy="6858000"/>
          </a:xfrm>
        </p:spPr>
        <p:txBody>
          <a:bodyPr>
            <a:normAutofit/>
          </a:bodyPr>
          <a:lstStyle/>
          <a:p>
            <a:pPr>
              <a:buNone/>
            </a:pPr>
            <a:r>
              <a:rPr lang="ru-RU" dirty="0" smtClean="0"/>
              <a:t>Однако этот процесс сопряжен и с экологическими издержками. Строительные работы, снос ветхих строений, ремонт и реконструкция зданий сами по себе являются источниками загрязнения воздуха и почвы, увеличивают образование отходов и т.д. Сложность транспортной сети увеличивает риски автодорожных происшествий, появление нового моста через реку и прокладка трасс по дамбе увеличивает техногенные риски.</a:t>
            </a:r>
          </a:p>
          <a:p>
            <a:pPr>
              <a:buNone/>
            </a:pPr>
            <a:r>
              <a:rPr lang="ru-RU" dirty="0" smtClean="0"/>
              <a:t>Невозможно включить в количественный анализ все территориальные экологические проблемы, поэтому необходимо отобрать часть наиболее важных проблем, которые могут быть оценены количественными рисками.</a:t>
            </a:r>
          </a:p>
          <a:p>
            <a:pPr>
              <a:buNone/>
            </a:pP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Даша\Desktop\pic_16779.jpg"/>
          <p:cNvPicPr>
            <a:picLocks noChangeAspect="1" noChangeArrowheads="1"/>
          </p:cNvPicPr>
          <p:nvPr/>
        </p:nvPicPr>
        <p:blipFill>
          <a:blip r:embed="rId2" cstate="print"/>
          <a:srcRect/>
          <a:stretch>
            <a:fillRect/>
          </a:stretch>
        </p:blipFill>
        <p:spPr bwMode="auto">
          <a:xfrm>
            <a:off x="-1" y="0"/>
            <a:ext cx="9144002" cy="685800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0"/>
            <a:ext cx="8748464" cy="6858000"/>
          </a:xfrm>
        </p:spPr>
        <p:txBody>
          <a:bodyPr>
            <a:normAutofit lnSpcReduction="10000"/>
          </a:bodyPr>
          <a:lstStyle/>
          <a:p>
            <a:pPr>
              <a:buNone/>
            </a:pPr>
            <a:r>
              <a:rPr lang="ru-RU" dirty="0" smtClean="0"/>
              <a:t>При ранжировании рисков особое внимание привлек специфичный вид риска, выявленный для старинной части Казани - «синдром больного здания»: реставрация исторических зданий, осуществляемая без проведения микологической экспертизы и без комплексной противогрибковой обработки старинных элементов строительных конструкций, резко ухудшает их санитарное состояние по всем микологическим показателям и является опасной для здоровья населения.  Анализ рисков здоровью населения позволяет оценить целесообразность сохранения зданий старой постройки после их реконструкции и наметить необходимые мероприятия по защите здоровья. </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0" y="0"/>
            <a:ext cx="4211960" cy="6857999"/>
          </a:xfrm>
        </p:spPr>
        <p:txBody>
          <a:bodyPr>
            <a:normAutofit fontScale="77500" lnSpcReduction="20000"/>
          </a:bodyPr>
          <a:lstStyle/>
          <a:p>
            <a:pPr>
              <a:buNone/>
            </a:pPr>
            <a:r>
              <a:rPr lang="ru-RU" sz="2400" b="1" u="sng" dirty="0" smtClean="0"/>
              <a:t>Анализ риска </a:t>
            </a:r>
            <a:r>
              <a:rPr lang="ru-RU" sz="2400" dirty="0" smtClean="0"/>
              <a:t>– это научный метод сопоставления опасностей, разработка стратегии безопасного развития общества. </a:t>
            </a:r>
          </a:p>
          <a:p>
            <a:pPr>
              <a:buNone/>
            </a:pPr>
            <a:r>
              <a:rPr lang="ru-RU" sz="2400" dirty="0" smtClean="0"/>
              <a:t>Анализ риска в последнее время во многих случаях является основой для оценки ущерба и стоимости различных технических и экологических мероприятий. Ранжируя риски, появляется возможность их использования для расстановки приоритетов, оценки стоимости.</a:t>
            </a:r>
          </a:p>
          <a:p>
            <a:pPr>
              <a:buNone/>
            </a:pPr>
            <a:r>
              <a:rPr lang="ru-RU" sz="2400" dirty="0" smtClean="0"/>
              <a:t>Процедура оценки риска и оценки воздействия на окружающую среду неразрывно связаны между собой, так как представляют собой разные формы   анализа возможности реализации  проекта. В зависимости от того, что является объектом анализа, проект инженерного сооружения или техногенная опасность его реализации, используются методы оценки воздействия на окружающую среду или методы оценки риска.</a:t>
            </a:r>
          </a:p>
          <a:p>
            <a:pPr>
              <a:buNone/>
            </a:pPr>
            <a:endParaRPr lang="ru-RU" sz="2400" dirty="0"/>
          </a:p>
        </p:txBody>
      </p:sp>
      <p:pic>
        <p:nvPicPr>
          <p:cNvPr id="7" name="Содержимое 6" descr="769677025.jpg"/>
          <p:cNvPicPr>
            <a:picLocks noGrp="1" noChangeAspect="1"/>
          </p:cNvPicPr>
          <p:nvPr>
            <p:ph sz="half" idx="2"/>
          </p:nvPr>
        </p:nvPicPr>
        <p:blipFill>
          <a:blip r:embed="rId2" cstate="print"/>
          <a:stretch>
            <a:fillRect/>
          </a:stretch>
        </p:blipFill>
        <p:spPr>
          <a:xfrm>
            <a:off x="4067944" y="1160973"/>
            <a:ext cx="5076056" cy="3799111"/>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395536" y="0"/>
            <a:ext cx="8748464" cy="6858000"/>
          </a:xfrm>
        </p:spPr>
        <p:txBody>
          <a:bodyPr>
            <a:normAutofit fontScale="70000" lnSpcReduction="20000"/>
          </a:bodyPr>
          <a:lstStyle/>
          <a:p>
            <a:pPr>
              <a:buNone/>
            </a:pPr>
            <a:r>
              <a:rPr lang="ru-RU" dirty="0" smtClean="0"/>
              <a:t>Риск в общем случае подразделяется на две большие группы: </a:t>
            </a:r>
          </a:p>
          <a:p>
            <a:pPr lvl="0">
              <a:buFont typeface="Wingdings" pitchFamily="2" charset="2"/>
              <a:buChar char="§"/>
            </a:pPr>
            <a:r>
              <a:rPr lang="ru-RU" dirty="0" smtClean="0"/>
              <a:t>риск для материальных ценностей;</a:t>
            </a:r>
          </a:p>
          <a:p>
            <a:pPr lvl="0">
              <a:buFont typeface="Wingdings" pitchFamily="2" charset="2"/>
              <a:buChar char="§"/>
            </a:pPr>
            <a:r>
              <a:rPr lang="ru-RU" dirty="0" smtClean="0"/>
              <a:t>риск для жизни или здоровья.</a:t>
            </a:r>
          </a:p>
          <a:p>
            <a:pPr>
              <a:buNone/>
            </a:pPr>
            <a:r>
              <a:rPr lang="ru-RU" dirty="0" smtClean="0"/>
              <a:t>Каждой группе соответствует  свое представление риска.  При угрозе материальным ценностям последствия риска часто представляют в денежном выражении. Если различные последствия имеют одинаковые денежные выражения, то для  сравнения последствий достаточно рассматривать соответствующие  вероятности </a:t>
            </a:r>
            <a:r>
              <a:rPr lang="ru-RU" dirty="0" smtClean="0"/>
              <a:t>их наступления</a:t>
            </a:r>
            <a:r>
              <a:rPr lang="ru-RU" dirty="0" smtClean="0"/>
              <a:t>.</a:t>
            </a:r>
          </a:p>
          <a:p>
            <a:pPr>
              <a:buNone/>
            </a:pPr>
            <a:r>
              <a:rPr lang="ru-RU" dirty="0" smtClean="0"/>
              <a:t>При риске, связанном со здоровьем, последствия могут быть оценены количественно в таких категориях как простой в работе или расходы на оплату замещающего персонала.</a:t>
            </a:r>
          </a:p>
          <a:p>
            <a:pPr>
              <a:buNone/>
            </a:pPr>
            <a:r>
              <a:rPr lang="ru-RU" dirty="0" smtClean="0"/>
              <a:t>Риск может быть связан с факторами, которые не поддаются количественному учету, как, например, эстетические особенности территории. В этом случае используется набор субъективных оценок, которые при сравнении дают возможность принятия решения.</a:t>
            </a:r>
          </a:p>
          <a:p>
            <a:pPr>
              <a:buNone/>
            </a:pPr>
            <a:endParaRPr lang="ru-RU" dirty="0" smtClean="0"/>
          </a:p>
          <a:p>
            <a:pPr>
              <a:buNone/>
            </a:pPr>
            <a:r>
              <a:rPr lang="ru-RU" dirty="0" smtClean="0"/>
              <a:t>Любой </a:t>
            </a:r>
            <a:r>
              <a:rPr lang="ru-RU" dirty="0" smtClean="0"/>
              <a:t>математический алгоритм оценки риска, как правило, исходит из того, что устанавливается экономический эквивалент угрозы. Этот эквивалент соответствует тем затратам, которые общество должно израсходовать на предотвращение или уменьшение угрозы. Экономические эквиваленты позволяют более ясно выразить риск и определить меру ответственности за принятие решений.</a:t>
            </a:r>
          </a:p>
          <a:p>
            <a:pPr>
              <a:buNone/>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
        <p:nvSpPr>
          <p:cNvPr id="3" name="Содержимое 2"/>
          <p:cNvSpPr>
            <a:spLocks noGrp="1"/>
          </p:cNvSpPr>
          <p:nvPr>
            <p:ph idx="1"/>
          </p:nvPr>
        </p:nvSpPr>
        <p:spPr/>
        <p:txBody>
          <a:bodyPr/>
          <a:lstStyle/>
          <a:p>
            <a:endParaRPr lang="ru-RU" dirty="0" smtClean="0"/>
          </a:p>
          <a:p>
            <a:endParaRPr lang="ru-RU" dirty="0"/>
          </a:p>
        </p:txBody>
      </p:sp>
      <p:pic>
        <p:nvPicPr>
          <p:cNvPr id="2050" name="Picture 2" descr="C:\Users\Даша\Desktop\Amerika-Felaketi.jpg"/>
          <p:cNvPicPr>
            <a:picLocks noChangeAspect="1" noChangeArrowheads="1"/>
          </p:cNvPicPr>
          <p:nvPr/>
        </p:nvPicPr>
        <p:blipFill>
          <a:blip r:embed="rId2" cstate="print"/>
          <a:srcRect/>
          <a:stretch>
            <a:fillRect/>
          </a:stretch>
        </p:blipFill>
        <p:spPr bwMode="auto">
          <a:xfrm>
            <a:off x="152835" y="0"/>
            <a:ext cx="8991165"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95536" y="0"/>
            <a:ext cx="8291264" cy="908720"/>
          </a:xfrm>
        </p:spPr>
        <p:txBody>
          <a:bodyPr/>
          <a:lstStyle/>
          <a:p>
            <a:r>
              <a:rPr lang="ru-RU" sz="2800" dirty="0" smtClean="0"/>
              <a:t>Поиск повышенной техногенной безопасности тепловых агрегатов </a:t>
            </a:r>
            <a:endParaRPr lang="ru-RU" sz="2800" dirty="0"/>
          </a:p>
        </p:txBody>
      </p:sp>
      <p:pic>
        <p:nvPicPr>
          <p:cNvPr id="4" name="Содержимое 3" descr="ec66b42de89ef77314d753b4d72ca7c7.jpg"/>
          <p:cNvPicPr>
            <a:picLocks noGrp="1" noChangeAspect="1"/>
          </p:cNvPicPr>
          <p:nvPr>
            <p:ph idx="1"/>
          </p:nvPr>
        </p:nvPicPr>
        <p:blipFill>
          <a:blip r:embed="rId2" cstate="print"/>
          <a:stretch>
            <a:fillRect/>
          </a:stretch>
        </p:blipFill>
        <p:spPr>
          <a:xfrm>
            <a:off x="539552" y="908720"/>
            <a:ext cx="8424936" cy="594928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6037510.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0"/>
            <a:ext cx="8676456" cy="3573016"/>
          </a:xfrm>
        </p:spPr>
        <p:txBody>
          <a:bodyPr>
            <a:normAutofit fontScale="77500" lnSpcReduction="20000"/>
          </a:bodyPr>
          <a:lstStyle/>
          <a:p>
            <a:pPr>
              <a:buNone/>
            </a:pPr>
            <a:r>
              <a:rPr lang="ru-RU" b="1" dirty="0" smtClean="0"/>
              <a:t>Риск</a:t>
            </a:r>
            <a:r>
              <a:rPr lang="ru-RU" dirty="0" smtClean="0"/>
              <a:t> в настоящее время трактуется как </a:t>
            </a:r>
            <a:r>
              <a:rPr lang="ru-RU" b="1" dirty="0" smtClean="0"/>
              <a:t>произведение вероятности</a:t>
            </a:r>
            <a:r>
              <a:rPr lang="ru-RU" dirty="0" smtClean="0"/>
              <a:t> </a:t>
            </a:r>
            <a:r>
              <a:rPr lang="ru-RU" b="1" dirty="0" smtClean="0"/>
              <a:t>опасного события и размеров ожидаемого социально-экономического ущерба в денежном эквиваленте</a:t>
            </a:r>
            <a:r>
              <a:rPr lang="ru-RU" dirty="0" smtClean="0"/>
              <a:t>.</a:t>
            </a:r>
          </a:p>
          <a:p>
            <a:pPr>
              <a:buNone/>
            </a:pPr>
            <a:r>
              <a:rPr lang="ru-RU" dirty="0" smtClean="0"/>
              <a:t>С понятием риска связывают возможные события с тяжелыми последствиями и потерями. Основными причинами возрастания экологического риска являются увеличение сложности технологических процессов, плотности распределения опасных производств по территории, увеличение техногенной нагрузки на окружающую среду.</a:t>
            </a:r>
          </a:p>
          <a:p>
            <a:endParaRPr lang="ru-RU" dirty="0"/>
          </a:p>
        </p:txBody>
      </p:sp>
      <p:pic>
        <p:nvPicPr>
          <p:cNvPr id="4" name="Содержимое 3" descr="10410.jpg"/>
          <p:cNvPicPr>
            <a:picLocks noChangeAspect="1"/>
          </p:cNvPicPr>
          <p:nvPr/>
        </p:nvPicPr>
        <p:blipFill>
          <a:blip r:embed="rId2" cstate="print"/>
          <a:stretch>
            <a:fillRect/>
          </a:stretch>
        </p:blipFill>
        <p:spPr>
          <a:xfrm>
            <a:off x="1835696" y="2777547"/>
            <a:ext cx="6120680" cy="408045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95536" y="0"/>
            <a:ext cx="8748464" cy="908720"/>
          </a:xfrm>
        </p:spPr>
        <p:txBody>
          <a:bodyPr/>
          <a:lstStyle/>
          <a:p>
            <a:r>
              <a:rPr lang="ru-RU" sz="2400" dirty="0" smtClean="0"/>
              <a:t>Экономические риски в результате природных и техногенных катастроф</a:t>
            </a:r>
            <a:endParaRPr lang="ru-RU" sz="2400" dirty="0"/>
          </a:p>
        </p:txBody>
      </p:sp>
      <p:pic>
        <p:nvPicPr>
          <p:cNvPr id="4" name="Содержимое 3" descr="dhdhh.jpg"/>
          <p:cNvPicPr>
            <a:picLocks noGrp="1" noChangeAspect="1"/>
          </p:cNvPicPr>
          <p:nvPr>
            <p:ph idx="1"/>
          </p:nvPr>
        </p:nvPicPr>
        <p:blipFill>
          <a:blip r:embed="rId2" cstate="print"/>
          <a:stretch>
            <a:fillRect/>
          </a:stretch>
        </p:blipFill>
        <p:spPr>
          <a:xfrm>
            <a:off x="57250" y="764704"/>
            <a:ext cx="9086750" cy="6093296"/>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44</TotalTime>
  <Words>1106</Words>
  <Application>Microsoft Office PowerPoint</Application>
  <PresentationFormat>Экран (4:3)</PresentationFormat>
  <Paragraphs>40</Paragraphs>
  <Slides>25</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25</vt:i4>
      </vt:variant>
    </vt:vector>
  </HeadingPairs>
  <TitlesOfParts>
    <vt:vector size="27" baseType="lpstr">
      <vt:lpstr>Метро</vt:lpstr>
      <vt:lpstr>Photoshop.Image.7</vt:lpstr>
      <vt:lpstr>Оценка возможных техногенных последствий реализации  объекта </vt:lpstr>
      <vt:lpstr>Слайд 2</vt:lpstr>
      <vt:lpstr>Слайд 3</vt:lpstr>
      <vt:lpstr>Слайд 4</vt:lpstr>
      <vt:lpstr>   </vt:lpstr>
      <vt:lpstr>Поиск повышенной техногенной безопасности тепловых агрегатов </vt:lpstr>
      <vt:lpstr>Слайд 7</vt:lpstr>
      <vt:lpstr>Слайд 8</vt:lpstr>
      <vt:lpstr>Экономические риски в результате природных и техногенных катастроф</vt:lpstr>
      <vt:lpstr>Слайд 10</vt:lpstr>
      <vt:lpstr>Слайд 11</vt:lpstr>
      <vt:lpstr>Слайд 12</vt:lpstr>
      <vt:lpstr>Слайд 13</vt:lpstr>
      <vt:lpstr>Слайд 14</vt:lpstr>
      <vt:lpstr>Слайд 15</vt:lpstr>
      <vt:lpstr>Слайд 16</vt:lpstr>
      <vt:lpstr>Слайд 17</vt:lpstr>
      <vt:lpstr>Рис. 2 Карта Республики Татарстан по прогнозу вероятности распределения критических областей и зон риска на 2010 год </vt:lpstr>
      <vt:lpstr>Слайд 19</vt:lpstr>
      <vt:lpstr>Слайд 20</vt:lpstr>
      <vt:lpstr>Слайд 21</vt:lpstr>
      <vt:lpstr>Слайд 22</vt:lpstr>
      <vt:lpstr>Слайд 23</vt:lpstr>
      <vt:lpstr>Слайд 24</vt:lpstr>
      <vt:lpstr>Слайд 25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Оценка возможных техногенных последствий реализации  объекта</dc:title>
  <dc:creator>Даша</dc:creator>
  <cp:lastModifiedBy>Даша</cp:lastModifiedBy>
  <cp:revision>5</cp:revision>
  <dcterms:created xsi:type="dcterms:W3CDTF">2011-11-25T16:51:19Z</dcterms:created>
  <dcterms:modified xsi:type="dcterms:W3CDTF">2011-11-25T17:35:27Z</dcterms:modified>
</cp:coreProperties>
</file>