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3" r:id="rId8"/>
    <p:sldId id="261" r:id="rId9"/>
    <p:sldId id="264" r:id="rId10"/>
    <p:sldId id="265" r:id="rId11"/>
    <p:sldId id="262"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BA4A1F-D0BC-4AD3-8E31-56FF0BBBE0A3}"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2811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BA4A1F-D0BC-4AD3-8E31-56FF0BBBE0A3}"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213049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BA4A1F-D0BC-4AD3-8E31-56FF0BBBE0A3}"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229243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BA4A1F-D0BC-4AD3-8E31-56FF0BBBE0A3}"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395832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BA4A1F-D0BC-4AD3-8E31-56FF0BBBE0A3}" type="datetimeFigureOut">
              <a:rPr lang="ru-RU" smtClean="0"/>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243388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BA4A1F-D0BC-4AD3-8E31-56FF0BBBE0A3}"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158867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BA4A1F-D0BC-4AD3-8E31-56FF0BBBE0A3}" type="datetimeFigureOut">
              <a:rPr lang="ru-RU" smtClean="0"/>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128635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BA4A1F-D0BC-4AD3-8E31-56FF0BBBE0A3}" type="datetimeFigureOut">
              <a:rPr lang="ru-RU" smtClean="0"/>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172659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BA4A1F-D0BC-4AD3-8E31-56FF0BBBE0A3}" type="datetimeFigureOut">
              <a:rPr lang="ru-RU" smtClean="0"/>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387112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7BA4A1F-D0BC-4AD3-8E31-56FF0BBBE0A3}"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2975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7BA4A1F-D0BC-4AD3-8E31-56FF0BBBE0A3}" type="datetimeFigureOut">
              <a:rPr lang="ru-RU" smtClean="0"/>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16A34-0770-47AC-B3EF-3729618EB75D}" type="slidenum">
              <a:rPr lang="ru-RU" smtClean="0"/>
              <a:t>‹#›</a:t>
            </a:fld>
            <a:endParaRPr lang="ru-RU"/>
          </a:p>
        </p:txBody>
      </p:sp>
    </p:spTree>
    <p:extLst>
      <p:ext uri="{BB962C8B-B14F-4D97-AF65-F5344CB8AC3E}">
        <p14:creationId xmlns:p14="http://schemas.microsoft.com/office/powerpoint/2010/main" val="307444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A4A1F-D0BC-4AD3-8E31-56FF0BBBE0A3}" type="datetimeFigureOut">
              <a:rPr lang="ru-RU" smtClean="0"/>
              <a:t>06.04.2020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16A34-0770-47AC-B3EF-3729618EB75D}" type="slidenum">
              <a:rPr lang="ru-RU" smtClean="0"/>
              <a:t>‹#›</a:t>
            </a:fld>
            <a:endParaRPr lang="ru-RU"/>
          </a:p>
        </p:txBody>
      </p:sp>
    </p:spTree>
    <p:extLst>
      <p:ext uri="{BB962C8B-B14F-4D97-AF65-F5344CB8AC3E}">
        <p14:creationId xmlns:p14="http://schemas.microsoft.com/office/powerpoint/2010/main" val="225234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brazovaka.ru/alpha/d/darvin-charlz-robert-darwin-charles-robert" TargetMode="External"/><Relationship Id="rId2" Type="http://schemas.openxmlformats.org/officeDocument/2006/relationships/hyperlink" Target="https://ru.wikipedia.org/wiki/%D0%94%D0%B0%D1%80%D0%B2%D0%B8%D0%BD,_%D0%A7%D0%B0%D1%80%D0%BB%D0%B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91440"/>
            <a:ext cx="9144000" cy="1316990"/>
          </a:xfrm>
        </p:spPr>
        <p:txBody>
          <a:bodyPr>
            <a:noAutofit/>
          </a:bodyPr>
          <a:lstStyle/>
          <a:p>
            <a:r>
              <a:rPr lang="ru-RU" altLang="ru-RU" sz="2000" b="1" dirty="0" smtClean="0">
                <a:latin typeface="Times New Roman" panose="02020603050405020304" pitchFamily="18" charset="0"/>
                <a:cs typeface="Times New Roman" panose="02020603050405020304" pitchFamily="18" charset="0"/>
              </a:rPr>
              <a:t>ФГБОУ ВО КГЭУ</a:t>
            </a:r>
            <a:br>
              <a:rPr lang="ru-RU" altLang="ru-RU" sz="2000" b="1" dirty="0" smtClean="0">
                <a:latin typeface="Times New Roman" panose="02020603050405020304" pitchFamily="18" charset="0"/>
                <a:cs typeface="Times New Roman" panose="02020603050405020304" pitchFamily="18" charset="0"/>
              </a:rPr>
            </a:br>
            <a:r>
              <a:rPr lang="ru-RU" altLang="ru-RU" sz="2000" b="1" dirty="0" smtClean="0">
                <a:latin typeface="Times New Roman" panose="02020603050405020304" pitchFamily="18" charset="0"/>
                <a:cs typeface="Times New Roman" panose="02020603050405020304" pitchFamily="18" charset="0"/>
              </a:rPr>
              <a:t>Кафедра «Иностранный  язык»</a:t>
            </a:r>
            <a:br>
              <a:rPr lang="ru-RU" altLang="ru-RU" sz="2000" b="1" dirty="0" smtClean="0">
                <a:latin typeface="Times New Roman" panose="02020603050405020304" pitchFamily="18" charset="0"/>
                <a:cs typeface="Times New Roman" panose="02020603050405020304" pitchFamily="18" charset="0"/>
              </a:rPr>
            </a:br>
            <a:r>
              <a:rPr lang="ru-RU" altLang="ru-RU" sz="2000" dirty="0" smtClean="0">
                <a:latin typeface="Times New Roman" panose="02020603050405020304" pitchFamily="18" charset="0"/>
                <a:cs typeface="Times New Roman" panose="02020603050405020304" pitchFamily="18" charset="0"/>
              </a:rPr>
              <a:t/>
            </a:r>
            <a:br>
              <a:rPr lang="ru-RU" alt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2252028"/>
            <a:ext cx="9144000" cy="1655762"/>
          </a:xfrm>
        </p:spPr>
        <p:txBody>
          <a:bodyPr/>
          <a:lstStyle/>
          <a:p>
            <a:r>
              <a:rPr lang="ru-RU" altLang="ru-RU" b="1" dirty="0" smtClean="0">
                <a:latin typeface="Times New Roman" panose="02020603050405020304" pitchFamily="18" charset="0"/>
                <a:cs typeface="Times New Roman" panose="02020603050405020304" pitchFamily="18" charset="0"/>
              </a:rPr>
              <a:t>Презентация по дисциплине «Немецкий язык»</a:t>
            </a:r>
          </a:p>
          <a:p>
            <a:r>
              <a:rPr lang="ru-RU" altLang="ru-RU" b="1" dirty="0" smtClean="0">
                <a:latin typeface="Times New Roman" panose="02020603050405020304" pitchFamily="18" charset="0"/>
                <a:cs typeface="Times New Roman" panose="02020603050405020304" pitchFamily="18" charset="0"/>
              </a:rPr>
              <a:t>Выдающийся человек </a:t>
            </a:r>
            <a:endParaRPr lang="ru-RU" altLang="ru-RU" b="1" dirty="0" smtClean="0">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8373864" y="4805680"/>
            <a:ext cx="3494867" cy="1508105"/>
          </a:xfrm>
          <a:prstGeom prst="rect">
            <a:avLst/>
          </a:prstGeom>
          <a:noFill/>
        </p:spPr>
        <p:txBody>
          <a:bodyPr wrap="none" rtlCol="0">
            <a:spAutoFit/>
          </a:bodyPr>
          <a:lstStyle/>
          <a:p>
            <a:pPr algn="r"/>
            <a:r>
              <a:rPr lang="ru-RU" altLang="ru-RU" sz="1400" b="1" dirty="0" smtClean="0">
                <a:latin typeface="Times New Roman" panose="02020603050405020304" pitchFamily="18" charset="0"/>
                <a:cs typeface="Times New Roman" panose="02020603050405020304" pitchFamily="18" charset="0"/>
              </a:rPr>
              <a:t>Выполнил </a:t>
            </a:r>
          </a:p>
          <a:p>
            <a:pPr algn="r"/>
            <a:r>
              <a:rPr lang="ru-RU" altLang="ru-RU" sz="1400" b="1" dirty="0" smtClean="0">
                <a:latin typeface="Times New Roman" panose="02020603050405020304" pitchFamily="18" charset="0"/>
                <a:cs typeface="Times New Roman" panose="02020603050405020304" pitchFamily="18" charset="0"/>
              </a:rPr>
              <a:t>Студент</a:t>
            </a:r>
            <a:r>
              <a:rPr lang="en-US" altLang="ru-RU" sz="1400" b="1" dirty="0" smtClean="0">
                <a:latin typeface="Times New Roman" panose="02020603050405020304" pitchFamily="18" charset="0"/>
                <a:cs typeface="Times New Roman" panose="02020603050405020304" pitchFamily="18" charset="0"/>
              </a:rPr>
              <a:t>:</a:t>
            </a:r>
            <a:r>
              <a:rPr lang="ru-RU" altLang="ru-RU" sz="1400" b="1" dirty="0" smtClean="0">
                <a:latin typeface="Times New Roman" panose="02020603050405020304" pitchFamily="18" charset="0"/>
                <a:cs typeface="Times New Roman" panose="02020603050405020304" pitchFamily="18" charset="0"/>
              </a:rPr>
              <a:t> Лепешкин Н.С.</a:t>
            </a:r>
          </a:p>
          <a:p>
            <a:pPr algn="r"/>
            <a:r>
              <a:rPr lang="ru-RU" altLang="ru-RU" sz="1400" b="1" dirty="0" smtClean="0">
                <a:latin typeface="Times New Roman" panose="02020603050405020304" pitchFamily="18" charset="0"/>
                <a:cs typeface="Times New Roman" panose="02020603050405020304" pitchFamily="18" charset="0"/>
              </a:rPr>
              <a:t>Проверила </a:t>
            </a:r>
          </a:p>
          <a:p>
            <a:pPr algn="r"/>
            <a:r>
              <a:rPr lang="ru-RU" altLang="ru-RU" sz="1400" b="1" dirty="0" smtClean="0">
                <a:latin typeface="Times New Roman" panose="02020603050405020304" pitchFamily="18" charset="0"/>
                <a:cs typeface="Times New Roman" panose="02020603050405020304" pitchFamily="18" charset="0"/>
              </a:rPr>
              <a:t>Доцент: Максимова А.Б. </a:t>
            </a:r>
          </a:p>
          <a:p>
            <a:endParaRPr lang="ru-RU" altLang="ru-RU" b="1" dirty="0" smtClean="0"/>
          </a:p>
          <a:p>
            <a:endParaRPr lang="ru-RU" dirty="0"/>
          </a:p>
        </p:txBody>
      </p:sp>
      <p:sp>
        <p:nvSpPr>
          <p:cNvPr id="5" name="TextBox 4"/>
          <p:cNvSpPr txBox="1"/>
          <p:nvPr/>
        </p:nvSpPr>
        <p:spPr>
          <a:xfrm>
            <a:off x="5395616" y="6283008"/>
            <a:ext cx="1166538" cy="584775"/>
          </a:xfrm>
          <a:prstGeom prst="rect">
            <a:avLst/>
          </a:prstGeom>
          <a:noFill/>
        </p:spPr>
        <p:txBody>
          <a:bodyPr wrap="none" rtlCol="0">
            <a:spAutoFit/>
          </a:bodyPr>
          <a:lstStyle/>
          <a:p>
            <a:r>
              <a:rPr lang="ru-RU" altLang="ru-RU" sz="1400" b="1" dirty="0" smtClean="0">
                <a:latin typeface="Times New Roman" panose="02020603050405020304" pitchFamily="18" charset="0"/>
                <a:cs typeface="Times New Roman" panose="02020603050405020304" pitchFamily="18" charset="0"/>
              </a:rPr>
              <a:t>Казань 2020</a:t>
            </a:r>
          </a:p>
          <a:p>
            <a:endParaRPr lang="ru-RU" dirty="0"/>
          </a:p>
        </p:txBody>
      </p:sp>
    </p:spTree>
    <p:extLst>
      <p:ext uri="{BB962C8B-B14F-4D97-AF65-F5344CB8AC3E}">
        <p14:creationId xmlns:p14="http://schemas.microsoft.com/office/powerpoint/2010/main" val="396828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de-DE" sz="3200" dirty="0">
                <a:latin typeface="Times New Roman" panose="02020603050405020304" pitchFamily="18" charset="0"/>
                <a:cs typeface="Times New Roman" panose="02020603050405020304" pitchFamily="18" charset="0"/>
              </a:rPr>
              <a:t>Charles Darwin starb am 19. April 1882 an Herzversagen.</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69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000" dirty="0" smtClean="0"/>
              <a:t/>
            </a:r>
            <a:br>
              <a:rPr lang="en-US" sz="4000" dirty="0" smtClean="0"/>
            </a:br>
            <a:r>
              <a:rPr lang="en-US" sz="4000" dirty="0" err="1">
                <a:latin typeface="Times New Roman" panose="02020603050405020304" pitchFamily="18" charset="0"/>
                <a:cs typeface="Times New Roman" panose="02020603050405020304" pitchFamily="18" charset="0"/>
              </a:rPr>
              <a:t>Interessante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Fakten</a:t>
            </a:r>
            <a:r>
              <a:rPr lang="ru-RU" b="1" dirty="0"/>
              <a:t/>
            </a:r>
            <a:br>
              <a:rPr lang="ru-RU" b="1" dirty="0"/>
            </a:br>
            <a:endParaRPr lang="ru-RU" dirty="0"/>
          </a:p>
        </p:txBody>
      </p:sp>
      <p:sp>
        <p:nvSpPr>
          <p:cNvPr id="4" name="Rectangle 1"/>
          <p:cNvSpPr>
            <a:spLocks noGrp="1" noChangeArrowheads="1"/>
          </p:cNvSpPr>
          <p:nvPr>
            <p:ph idx="1"/>
          </p:nvPr>
        </p:nvSpPr>
        <p:spPr bwMode="auto">
          <a:xfrm>
            <a:off x="335902" y="2505876"/>
            <a:ext cx="1856987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Дедушка Дарвина, Эразм Дарвин, был известным английским врачом, натуралистом и поэтом.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Во время кругосветного путешествия Дарвин побывал на островах Зеленого </a:t>
            </a:r>
            <a:r>
              <a:rPr kumimoji="0" lang="ru-RU" altLang="ru-RU"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Мыса,в</a:t>
            </a: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Уругвае, Аргентине, </a:t>
            </a:r>
          </a:p>
          <a:p>
            <a:pPr marL="0" marR="0" lvl="0" indent="0" algn="l" defTabSz="914400" rtl="0" eaLnBrk="0" fontAlgn="base" latinLnBrk="0" hangingPunct="0">
              <a:lnSpc>
                <a:spcPct val="100000"/>
              </a:lnSpc>
              <a:spcBef>
                <a:spcPct val="0"/>
              </a:spcBef>
              <a:spcAft>
                <a:spcPct val="0"/>
              </a:spcAft>
              <a:buClrTx/>
              <a:buSz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побережье Бразилии, на Тенерифе, в Тасмании и др.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1839 году Чарльз Дарвин женился на Эмме </a:t>
            </a:r>
            <a:r>
              <a:rPr kumimoji="0" lang="ru-RU" altLang="ru-RU"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Вэджвуд</a:t>
            </a: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за годы совместной жизни у них было десять детей.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значительный вклад в науку Дарвин был отмечен огромным количеством </a:t>
            </a:r>
            <a:r>
              <a:rPr kumimoji="0" lang="ru-RU" altLang="ru-RU"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наград,среди</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которых – золотая медаль от Лондонского королевского общества (1864).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26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Quellen</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en-US" dirty="0" smtClean="0">
                <a:hlinkClick r:id="rId2"/>
              </a:rPr>
              <a:t>https://ru.wikipedia.org/wiki/%D0%94%D0%B0%D1%80%D0%B2%D0%B8%D0%BD,_%D0%A7%D0%B0%D1%80%D0%BB%D0%B7</a:t>
            </a:r>
            <a:endParaRPr lang="ru-RU" dirty="0" smtClean="0"/>
          </a:p>
          <a:p>
            <a:r>
              <a:rPr lang="en-US" dirty="0" smtClean="0">
                <a:hlinkClick r:id="rId3"/>
              </a:rPr>
              <a:t>https://obrazovaka.ru/alpha/d/darvin-charlz-robert-darwin-charles-robert</a:t>
            </a:r>
            <a:r>
              <a:rPr lang="ru-RU" dirty="0" smtClean="0"/>
              <a:t> </a:t>
            </a:r>
          </a:p>
          <a:p>
            <a:endParaRPr lang="ru-RU" dirty="0"/>
          </a:p>
        </p:txBody>
      </p:sp>
    </p:spTree>
    <p:extLst>
      <p:ext uri="{BB962C8B-B14F-4D97-AF65-F5344CB8AC3E}">
        <p14:creationId xmlns:p14="http://schemas.microsoft.com/office/powerpoint/2010/main" val="196816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Charles Robert Darwin </a:t>
            </a:r>
            <a:r>
              <a:rPr lang="ru-RU" sz="4000" dirty="0">
                <a:latin typeface="Times New Roman" panose="02020603050405020304" pitchFamily="18" charset="0"/>
                <a:cs typeface="Times New Roman" panose="02020603050405020304" pitchFamily="18" charset="0"/>
              </a:rPr>
              <a:t>  (1809 – 1882)</a:t>
            </a:r>
          </a:p>
        </p:txBody>
      </p:sp>
      <p:sp>
        <p:nvSpPr>
          <p:cNvPr id="3" name="Объект 2"/>
          <p:cNvSpPr>
            <a:spLocks noGrp="1"/>
          </p:cNvSpPr>
          <p:nvPr>
            <p:ph idx="1"/>
          </p:nvPr>
        </p:nvSpPr>
        <p:spPr/>
        <p:txBody>
          <a:bodyPr>
            <a:normAutofit/>
          </a:bodyPr>
          <a:lstStyle/>
          <a:p>
            <a:r>
              <a:rPr lang="de-DE" sz="3200" dirty="0">
                <a:latin typeface="Times New Roman" panose="02020603050405020304" pitchFamily="18" charset="0"/>
                <a:cs typeface="Times New Roman" panose="02020603050405020304" pitchFamily="18" charset="0"/>
              </a:rPr>
              <a:t>Englischer Wissenschaftler, Naturforscher, </a:t>
            </a:r>
            <a:r>
              <a:rPr lang="de-DE" sz="3200" dirty="0" smtClean="0">
                <a:latin typeface="Times New Roman" panose="02020603050405020304" pitchFamily="18" charset="0"/>
                <a:cs typeface="Times New Roman" panose="02020603050405020304" pitchFamily="18" charset="0"/>
              </a:rPr>
              <a:t/>
            </a:r>
            <a:br>
              <a:rPr lang="de-DE" sz="3200" dirty="0" smtClean="0">
                <a:latin typeface="Times New Roman" panose="02020603050405020304" pitchFamily="18" charset="0"/>
                <a:cs typeface="Times New Roman" panose="02020603050405020304" pitchFamily="18" charset="0"/>
              </a:rPr>
            </a:br>
            <a:r>
              <a:rPr lang="de-DE" sz="3200" dirty="0">
                <a:latin typeface="Times New Roman" panose="02020603050405020304" pitchFamily="18" charset="0"/>
                <a:cs typeface="Times New Roman" panose="02020603050405020304" pitchFamily="18" charset="0"/>
              </a:rPr>
              <a:t>Reisender, Autor von einem </a:t>
            </a:r>
            <a:r>
              <a:rPr lang="de-DE" sz="3200" dirty="0" smtClean="0">
                <a:latin typeface="Times New Roman" panose="02020603050405020304" pitchFamily="18" charset="0"/>
                <a:cs typeface="Times New Roman" panose="02020603050405020304" pitchFamily="18" charset="0"/>
              </a:rPr>
              <a:t/>
            </a:r>
            <a:br>
              <a:rPr lang="de-DE" sz="3200" dirty="0" smtClean="0">
                <a:latin typeface="Times New Roman" panose="02020603050405020304" pitchFamily="18" charset="0"/>
                <a:cs typeface="Times New Roman" panose="02020603050405020304" pitchFamily="18" charset="0"/>
              </a:rPr>
            </a:br>
            <a:r>
              <a:rPr lang="de-DE" sz="3200" dirty="0">
                <a:latin typeface="Times New Roman" panose="02020603050405020304" pitchFamily="18" charset="0"/>
                <a:cs typeface="Times New Roman" panose="02020603050405020304" pitchFamily="18" charset="0"/>
              </a:rPr>
              <a:t>aus den ersten Studien über </a:t>
            </a:r>
            <a:r>
              <a:rPr lang="de-DE" sz="3200" dirty="0" smtClean="0">
                <a:latin typeface="Times New Roman" panose="02020603050405020304" pitchFamily="18" charset="0"/>
                <a:cs typeface="Times New Roman" panose="02020603050405020304" pitchFamily="18" charset="0"/>
              </a:rPr>
              <a:t/>
            </a:r>
            <a:br>
              <a:rPr lang="de-DE" sz="3200" dirty="0" smtClean="0">
                <a:latin typeface="Times New Roman" panose="02020603050405020304" pitchFamily="18" charset="0"/>
                <a:cs typeface="Times New Roman" panose="02020603050405020304" pitchFamily="18" charset="0"/>
              </a:rPr>
            </a:br>
            <a:r>
              <a:rPr lang="de-DE" sz="3200" dirty="0">
                <a:latin typeface="Times New Roman" panose="02020603050405020304" pitchFamily="18" charset="0"/>
                <a:cs typeface="Times New Roman" panose="02020603050405020304" pitchFamily="18" charset="0"/>
              </a:rPr>
              <a:t>der Ursprung des Menschen</a:t>
            </a:r>
            <a:r>
              <a:rPr lang="de-DE" dirty="0"/>
              <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166036" y="1609408"/>
            <a:ext cx="3914775" cy="5029200"/>
          </a:xfrm>
          <a:prstGeom prst="rect">
            <a:avLst/>
          </a:prstGeom>
        </p:spPr>
      </p:pic>
    </p:spTree>
    <p:extLst>
      <p:ext uri="{BB962C8B-B14F-4D97-AF65-F5344CB8AC3E}">
        <p14:creationId xmlns:p14="http://schemas.microsoft.com/office/powerpoint/2010/main" val="235506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latin typeface="Times New Roman" panose="02020603050405020304" pitchFamily="18" charset="0"/>
                <a:cs typeface="Times New Roman" panose="02020603050405020304" pitchFamily="18" charset="0"/>
              </a:rPr>
              <a:t>Kindheitsjahre</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de-DE" dirty="0"/>
              <a:t>Charles Darwin wurde am 12. Februar 1809 in </a:t>
            </a:r>
            <a:r>
              <a:rPr lang="de-DE" dirty="0" err="1"/>
              <a:t>Shrewsbury</a:t>
            </a:r>
            <a:r>
              <a:rPr lang="de-DE" dirty="0"/>
              <a:t> in Großbritannien in der Familie eines Arztes geboren </a:t>
            </a:r>
            <a:r>
              <a:rPr lang="de-DE" dirty="0" smtClean="0"/>
              <a:t/>
            </a:r>
            <a:br>
              <a:rPr lang="de-DE" dirty="0" smtClean="0"/>
            </a:br>
            <a:r>
              <a:rPr lang="de-DE" dirty="0"/>
              <a:t>Er erhielt eine Grundschulausbildung in einer regulären Schule für die Familie eines Arztes. </a:t>
            </a:r>
            <a:r>
              <a:rPr lang="de-DE" dirty="0" smtClean="0"/>
              <a:t/>
            </a:r>
            <a:br>
              <a:rPr lang="de-DE" dirty="0" smtClean="0"/>
            </a:br>
            <a:r>
              <a:rPr lang="de-DE" dirty="0"/>
              <a:t>Sprachen und Literatur waren nicht gut für den Jungen, und die meiste Zeit widmete er sich der Jagd, dem Sammeln einer Sammlung von Mineralien und Schmetterlingen sowie der Chemie.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2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Die </a:t>
            </a:r>
            <a:r>
              <a:rPr lang="en-US" sz="4000" dirty="0" err="1">
                <a:latin typeface="Times New Roman" panose="02020603050405020304" pitchFamily="18" charset="0"/>
                <a:cs typeface="Times New Roman" panose="02020603050405020304" pitchFamily="18" charset="0"/>
              </a:rPr>
              <a:t>Familie</a:t>
            </a:r>
            <a:r>
              <a:rPr lang="ru-RU" dirty="0"/>
              <a:t/>
            </a:r>
            <a:br>
              <a:rPr lang="ru-RU" dirty="0"/>
            </a:br>
            <a:endParaRPr lang="ru-RU" dirty="0"/>
          </a:p>
        </p:txBody>
      </p:sp>
      <p:sp>
        <p:nvSpPr>
          <p:cNvPr id="3" name="Объект 2"/>
          <p:cNvSpPr>
            <a:spLocks noGrp="1"/>
          </p:cNvSpPr>
          <p:nvPr>
            <p:ph idx="1"/>
          </p:nvPr>
        </p:nvSpPr>
        <p:spPr/>
        <p:txBody>
          <a:bodyPr>
            <a:normAutofit/>
          </a:bodyPr>
          <a:lstStyle/>
          <a:p>
            <a:r>
              <a:rPr lang="de-DE" dirty="0" smtClean="0"/>
              <a:t/>
            </a:r>
            <a:br>
              <a:rPr lang="de-DE" dirty="0" smtClean="0"/>
            </a:br>
            <a:r>
              <a:rPr lang="de-DE" dirty="0">
                <a:latin typeface="Times New Roman" panose="02020603050405020304" pitchFamily="18" charset="0"/>
                <a:cs typeface="Times New Roman" panose="02020603050405020304" pitchFamily="18" charset="0"/>
              </a:rPr>
              <a:t>Am 29. Januar 1839 heiratete Charles Darwin seine Cousine Emma Wedgwood. Die Hochzeitszeremonie fand in der Tradition der Church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England und in Übereinstimmung mit den unitären Traditionen statt. Zuerst lebte das Paar in der Gower Street in London, dann zog es am 17. September 1842 nach Down (Kent). Darwin hatte zehn Kinder, von denen drei früh starben. Viele der Kinder und Enkelkinder selbst haben bedeutende Erfolge erzielt.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39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000" dirty="0" err="1">
                <a:latin typeface="Times New Roman" panose="02020603050405020304" pitchFamily="18" charset="0"/>
                <a:cs typeface="Times New Roman" panose="02020603050405020304" pitchFamily="18" charset="0"/>
              </a:rPr>
              <a:t>Bildung</a:t>
            </a:r>
            <a:r>
              <a:rPr lang="ru-RU" b="1" dirty="0"/>
              <a:t/>
            </a:r>
            <a:br>
              <a:rPr lang="ru-RU" b="1" dirty="0"/>
            </a:br>
            <a:endParaRPr lang="ru-RU" dirty="0"/>
          </a:p>
        </p:txBody>
      </p:sp>
      <p:sp>
        <p:nvSpPr>
          <p:cNvPr id="3" name="Объект 2"/>
          <p:cNvSpPr>
            <a:spLocks noGrp="1"/>
          </p:cNvSpPr>
          <p:nvPr>
            <p:ph idx="1"/>
          </p:nvPr>
        </p:nvSpPr>
        <p:spPr/>
        <p:txBody>
          <a:bodyPr>
            <a:normAutofit/>
          </a:bodyPr>
          <a:lstStyle/>
          <a:p>
            <a:r>
              <a:rPr lang="de-DE" sz="2400" dirty="0">
                <a:latin typeface="Times New Roman" panose="02020603050405020304" pitchFamily="18" charset="0"/>
                <a:cs typeface="Times New Roman" panose="02020603050405020304" pitchFamily="18" charset="0"/>
              </a:rPr>
              <a:t>1825 trat Darwin in die Universität von Edinburgh ein, wo er zuerst Medizin und dann Taxidermie und Naturgeschichte studierte. Zu dieser Zeit nahm Charles an einer Expedition nach Südamerika teil</a:t>
            </a:r>
            <a:r>
              <a:rPr lang="de-DE"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1828 </a:t>
            </a:r>
            <a:r>
              <a:rPr lang="de-DE" sz="2400" dirty="0">
                <a:latin typeface="Times New Roman" panose="02020603050405020304" pitchFamily="18" charset="0"/>
                <a:cs typeface="Times New Roman" panose="02020603050405020304" pitchFamily="18" charset="0"/>
              </a:rPr>
              <a:t>trat Darwin auf Drängen seines Vaters in das College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Christ der Universität Cambridge ein, um den Rang eines Priesters der Church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England zu erhalten.</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01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dirty="0" err="1">
                <a:latin typeface="Times New Roman" panose="02020603050405020304" pitchFamily="18" charset="0"/>
                <a:cs typeface="Times New Roman" panose="02020603050405020304" pitchFamily="18" charset="0"/>
              </a:rPr>
              <a:t>Weltreise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Leben</a:t>
            </a:r>
            <a:r>
              <a:rPr lang="en-US" sz="3200" dirty="0">
                <a:latin typeface="Times New Roman" panose="02020603050405020304" pitchFamily="18" charset="0"/>
                <a:cs typeface="Times New Roman" panose="02020603050405020304" pitchFamily="18" charset="0"/>
              </a:rPr>
              <a:t> in England</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de-DE" sz="2400" dirty="0" smtClean="0">
                <a:latin typeface="Times New Roman" panose="02020603050405020304" pitchFamily="18" charset="0"/>
                <a:cs typeface="Times New Roman" panose="02020603050405020304" pitchFamily="18" charset="0"/>
              </a:rPr>
              <a:t>1831 </a:t>
            </a:r>
            <a:r>
              <a:rPr lang="de-DE" sz="2400" dirty="0">
                <a:latin typeface="Times New Roman" panose="02020603050405020304" pitchFamily="18" charset="0"/>
                <a:cs typeface="Times New Roman" panose="02020603050405020304" pitchFamily="18" charset="0"/>
              </a:rPr>
              <a:t>unternahm Charles Darwin mit Unterstützung von Freunden eine Weltreise mit dem Schiff "Captain R. </a:t>
            </a:r>
            <a:r>
              <a:rPr lang="de-DE" sz="2400" dirty="0" err="1">
                <a:latin typeface="Times New Roman" panose="02020603050405020304" pitchFamily="18" charset="0"/>
                <a:cs typeface="Times New Roman" panose="02020603050405020304" pitchFamily="18" charset="0"/>
              </a:rPr>
              <a:t>Fitzroy</a:t>
            </a:r>
            <a:r>
              <a:rPr lang="de-DE" sz="2400" dirty="0">
                <a:latin typeface="Times New Roman" panose="02020603050405020304" pitchFamily="18" charset="0"/>
                <a:cs typeface="Times New Roman" panose="02020603050405020304" pitchFamily="18" charset="0"/>
              </a:rPr>
              <a:t>" Beagle. </a:t>
            </a:r>
            <a:endParaRPr lang="ru-RU"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Während </a:t>
            </a:r>
            <a:r>
              <a:rPr lang="de-DE" sz="2400" dirty="0">
                <a:latin typeface="Times New Roman" panose="02020603050405020304" pitchFamily="18" charset="0"/>
                <a:cs typeface="Times New Roman" panose="02020603050405020304" pitchFamily="18" charset="0"/>
              </a:rPr>
              <a:t>der Expedition sammelte Charles eine riesige Sammlung von Meerestieren und machte sich Notizen. </a:t>
            </a:r>
            <a:r>
              <a:rPr lang="de-DE" sz="2400" dirty="0" smtClean="0">
                <a:latin typeface="Times New Roman" panose="02020603050405020304" pitchFamily="18" charset="0"/>
                <a:cs typeface="Times New Roman" panose="02020603050405020304" pitchFamily="18" charset="0"/>
              </a:rPr>
              <a:t/>
            </a:r>
            <a:br>
              <a:rPr lang="de-DE" sz="2400" dirty="0" smtClean="0">
                <a:latin typeface="Times New Roman" panose="02020603050405020304" pitchFamily="18" charset="0"/>
                <a:cs typeface="Times New Roman" panose="02020603050405020304" pitchFamily="18" charset="0"/>
              </a:rPr>
            </a:br>
            <a:endParaRPr lang="ru-RU"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Darwin </a:t>
            </a:r>
            <a:r>
              <a:rPr lang="de-DE" sz="2400" dirty="0">
                <a:latin typeface="Times New Roman" panose="02020603050405020304" pitchFamily="18" charset="0"/>
                <a:cs typeface="Times New Roman" panose="02020603050405020304" pitchFamily="18" charset="0"/>
              </a:rPr>
              <a:t>kehrte 1836 nach London zurück und arbeitete ab 1838 als Sekretär der London Geological Society. 1839 wurde das Buch des Wissenschaftlers veröffentlicht, das auf den Aufzeichnungen der Expedition um die Welt geschrieben war - "Die Reise eines Naturforschers um die Welt auf dem Beagle". </a:t>
            </a:r>
            <a:endParaRPr lang="ru-RU"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Im </a:t>
            </a:r>
            <a:r>
              <a:rPr lang="de-DE" sz="2400" dirty="0">
                <a:latin typeface="Times New Roman" panose="02020603050405020304" pitchFamily="18" charset="0"/>
                <a:cs typeface="Times New Roman" panose="02020603050405020304" pitchFamily="18" charset="0"/>
              </a:rPr>
              <a:t>Jahr 1842 ging Darwin in die Stadt Down. Hier lebte er bis zum Ende seiner Tage und war aktiv an wissenschaftlichen Aktivitäten beteiligt.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98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519428" y="2081"/>
            <a:ext cx="9153144" cy="6855919"/>
          </a:xfrm>
          <a:prstGeom prst="rect">
            <a:avLst/>
          </a:prstGeom>
        </p:spPr>
      </p:pic>
    </p:spTree>
    <p:extLst>
      <p:ext uri="{BB962C8B-B14F-4D97-AF65-F5344CB8AC3E}">
        <p14:creationId xmlns:p14="http://schemas.microsoft.com/office/powerpoint/2010/main" val="214026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7000">
              <a:schemeClr val="accent1">
                <a:lumMod val="5000"/>
                <a:lumOff val="95000"/>
              </a:schemeClr>
            </a:gs>
            <a:gs pos="14000">
              <a:schemeClr val="accent1">
                <a:lumMod val="45000"/>
                <a:lumOff val="55000"/>
              </a:schemeClr>
            </a:gs>
            <a:gs pos="3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de-DE" sz="3200" dirty="0">
                <a:latin typeface="Times New Roman" panose="02020603050405020304" pitchFamily="18" charset="0"/>
                <a:cs typeface="Times New Roman" panose="02020603050405020304" pitchFamily="18" charset="0"/>
              </a:rPr>
              <a:t>Errungenschaften in der Wissenschaft: die Hauptwerke eines Wissenschaftlers</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de-DE" sz="2000" dirty="0">
                <a:latin typeface="Times New Roman" panose="02020603050405020304" pitchFamily="18" charset="0"/>
                <a:cs typeface="Times New Roman" panose="02020603050405020304" pitchFamily="18" charset="0"/>
              </a:rPr>
              <a:t>1842 schrieb der Biologe Darwin den ersten Aufsatz über die Entstehung von Arten. Über zehn Jahre lang arbeitete der Wissenschaftler an seiner grundlegenden Arbeit und führte die Theorie erst 1858 in die wissenschaftliche Gemeinschaft ein</a:t>
            </a:r>
            <a:r>
              <a:rPr lang="de-DE"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1859 </a:t>
            </a:r>
            <a:r>
              <a:rPr lang="de-DE" sz="2000" dirty="0">
                <a:latin typeface="Times New Roman" panose="02020603050405020304" pitchFamily="18" charset="0"/>
                <a:cs typeface="Times New Roman" panose="02020603050405020304" pitchFamily="18" charset="0"/>
              </a:rPr>
              <a:t>wurde das Werk „Der Ursprung der Arten durch natürliche Selektion oder die Erhaltung bevorzugter Rassen im Kampf ums Leben“ als separate Veröffentlichung veröffentlicht</a:t>
            </a:r>
            <a:r>
              <a:rPr lang="de-DE"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1868 </a:t>
            </a:r>
            <a:r>
              <a:rPr lang="de-DE" sz="2000" dirty="0">
                <a:latin typeface="Times New Roman" panose="02020603050405020304" pitchFamily="18" charset="0"/>
                <a:cs typeface="Times New Roman" panose="02020603050405020304" pitchFamily="18" charset="0"/>
              </a:rPr>
              <a:t>wurde Darwins zweites Hauptwerk, The Change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Animals </a:t>
            </a:r>
            <a:r>
              <a:rPr lang="de-DE" sz="2000" dirty="0" err="1">
                <a:latin typeface="Times New Roman" panose="02020603050405020304" pitchFamily="18" charset="0"/>
                <a:cs typeface="Times New Roman" panose="02020603050405020304" pitchFamily="18" charset="0"/>
              </a:rPr>
              <a:t>and</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Plants</a:t>
            </a:r>
            <a:r>
              <a:rPr lang="de-DE" sz="2000" dirty="0">
                <a:latin typeface="Times New Roman" panose="02020603050405020304" pitchFamily="18" charset="0"/>
                <a:cs typeface="Times New Roman" panose="02020603050405020304" pitchFamily="18" charset="0"/>
              </a:rPr>
              <a:t> at Home, veröffentlicht</a:t>
            </a:r>
            <a:r>
              <a:rPr lang="de-DE"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1871 erblickte die Arbeit des Wissenschaftlers „Der Ursprung des Menschen und die sexuelle Selektion“ das Licht der Welt. 1872 wurde das Werk "Ausdruck von Emotionen bei Mensch und Tier" veröffentlicht</a:t>
            </a:r>
            <a:r>
              <a:rPr lang="de-DE" sz="2000"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Darwins Arbeit über die Evolution lebender Organismen hatte einen großen Einfluss auf die Geschichte des menschlichen Denkens und markierte den Beginn einer neuen Ära in der Entwicklung der Biologie und anderer Disziplinen.</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55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Этот день в истории: 1859 год — издан труд Дарвина «Происхождение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5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123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408</Words>
  <Application>Microsoft Office PowerPoint</Application>
  <PresentationFormat>Широкоэкранный</PresentationFormat>
  <Paragraphs>43</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ФГБОУ ВО КГЭУ Кафедра «Иностранный  язык»  </vt:lpstr>
      <vt:lpstr>Charles Robert Darwin   (1809 – 1882)</vt:lpstr>
      <vt:lpstr>Kindheitsjahre </vt:lpstr>
      <vt:lpstr>Die Familie </vt:lpstr>
      <vt:lpstr>Bildung </vt:lpstr>
      <vt:lpstr>Weltreise. Leben in England</vt:lpstr>
      <vt:lpstr>Презентация PowerPoint</vt:lpstr>
      <vt:lpstr>Errungenschaften in der Wissenschaft: die Hauptwerke eines Wissenschaftlers</vt:lpstr>
      <vt:lpstr>Презентация PowerPoint</vt:lpstr>
      <vt:lpstr>Презентация PowerPoint</vt:lpstr>
      <vt:lpstr> Interessante Fakten </vt:lpstr>
      <vt:lpstr>Quellen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Николай</cp:lastModifiedBy>
  <cp:revision>8</cp:revision>
  <dcterms:created xsi:type="dcterms:W3CDTF">2020-04-06T13:23:35Z</dcterms:created>
  <dcterms:modified xsi:type="dcterms:W3CDTF">2020-04-06T14:35:19Z</dcterms:modified>
</cp:coreProperties>
</file>