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1" r:id="rId5"/>
    <p:sldId id="258" r:id="rId6"/>
    <p:sldId id="259" r:id="rId7"/>
    <p:sldId id="272" r:id="rId8"/>
    <p:sldId id="273" r:id="rId9"/>
    <p:sldId id="260" r:id="rId10"/>
    <p:sldId id="269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-91" y="-7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04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057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223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255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288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25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39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95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96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277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846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47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8.wmf"/><Relationship Id="rId3" Type="http://schemas.openxmlformats.org/officeDocument/2006/relationships/image" Target="../media/image1.png"/><Relationship Id="rId7" Type="http://schemas.openxmlformats.org/officeDocument/2006/relationships/image" Target="../media/image5.w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1.png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emf"/><Relationship Id="rId5" Type="http://schemas.openxmlformats.org/officeDocument/2006/relationships/image" Target="../media/image11.wmf"/><Relationship Id="rId10" Type="http://schemas.openxmlformats.org/officeDocument/2006/relationships/image" Target="../media/image13.wmf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6857999"/>
          </a:xfrm>
        </p:spPr>
        <p:txBody>
          <a:bodyPr anchor="ctr"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Введение в теорию игр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882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6857999"/>
          </a:xfrm>
        </p:spPr>
        <p:txBody>
          <a:bodyPr anchor="ctr"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199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43928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Предмет теории игр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2243" y="2008690"/>
            <a:ext cx="1128447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Теория игр </a:t>
            </a:r>
            <a:r>
              <a:rPr lang="ru-RU" sz="2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это теория математических моделей принятия оптимальных решений в условиях конфликта или неопределённости. При этом конфликт не обязательно должен быть антагонистическим, в качестве конфликта можно рассматривать любое разногласие</a:t>
            </a:r>
            <a:r>
              <a:rPr lang="ru-RU" sz="26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600" dirty="0" smtClean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algn="just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Всякая теоретико-игровая модель должна отражать, кто и как конфликтует, а также, кто и в какой форме заинтересован в том или ином исходе конфликта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Действующие в конфликте стороны называются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игроками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а решения, которые способны принимать игроки,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стратегии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154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43928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Предмет теории игр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2243" y="2008690"/>
            <a:ext cx="1128447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Содержание математической теории игр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состоит, 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установлении принципов оптимального поведения игроков в играх,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доказательстве существования ситуации, которые складываются в результате применения этих принципов,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разработке методов фактического нахождения таких ситуаций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игр с одной коалицией действия множество всех ситуаций можно принять за множество стратегий этой единственной коалиции действия и далее о стратегиях не упоминать. Поэтому такие игры называются нестратегическими, важным классом которых являются игры с природой, применяемые для анализа экономических ситуаций, оценки эффективности принимаемых решений и выбора наиболее предпочтительных альтернатив, в которых риск связан с совокупностью неопределённых фактов окружающей среды, именуемых «природа».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675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43928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Предмет теории игр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2243" y="2008690"/>
            <a:ext cx="1128447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Термин 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«природа» характеризует некоторую объективную действительность, которую не следует понимать буквально, хотя вполне могут встретиться ситуации, в которых игроком действительно может выступить природа (например, обстоятельства, связанные с погодными условиями или с природными стихийными силами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lang="en-US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отличие от нестратегических игр, все остальные игры с двумя или более коалициями действия называются стратегическими. В практических ситуациях часто появляется необходимость согласования действий компании, объединений, министерств и других участников проектов в случаях, когда их интересы не совпадают. В подобных ситуациях теория стратегических игр позволяет найти оптимальное решение для поведения всех участников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проекта.</a:t>
            </a:r>
            <a:endParaRPr lang="ru-RU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295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43928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Предмет теории игр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453761" y="1785145"/>
            <a:ext cx="11284477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Под матричной игрой </a:t>
            </a:r>
            <a:r>
              <a:rPr kumimoji="0" lang="en-US" alt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m x n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понимается такая игра двух игроков, при которой каждый игрок имеет конечное число возможных ходов – чистых стратегий. При этом выигрыш одного игрока и проигрыш другого при применении ими определённых чистых стратегий выражается числом. Перечисленные условия позволяют записать стратегии в матрицу </a:t>
            </a: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3335669"/>
              </p:ext>
            </p:extLst>
          </p:nvPr>
        </p:nvGraphicFramePr>
        <p:xfrm>
          <a:off x="4582380" y="4016525"/>
          <a:ext cx="3447715" cy="630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Уравнение" r:id="rId4" imgW="1562100" imgH="279400" progId="Equation.3">
                  <p:embed/>
                </p:oleObj>
              </mc:Choice>
              <mc:Fallback>
                <p:oleObj name="Уравнение" r:id="rId4" imgW="1562100" imgH="2794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2380" y="4016525"/>
                        <a:ext cx="3447715" cy="6306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Прямоугольник 28"/>
          <p:cNvSpPr/>
          <p:nvPr/>
        </p:nvSpPr>
        <p:spPr>
          <a:xfrm>
            <a:off x="502243" y="4823752"/>
            <a:ext cx="112359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где</a:t>
            </a:r>
            <a:r>
              <a:rPr lang="en-US" sz="24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     </a:t>
            </a:r>
            <a:r>
              <a:rPr lang="en-US" sz="24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равен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выигрышу первого (будем обозначать его А) и проигрышу второго (игрока В) при применении ими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-й и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-й чистых стратегий соответственно.</a:t>
            </a:r>
            <a:r>
              <a:rPr lang="ru-RU" sz="24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1145600" y="4597330"/>
            <a:ext cx="324185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" name="Объект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3042980"/>
              </p:ext>
            </p:extLst>
          </p:nvPr>
        </p:nvGraphicFramePr>
        <p:xfrm>
          <a:off x="1145599" y="4737862"/>
          <a:ext cx="516949" cy="646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Уравнение" r:id="rId6" imgW="190417" imgH="241195" progId="Equation.3">
                  <p:embed/>
                </p:oleObj>
              </mc:Choice>
              <mc:Fallback>
                <p:oleObj name="Уравнение" r:id="rId6" imgW="190417" imgH="241195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5599" y="4737862"/>
                        <a:ext cx="516949" cy="6461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2203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344545"/>
            <a:ext cx="85752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Нижняя и верхняя цена игры. Принцип минимакса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1145600" y="4597330"/>
            <a:ext cx="324185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02242" y="1965882"/>
            <a:ext cx="2101038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1255888"/>
              </p:ext>
            </p:extLst>
          </p:nvPr>
        </p:nvGraphicFramePr>
        <p:xfrm>
          <a:off x="502243" y="1965883"/>
          <a:ext cx="5135638" cy="2922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Уравнение" r:id="rId4" imgW="1663700" imgH="939800" progId="Equation.3">
                  <p:embed/>
                </p:oleObj>
              </mc:Choice>
              <mc:Fallback>
                <p:oleObj name="Уравнение" r:id="rId4" imgW="1663700" imgH="939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243" y="1965883"/>
                        <a:ext cx="5135638" cy="29220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02242" y="5223038"/>
            <a:ext cx="8631591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 err="1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i</a:t>
            </a:r>
            <a:r>
              <a:rPr lang="ru-RU" sz="2800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-я строка соответствует А</a:t>
            </a:r>
            <a:r>
              <a:rPr lang="en-US" sz="2800" baseline="-25000" dirty="0" err="1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i</a:t>
            </a:r>
            <a:r>
              <a:rPr lang="ru-RU" sz="2800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-й стратегии игрока А;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j</a:t>
            </a:r>
            <a:r>
              <a:rPr lang="ru-RU" sz="2800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-й столбец соответствует В</a:t>
            </a:r>
            <a:r>
              <a:rPr lang="en-US" sz="2800" baseline="-25000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j</a:t>
            </a:r>
            <a:r>
              <a:rPr lang="ru-RU" sz="2800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-й стратегии игрока В.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918662" y="2011600"/>
            <a:ext cx="6251168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5626065"/>
              </p:ext>
            </p:extLst>
          </p:nvPr>
        </p:nvGraphicFramePr>
        <p:xfrm>
          <a:off x="6026727" y="2011599"/>
          <a:ext cx="781396" cy="732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Уравнение" r:id="rId6" imgW="152334" imgH="139639" progId="Equation.3">
                  <p:embed/>
                </p:oleObj>
              </mc:Choice>
              <mc:Fallback>
                <p:oleObj name="Уравнение" r:id="rId6" imgW="152334" imgH="13963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6727" y="2011599"/>
                        <a:ext cx="781396" cy="7325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6916188" y="1937960"/>
            <a:ext cx="5004263" cy="906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3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нижняя цена игры, гарантированный выигрыш игрока А</a:t>
            </a:r>
            <a:endParaRPr lang="ru-RU" sz="23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916188" y="2832975"/>
            <a:ext cx="5004263" cy="906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3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верхняя цена игры, наименьший проигрыш игрока В</a:t>
            </a:r>
            <a:endParaRPr lang="ru-RU" sz="23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18663" y="3341669"/>
            <a:ext cx="704919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7458425"/>
              </p:ext>
            </p:extLst>
          </p:nvPr>
        </p:nvGraphicFramePr>
        <p:xfrm>
          <a:off x="5984479" y="2857655"/>
          <a:ext cx="823644" cy="1081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Уравнение" r:id="rId8" imgW="152268" imgH="203024" progId="Equation.3">
                  <p:embed/>
                </p:oleObj>
              </mc:Choice>
              <mc:Fallback>
                <p:oleObj name="Уравнение" r:id="rId8" imgW="152268" imgH="203024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4479" y="2857655"/>
                        <a:ext cx="823644" cy="10810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6026727" y="4010569"/>
            <a:ext cx="207572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893409"/>
              </p:ext>
            </p:extLst>
          </p:nvPr>
        </p:nvGraphicFramePr>
        <p:xfrm>
          <a:off x="6026726" y="4226695"/>
          <a:ext cx="2718263" cy="784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Уравнение" r:id="rId10" imgW="990170" imgH="291973" progId="Equation.3">
                  <p:embed/>
                </p:oleObj>
              </mc:Choice>
              <mc:Fallback>
                <p:oleObj name="Уравнение" r:id="rId10" imgW="990170" imgH="291973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6726" y="4226695"/>
                        <a:ext cx="2718263" cy="7841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9133833" y="4041058"/>
            <a:ext cx="1978313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894460"/>
              </p:ext>
            </p:extLst>
          </p:nvPr>
        </p:nvGraphicFramePr>
        <p:xfrm>
          <a:off x="9044243" y="4241939"/>
          <a:ext cx="2637688" cy="75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Уравнение" r:id="rId12" imgW="1002865" imgH="291973" progId="Equation.3">
                  <p:embed/>
                </p:oleObj>
              </mc:Choice>
              <mc:Fallback>
                <p:oleObj name="Уравнение" r:id="rId12" imgW="1002865" imgH="291973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4243" y="4241939"/>
                        <a:ext cx="2637688" cy="75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4356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2243" y="344545"/>
            <a:ext cx="85752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Нижняя и верхняя цена игры. Принцип минимакса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10" y="2358124"/>
            <a:ext cx="11199610" cy="2964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6367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2243" y="344545"/>
            <a:ext cx="85752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Нижняя и верхняя цена игры. Принцип минимакса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10" y="2281242"/>
            <a:ext cx="11175308" cy="3388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7312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344545"/>
            <a:ext cx="85752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Нижняя и верхняя цена игры. Принцип минимакса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1145600" y="4597330"/>
            <a:ext cx="324185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02242" y="1965882"/>
            <a:ext cx="2101038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918662" y="2011600"/>
            <a:ext cx="6251168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18663" y="3341669"/>
            <a:ext cx="704919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6026727" y="4010569"/>
            <a:ext cx="207572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9133833" y="4041058"/>
            <a:ext cx="1978313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648391" y="1889417"/>
            <a:ext cx="2690474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6" name="Группа 25"/>
          <p:cNvGrpSpPr/>
          <p:nvPr/>
        </p:nvGrpSpPr>
        <p:grpSpPr>
          <a:xfrm>
            <a:off x="648391" y="2118011"/>
            <a:ext cx="4505500" cy="3285257"/>
            <a:chOff x="648392" y="1889417"/>
            <a:chExt cx="3443452" cy="2531262"/>
          </a:xfrm>
        </p:grpSpPr>
        <p:graphicFrame>
          <p:nvGraphicFramePr>
            <p:cNvPr id="23" name="Объект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37651321"/>
                </p:ext>
              </p:extLst>
            </p:nvPr>
          </p:nvGraphicFramePr>
          <p:xfrm>
            <a:off x="648392" y="1889417"/>
            <a:ext cx="3443452" cy="1967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4" name="Уравнение" r:id="rId4" imgW="1333500" imgH="762000" progId="Equation.3">
                    <p:embed/>
                  </p:oleObj>
                </mc:Choice>
                <mc:Fallback>
                  <p:oleObj name="Уравнение" r:id="rId4" imgW="1333500" imgH="7620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8392" y="1889417"/>
                          <a:ext cx="3443452" cy="196768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25" name="Рисунок 24"/>
            <p:cNvPicPr>
              <a:picLocks noChangeAspect="1"/>
            </p:cNvPicPr>
            <p:nvPr/>
          </p:nvPicPr>
          <p:blipFill rotWithShape="1">
            <a:blip r:embed="rId6"/>
            <a:srcRect r="82600" b="-2757"/>
            <a:stretch/>
          </p:blipFill>
          <p:spPr>
            <a:xfrm>
              <a:off x="764768" y="3893617"/>
              <a:ext cx="2776455" cy="527062"/>
            </a:xfrm>
            <a:prstGeom prst="rect">
              <a:avLst/>
            </a:prstGeom>
          </p:spPr>
        </p:pic>
      </p:grp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4947890" y="2204758"/>
            <a:ext cx="15661362" cy="5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" name="Объект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1429335"/>
              </p:ext>
            </p:extLst>
          </p:nvPr>
        </p:nvGraphicFramePr>
        <p:xfrm>
          <a:off x="6318451" y="2836982"/>
          <a:ext cx="4676538" cy="1203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Уравнение" r:id="rId7" imgW="2260600" imgH="584200" progId="Equation.3">
                  <p:embed/>
                </p:oleObj>
              </mc:Choice>
              <mc:Fallback>
                <p:oleObj name="Уравнение" r:id="rId7" imgW="2260600" imgH="584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451" y="2836982"/>
                        <a:ext cx="4676538" cy="12036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12"/>
          <p:cNvSpPr>
            <a:spLocks noChangeArrowheads="1"/>
          </p:cNvSpPr>
          <p:nvPr/>
        </p:nvSpPr>
        <p:spPr bwMode="auto">
          <a:xfrm>
            <a:off x="502242" y="5620692"/>
            <a:ext cx="81429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этом примере нижняя и верхняя цены игры совпадают: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1" name="Объект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5783441"/>
              </p:ext>
            </p:extLst>
          </p:nvPr>
        </p:nvGraphicFramePr>
        <p:xfrm>
          <a:off x="8129837" y="5607494"/>
          <a:ext cx="2210291" cy="5045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Уравнение" r:id="rId9" imgW="876300" imgH="203200" progId="Equation.3">
                  <p:embed/>
                </p:oleObj>
              </mc:Choice>
              <mc:Fallback>
                <p:oleObj name="Уравнение" r:id="rId9" imgW="876300" imgH="203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9837" y="5607494"/>
                        <a:ext cx="2210291" cy="5045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8097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468</Words>
  <Application>Microsoft Office PowerPoint</Application>
  <PresentationFormat>Произвольный</PresentationFormat>
  <Paragraphs>29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Уравнение</vt:lpstr>
      <vt:lpstr>Введение в теорию игр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игр.  Смешанные стратегии</dc:title>
  <dc:creator>Шорохов Игорь Романович</dc:creator>
  <cp:lastModifiedBy>Игорь Шорохов</cp:lastModifiedBy>
  <cp:revision>11</cp:revision>
  <dcterms:created xsi:type="dcterms:W3CDTF">2023-12-22T05:51:51Z</dcterms:created>
  <dcterms:modified xsi:type="dcterms:W3CDTF">2024-02-04T12:46:40Z</dcterms:modified>
</cp:coreProperties>
</file>