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092193C-BD6C-4549-94B3-1B659DA6F20A}"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387343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92193C-BD6C-4549-94B3-1B659DA6F20A}"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421519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92193C-BD6C-4549-94B3-1B659DA6F20A}"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257928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92193C-BD6C-4549-94B3-1B659DA6F20A}"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378128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92193C-BD6C-4549-94B3-1B659DA6F20A}"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104627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092193C-BD6C-4549-94B3-1B659DA6F20A}" type="datetimeFigureOut">
              <a:rPr lang="ru-RU" smtClean="0"/>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422831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92193C-BD6C-4549-94B3-1B659DA6F20A}" type="datetimeFigureOut">
              <a:rPr lang="ru-RU" smtClean="0"/>
              <a:t>08.05.2020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53771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092193C-BD6C-4549-94B3-1B659DA6F20A}" type="datetimeFigureOut">
              <a:rPr lang="ru-RU" smtClean="0"/>
              <a:t>08.05.2020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108168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92193C-BD6C-4549-94B3-1B659DA6F20A}" type="datetimeFigureOut">
              <a:rPr lang="ru-RU" smtClean="0"/>
              <a:t>08.05.2020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75620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092193C-BD6C-4549-94B3-1B659DA6F20A}" type="datetimeFigureOut">
              <a:rPr lang="ru-RU" smtClean="0"/>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342427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092193C-BD6C-4549-94B3-1B659DA6F20A}" type="datetimeFigureOut">
              <a:rPr lang="ru-RU" smtClean="0"/>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BA0CB3-E71E-4630-86A0-352BBFD05704}" type="slidenum">
              <a:rPr lang="ru-RU" smtClean="0"/>
              <a:t>‹#›</a:t>
            </a:fld>
            <a:endParaRPr lang="ru-RU"/>
          </a:p>
        </p:txBody>
      </p:sp>
    </p:spTree>
    <p:extLst>
      <p:ext uri="{BB962C8B-B14F-4D97-AF65-F5344CB8AC3E}">
        <p14:creationId xmlns:p14="http://schemas.microsoft.com/office/powerpoint/2010/main" val="121307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2193C-BD6C-4549-94B3-1B659DA6F20A}" type="datetimeFigureOut">
              <a:rPr lang="ru-RU" smtClean="0"/>
              <a:t>08.05.2020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A0CB3-E71E-4630-86A0-352BBFD05704}" type="slidenum">
              <a:rPr lang="ru-RU" smtClean="0"/>
              <a:t>‹#›</a:t>
            </a:fld>
            <a:endParaRPr lang="ru-RU"/>
          </a:p>
        </p:txBody>
      </p:sp>
    </p:spTree>
    <p:extLst>
      <p:ext uri="{BB962C8B-B14F-4D97-AF65-F5344CB8AC3E}">
        <p14:creationId xmlns:p14="http://schemas.microsoft.com/office/powerpoint/2010/main" val="3447706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35224" y="-9390"/>
            <a:ext cx="6452616" cy="1909763"/>
          </a:xfrm>
        </p:spPr>
        <p:txBody>
          <a:bodyPr>
            <a:normAutofit fontScale="90000"/>
          </a:bodyPr>
          <a:lstStyle/>
          <a:p>
            <a:r>
              <a:rPr lang="ru-RU" altLang="ru-RU" b="1" dirty="0" smtClean="0">
                <a:solidFill>
                  <a:schemeClr val="bg1"/>
                </a:solidFill>
              </a:rPr>
              <a:t/>
            </a:r>
            <a:br>
              <a:rPr lang="ru-RU" altLang="ru-RU" b="1" dirty="0" smtClean="0">
                <a:solidFill>
                  <a:schemeClr val="bg1"/>
                </a:solidFill>
              </a:rPr>
            </a:br>
            <a:r>
              <a:rPr lang="ru-RU" altLang="ru-RU" sz="2700" dirty="0" smtClean="0">
                <a:latin typeface="Times New Roman" panose="02020603050405020304" pitchFamily="18" charset="0"/>
                <a:cs typeface="Times New Roman" panose="02020603050405020304" pitchFamily="18" charset="0"/>
              </a:rPr>
              <a:t>ВО КГЭУ</a:t>
            </a:r>
            <a:br>
              <a:rPr lang="ru-RU" altLang="ru-RU" sz="2700" dirty="0" smtClean="0">
                <a:latin typeface="Times New Roman" panose="02020603050405020304" pitchFamily="18" charset="0"/>
                <a:cs typeface="Times New Roman" panose="02020603050405020304" pitchFamily="18" charset="0"/>
              </a:rPr>
            </a:br>
            <a:r>
              <a:rPr lang="ru-RU" altLang="ru-RU" sz="2700" dirty="0" smtClean="0">
                <a:latin typeface="Times New Roman" panose="02020603050405020304" pitchFamily="18" charset="0"/>
                <a:cs typeface="Times New Roman" panose="02020603050405020304" pitchFamily="18" charset="0"/>
              </a:rPr>
              <a:t>Кафедра «Иностранный  язык</a:t>
            </a:r>
            <a:r>
              <a:rPr lang="ru-RU" altLang="ru-RU" sz="2700" dirty="0" smtClean="0">
                <a:solidFill>
                  <a:schemeClr val="bg1"/>
                </a:solidFill>
                <a:latin typeface="Times New Roman" panose="02020603050405020304" pitchFamily="18" charset="0"/>
                <a:cs typeface="Times New Roman" panose="02020603050405020304" pitchFamily="18" charset="0"/>
              </a:rPr>
              <a:t>»</a:t>
            </a:r>
            <a:r>
              <a:rPr lang="ru-RU" altLang="ru-RU" dirty="0" smtClean="0">
                <a:solidFill>
                  <a:schemeClr val="bg1"/>
                </a:solidFill>
                <a:latin typeface="Times New Roman" panose="02020603050405020304" pitchFamily="18" charset="0"/>
                <a:cs typeface="Times New Roman" panose="02020603050405020304" pitchFamily="18" charset="0"/>
              </a:rPr>
              <a:t/>
            </a:r>
            <a:br>
              <a:rPr lang="ru-RU" altLang="ru-RU" dirty="0" smtClean="0">
                <a:solidFill>
                  <a:schemeClr val="bg1"/>
                </a:solidFill>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89532" y="2678494"/>
            <a:ext cx="9144000" cy="1655762"/>
          </a:xfrm>
        </p:spPr>
        <p:txBody>
          <a:bodyPr/>
          <a:lstStyle/>
          <a:p>
            <a:r>
              <a:rPr lang="ru-RU" altLang="ru-RU" dirty="0" smtClean="0">
                <a:latin typeface="Times New Roman" panose="02020603050405020304" pitchFamily="18" charset="0"/>
                <a:cs typeface="Times New Roman" panose="02020603050405020304" pitchFamily="18" charset="0"/>
              </a:rPr>
              <a:t>Презентация по дисциплине «Немецкий язык»</a:t>
            </a:r>
          </a:p>
          <a:p>
            <a:r>
              <a:rPr lang="ru-RU" altLang="ru-RU" dirty="0" smtClean="0">
                <a:latin typeface="Times New Roman" panose="02020603050405020304" pitchFamily="18" charset="0"/>
                <a:cs typeface="Times New Roman" panose="02020603050405020304" pitchFamily="18" charset="0"/>
              </a:rPr>
              <a:t>На тему «Нефтяные отходы в море»</a:t>
            </a:r>
            <a:endParaRPr lang="ru-RU" altLang="ru-RU" dirty="0" smtClean="0">
              <a:latin typeface="Times New Roman" panose="02020603050405020304" pitchFamily="18" charset="0"/>
              <a:cs typeface="Times New Roman" panose="02020603050405020304" pitchFamily="18" charset="0"/>
            </a:endParaRPr>
          </a:p>
          <a:p>
            <a:endParaRPr lang="ru-RU" dirty="0"/>
          </a:p>
        </p:txBody>
      </p:sp>
      <p:sp>
        <p:nvSpPr>
          <p:cNvPr id="4" name="TextBox 3"/>
          <p:cNvSpPr txBox="1"/>
          <p:nvPr/>
        </p:nvSpPr>
        <p:spPr>
          <a:xfrm>
            <a:off x="5470926" y="6281928"/>
            <a:ext cx="1115242" cy="307777"/>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Казань 2020</a:t>
            </a:r>
            <a:endParaRPr lang="ru-RU" sz="1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189720" y="5112377"/>
            <a:ext cx="2788920" cy="1169551"/>
          </a:xfrm>
          <a:prstGeom prst="rect">
            <a:avLst/>
          </a:prstGeom>
          <a:noFill/>
        </p:spPr>
        <p:txBody>
          <a:bodyPr wrap="square" rtlCol="0">
            <a:spAutoFit/>
          </a:bodyPr>
          <a:lstStyle/>
          <a:p>
            <a:pPr algn="r"/>
            <a:r>
              <a:rPr lang="ru-RU" altLang="ru-RU" sz="1400" dirty="0" smtClean="0">
                <a:latin typeface="Times New Roman" panose="02020603050405020304" pitchFamily="18" charset="0"/>
                <a:cs typeface="Times New Roman" panose="02020603050405020304" pitchFamily="18" charset="0"/>
              </a:rPr>
              <a:t>Выполнил </a:t>
            </a:r>
          </a:p>
          <a:p>
            <a:pPr algn="r"/>
            <a:r>
              <a:rPr lang="ru-RU" altLang="ru-RU" sz="1400" dirty="0" smtClean="0">
                <a:latin typeface="Times New Roman" panose="02020603050405020304" pitchFamily="18" charset="0"/>
                <a:cs typeface="Times New Roman" panose="02020603050405020304" pitchFamily="18" charset="0"/>
              </a:rPr>
              <a:t>Студент: Лепешкин Н.С.</a:t>
            </a:r>
          </a:p>
          <a:p>
            <a:pPr algn="r"/>
            <a:r>
              <a:rPr lang="ru-RU" altLang="ru-RU" sz="1400" dirty="0" smtClean="0">
                <a:latin typeface="Times New Roman" panose="02020603050405020304" pitchFamily="18" charset="0"/>
                <a:cs typeface="Times New Roman" panose="02020603050405020304" pitchFamily="18" charset="0"/>
              </a:rPr>
              <a:t>Проверила </a:t>
            </a:r>
          </a:p>
          <a:p>
            <a:pPr algn="r"/>
            <a:r>
              <a:rPr lang="ru-RU" altLang="ru-RU" sz="1400" dirty="0" smtClean="0">
                <a:latin typeface="Times New Roman" panose="02020603050405020304" pitchFamily="18" charset="0"/>
                <a:cs typeface="Times New Roman" panose="02020603050405020304" pitchFamily="18" charset="0"/>
              </a:rPr>
              <a:t>Доцент: Максимова А.Б. </a:t>
            </a: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15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3422904" y="0"/>
            <a:ext cx="6096000" cy="2031325"/>
          </a:xfrm>
          <a:prstGeom prst="rect">
            <a:avLst/>
          </a:prstGeom>
        </p:spPr>
        <p:txBody>
          <a:bodyPr>
            <a:spAutoFit/>
          </a:bodyPr>
          <a:lstStyle/>
          <a:p>
            <a:r>
              <a:rPr lang="de-DE" dirty="0" smtClean="0"/>
              <a:t/>
            </a:r>
            <a:br>
              <a:rPr lang="de-DE" dirty="0" smtClean="0"/>
            </a:br>
            <a:r>
              <a:rPr lang="de-DE" dirty="0"/>
              <a:t>Es gibt auch eine Reihe von Möglichkeiten, die Meeresverschmutzung mit Ölprodukten zu bekämpfen, basierend auf der Nutzung der physikochemischen Eigenschaften von Öl. Tenside reduzieren die Oberflächenspannung von Wasser und dispergieren Erdölprodukte.</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868099" y="2103121"/>
            <a:ext cx="7205610" cy="4160520"/>
          </a:xfrm>
          <a:prstGeom prst="rect">
            <a:avLst/>
          </a:prstGeom>
        </p:spPr>
      </p:pic>
    </p:spTree>
    <p:extLst>
      <p:ext uri="{BB962C8B-B14F-4D97-AF65-F5344CB8AC3E}">
        <p14:creationId xmlns:p14="http://schemas.microsoft.com/office/powerpoint/2010/main" val="280197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5727192" y="938475"/>
            <a:ext cx="6096000" cy="2585323"/>
          </a:xfrm>
          <a:prstGeom prst="rect">
            <a:avLst/>
          </a:prstGeom>
        </p:spPr>
        <p:txBody>
          <a:bodyPr>
            <a:spAutoFit/>
          </a:bodyPr>
          <a:lstStyle/>
          <a:p>
            <a:pPr algn="ctr"/>
            <a:r>
              <a:rPr lang="de-DE" dirty="0" smtClean="0"/>
              <a:t/>
            </a:r>
            <a:br>
              <a:rPr lang="de-DE" dirty="0" smtClean="0"/>
            </a:br>
            <a:r>
              <a:rPr lang="de-DE" dirty="0"/>
              <a:t>Diese Methoden sind jedoch nur bei geringer Erregung und bei geringer Dicke des Ölfilms wirksam. Der vielleicht exotischste Weg, um die Auswirkungen der Ölverschmutzung zu beseitigen, ist die Verwendung von ölfressenden Bakterien, deren Träger den kontaminierten Bereich des Bodens füllen. Es wird angenommen, dass diese Bakterien bei jeder Wassertemperatur und in jeder Tiefe Öl verarbeiten und Kohlendioxid freisetzen.</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19074" y="704991"/>
            <a:ext cx="5231915" cy="5357481"/>
          </a:xfrm>
          <a:prstGeom prst="rect">
            <a:avLst/>
          </a:prstGeom>
        </p:spPr>
      </p:pic>
    </p:spTree>
    <p:extLst>
      <p:ext uri="{BB962C8B-B14F-4D97-AF65-F5344CB8AC3E}">
        <p14:creationId xmlns:p14="http://schemas.microsoft.com/office/powerpoint/2010/main" val="31359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213360" y="179523"/>
            <a:ext cx="5931408" cy="2585323"/>
          </a:xfrm>
          <a:prstGeom prst="rect">
            <a:avLst/>
          </a:prstGeom>
        </p:spPr>
        <p:txBody>
          <a:bodyPr wrap="square">
            <a:spAutoFit/>
          </a:bodyPr>
          <a:lstStyle/>
          <a:p>
            <a:pPr algn="ctr"/>
            <a:r>
              <a:rPr lang="de-DE" dirty="0" smtClean="0"/>
              <a:t/>
            </a:r>
            <a:br>
              <a:rPr lang="de-DE" dirty="0" smtClean="0"/>
            </a:br>
            <a:r>
              <a:rPr lang="de-DE" dirty="0"/>
              <a:t>Der umweltschädlichste Weg, um mit versehentlichen Ölverschmutzungen umzugehen, besteht darin, ihn auf See zu verbrennen. Bei absichtlicher Ölverbrennung in Ladetanks eines </a:t>
            </a:r>
            <a:r>
              <a:rPr lang="de-DE" dirty="0" err="1"/>
              <a:t>unfallgeschädigten</a:t>
            </a:r>
            <a:r>
              <a:rPr lang="de-DE" dirty="0"/>
              <a:t> Schiffes ist es erforderlich, den Verbrennungsprozess mit der erforderlichen Sauerstoffmenge zu versorgen. Zu diesem Zweck ist geplant, Luftleitungen in Ladetanks zu installieren oder das Deck über brennenden Tanks durch gezielte Explosionen zu öffnen.</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066282" y="1881377"/>
            <a:ext cx="5801868" cy="4440205"/>
          </a:xfrm>
          <a:prstGeom prst="rect">
            <a:avLst/>
          </a:prstGeom>
        </p:spPr>
      </p:pic>
    </p:spTree>
    <p:extLst>
      <p:ext uri="{BB962C8B-B14F-4D97-AF65-F5344CB8AC3E}">
        <p14:creationId xmlns:p14="http://schemas.microsoft.com/office/powerpoint/2010/main" val="2385109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2089912" y="0"/>
            <a:ext cx="8263128" cy="1938992"/>
          </a:xfrm>
          <a:prstGeom prst="rect">
            <a:avLst/>
          </a:prstGeom>
        </p:spPr>
        <p:txBody>
          <a:bodyPr wrap="square">
            <a:spAutoFit/>
          </a:bodyPr>
          <a:lstStyle/>
          <a:p>
            <a:pPr algn="ctr"/>
            <a:r>
              <a:rPr lang="de-DE" sz="2000" dirty="0" smtClean="0"/>
              <a:t/>
            </a:r>
            <a:br>
              <a:rPr lang="de-DE" sz="2000" dirty="0" smtClean="0"/>
            </a:br>
            <a:r>
              <a:rPr lang="de-DE" sz="2000" dirty="0"/>
              <a:t>Öl bedeutet Öl in jeglicher Form, einschließlich Rohöl, flüssigem Kraftstoff, Ölschlamm und Rückständen. Schädliche Substanz - jede Substanz, die bei Freisetzung ins Meer eine Gefahr für die menschliche Gesundheit darstellen und die lebenden Ressourcen, das Meeresleben und die Fauna schädigen kann.</a:t>
            </a:r>
            <a:endParaRPr lang="ru-RU" sz="2000" dirty="0">
              <a:latin typeface="Times New Roman" panose="02020603050405020304" pitchFamily="18" charset="0"/>
              <a:cs typeface="Times New Roman" panose="02020603050405020304" pitchFamily="18" charset="0"/>
            </a:endParaRPr>
          </a:p>
        </p:txBody>
      </p:sp>
      <p:pic>
        <p:nvPicPr>
          <p:cNvPr id="1026" name="Picture 2" descr="В Северное море вытекает нефть :: Происшествия :: Дни.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912" y="2031211"/>
            <a:ext cx="8220456" cy="446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89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974848" y="1962465"/>
            <a:ext cx="6291834" cy="4572066"/>
          </a:xfrm>
          <a:prstGeom prst="rect">
            <a:avLst/>
          </a:prstGeom>
        </p:spPr>
      </p:pic>
      <p:sp>
        <p:nvSpPr>
          <p:cNvPr id="8" name="Rectangle 5"/>
          <p:cNvSpPr>
            <a:spLocks noChangeArrowheads="1"/>
          </p:cNvSpPr>
          <p:nvPr/>
        </p:nvSpPr>
        <p:spPr bwMode="auto">
          <a:xfrm>
            <a:off x="2423160" y="695495"/>
            <a:ext cx="8100679"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ru-RU" sz="2100" b="0" i="0" u="none" strike="noStrike" cap="none" normalizeH="0" baseline="0" dirty="0" smtClean="0">
                <a:ln>
                  <a:noFill/>
                </a:ln>
                <a:solidFill>
                  <a:srgbClr val="222222"/>
                </a:solidFill>
                <a:effectLst/>
                <a:latin typeface="inherit"/>
              </a:rPr>
              <a:t>Manchmal riesige Öltanker Absturz und Ölverschmutzung ins Meer. </a:t>
            </a:r>
            <a:endParaRPr kumimoji="0" lang="ru-RU" altLang="ru-RU" sz="2100" b="0" i="0" u="none" strike="noStrike" cap="none" normalizeH="0" baseline="0" dirty="0" smtClean="0">
              <a:ln>
                <a:noFill/>
              </a:ln>
              <a:solidFill>
                <a:srgbClr val="222222"/>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ru-RU" sz="2100" b="0" i="0" u="none" strike="noStrike" cap="none" normalizeH="0" baseline="0" dirty="0" smtClean="0">
                <a:ln>
                  <a:noFill/>
                </a:ln>
                <a:solidFill>
                  <a:srgbClr val="222222"/>
                </a:solidFill>
                <a:effectLst/>
                <a:latin typeface="inherit"/>
              </a:rPr>
              <a:t>Dieses Öl schadet dem Meer und dem Leben darin zu Tieren.</a:t>
            </a:r>
            <a:r>
              <a:rPr kumimoji="0" lang="de-DE" altLang="ru-RU" sz="800" b="0" i="0" u="none" strike="noStrike" cap="none" normalizeH="0" baseline="0" dirty="0" smtClean="0">
                <a:ln>
                  <a:noFill/>
                </a:ln>
                <a:solidFill>
                  <a:schemeClr val="tx1"/>
                </a:solidFill>
                <a:effectLst/>
              </a:rPr>
              <a:t> </a:t>
            </a:r>
            <a:endParaRPr kumimoji="0" lang="de-DE"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758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575739" y="2097024"/>
            <a:ext cx="7808617" cy="4148328"/>
          </a:xfrm>
          <a:prstGeom prst="rect">
            <a:avLst/>
          </a:prstGeom>
        </p:spPr>
      </p:pic>
      <p:sp>
        <p:nvSpPr>
          <p:cNvPr id="5" name="Rectangle 2"/>
          <p:cNvSpPr>
            <a:spLocks noChangeArrowheads="1"/>
          </p:cNvSpPr>
          <p:nvPr/>
        </p:nvSpPr>
        <p:spPr bwMode="auto">
          <a:xfrm>
            <a:off x="1874520" y="765417"/>
            <a:ext cx="8821261"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ru-RU" sz="2100" b="0" i="0" u="none" strike="noStrike" cap="none" normalizeH="0" baseline="0" dirty="0" smtClean="0">
                <a:ln>
                  <a:noFill/>
                </a:ln>
                <a:solidFill>
                  <a:srgbClr val="222222"/>
                </a:solidFill>
                <a:effectLst/>
                <a:latin typeface="inherit"/>
              </a:rPr>
              <a:t>Öltanker fasst eine große Menge Öl.</a:t>
            </a:r>
            <a:endParaRPr kumimoji="0" lang="ru-RU" altLang="ru-RU" sz="2100" b="0" i="0" u="none" strike="noStrike" cap="none" normalizeH="0" baseline="0" dirty="0" smtClean="0">
              <a:ln>
                <a:noFill/>
              </a:ln>
              <a:solidFill>
                <a:srgbClr val="222222"/>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ru-RU" sz="2100" b="0" i="0" u="none" strike="noStrike" cap="none" normalizeH="0" baseline="0" dirty="0" smtClean="0">
                <a:ln>
                  <a:noFill/>
                </a:ln>
                <a:solidFill>
                  <a:srgbClr val="222222"/>
                </a:solidFill>
                <a:effectLst/>
                <a:latin typeface="inherit"/>
              </a:rPr>
              <a:t> Wenn es abstürzt, kann verschüttetes Öl einen großen Bereich bedecken</a:t>
            </a:r>
            <a:r>
              <a:rPr kumimoji="0" lang="de-DE" altLang="ru-RU" sz="800" b="0" i="0" u="none" strike="noStrike" cap="none" normalizeH="0" baseline="0" dirty="0" smtClean="0">
                <a:ln>
                  <a:noFill/>
                </a:ln>
                <a:solidFill>
                  <a:schemeClr val="tx1"/>
                </a:solidFill>
                <a:effectLst/>
              </a:rPr>
              <a:t> </a:t>
            </a:r>
            <a:endParaRPr kumimoji="0" lang="de-DE"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967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97927" y="2322576"/>
            <a:ext cx="6581361" cy="4398264"/>
          </a:xfrm>
          <a:prstGeom prst="rect">
            <a:avLst/>
          </a:prstGeom>
        </p:spPr>
      </p:pic>
      <p:sp>
        <p:nvSpPr>
          <p:cNvPr id="5" name="Rectangle 2"/>
          <p:cNvSpPr>
            <a:spLocks noChangeArrowheads="1"/>
          </p:cNvSpPr>
          <p:nvPr/>
        </p:nvSpPr>
        <p:spPr bwMode="auto">
          <a:xfrm>
            <a:off x="1271016" y="694156"/>
            <a:ext cx="9906751" cy="89769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ru-RU" sz="20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Notentladungen werden durch Bunkerfehler, unsachgemäße Wartung der Ausrüstung,</a:t>
            </a:r>
            <a:endParaRPr kumimoji="0" lang="ru-RU" altLang="ru-RU" sz="20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ru-RU" sz="20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 Schlauch- oder Rohrleitungsbrüche, Unfall oder Tod eines Schiffes verursacht. </a:t>
            </a:r>
            <a:endParaRPr kumimoji="0" lang="ru-RU" altLang="ru-RU" sz="20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ru-RU" sz="20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Zwangsentladungen können durchgeführt werden, um Menschenleben oder das Schiff zu retten.</a:t>
            </a:r>
            <a:r>
              <a:rPr kumimoji="0" lang="de-DE"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8110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3105150" y="332524"/>
            <a:ext cx="6096000" cy="1200329"/>
          </a:xfrm>
          <a:prstGeom prst="rect">
            <a:avLst/>
          </a:prstGeom>
        </p:spPr>
        <p:txBody>
          <a:bodyPr>
            <a:spAutoFit/>
          </a:bodyPr>
          <a:lstStyle/>
          <a:p>
            <a:pPr algn="ctr"/>
            <a:r>
              <a:rPr lang="de-DE" dirty="0" smtClean="0"/>
              <a:t/>
            </a:r>
            <a:br>
              <a:rPr lang="de-DE" dirty="0" smtClean="0"/>
            </a:br>
            <a:r>
              <a:rPr lang="de-DE" dirty="0"/>
              <a:t>Die Notentladung von Öl oder anderen schädlichen Substanzen ist von Natur aus Salven und ihre Folgen können katastrophale Folgen für die Umwelt haben.</a:t>
            </a:r>
            <a:r>
              <a:rPr lang="ru-RU" b="0" i="0" dirty="0" smtClean="0">
                <a:effectLst/>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819400" y="2209419"/>
            <a:ext cx="6667500" cy="4286250"/>
          </a:xfrm>
          <a:prstGeom prst="rect">
            <a:avLst/>
          </a:prstGeom>
        </p:spPr>
      </p:pic>
    </p:spTree>
    <p:extLst>
      <p:ext uri="{BB962C8B-B14F-4D97-AF65-F5344CB8AC3E}">
        <p14:creationId xmlns:p14="http://schemas.microsoft.com/office/powerpoint/2010/main" val="78942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331082" y="2483578"/>
            <a:ext cx="5374005" cy="4036475"/>
          </a:xfrm>
          <a:prstGeom prst="rect">
            <a:avLst/>
          </a:prstGeom>
        </p:spPr>
      </p:pic>
      <p:sp>
        <p:nvSpPr>
          <p:cNvPr id="5" name="Rectangle 2"/>
          <p:cNvSpPr>
            <a:spLocks noChangeArrowheads="1"/>
          </p:cNvSpPr>
          <p:nvPr/>
        </p:nvSpPr>
        <p:spPr bwMode="auto">
          <a:xfrm>
            <a:off x="1686802" y="383705"/>
            <a:ext cx="8662564"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ru-RU" sz="2100" b="0" i="0" u="none" strike="noStrike" cap="none" normalizeH="0" baseline="0" dirty="0" smtClean="0">
                <a:ln>
                  <a:noFill/>
                </a:ln>
                <a:solidFill>
                  <a:srgbClr val="222222"/>
                </a:solidFill>
                <a:effectLst/>
                <a:latin typeface="inherit"/>
              </a:rPr>
              <a:t>Wenn die Brandung Öl aufwirft Ufer klebt es an Sand und Kieselsteinen. </a:t>
            </a:r>
            <a:endParaRPr kumimoji="0" lang="ru-RU" altLang="ru-RU" sz="2100" b="0" i="0" u="none" strike="noStrike" cap="none" normalizeH="0" baseline="0" dirty="0" smtClean="0">
              <a:ln>
                <a:noFill/>
              </a:ln>
              <a:solidFill>
                <a:srgbClr val="222222"/>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ru-RU" sz="2100" b="0" i="0" u="none" strike="noStrike" cap="none" normalizeH="0" baseline="0" dirty="0" smtClean="0">
                <a:ln>
                  <a:noFill/>
                </a:ln>
                <a:solidFill>
                  <a:srgbClr val="222222"/>
                </a:solidFill>
                <a:effectLst/>
                <a:latin typeface="inherit"/>
              </a:rPr>
              <a:t>Küstentiere und Pflanzen bei dieser Würfel.</a:t>
            </a:r>
            <a:r>
              <a:rPr kumimoji="0" lang="de-DE" altLang="ru-RU" sz="800" b="0" i="0" u="none" strike="noStrike" cap="none" normalizeH="0" baseline="0" dirty="0" smtClean="0">
                <a:ln>
                  <a:noFill/>
                </a:ln>
                <a:solidFill>
                  <a:schemeClr val="tx1"/>
                </a:solidFill>
                <a:effectLst/>
              </a:rPr>
              <a:t> </a:t>
            </a:r>
            <a:endParaRPr kumimoji="0" lang="de-DE"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335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2826735" y="259372"/>
            <a:ext cx="6096000" cy="923330"/>
          </a:xfrm>
          <a:prstGeom prst="rect">
            <a:avLst/>
          </a:prstGeom>
        </p:spPr>
        <p:txBody>
          <a:bodyPr>
            <a:spAutoFit/>
          </a:bodyPr>
          <a:lstStyle/>
          <a:p>
            <a:pPr algn="ctr"/>
            <a:r>
              <a:rPr lang="de-DE" dirty="0" smtClean="0"/>
              <a:t/>
            </a:r>
            <a:br>
              <a:rPr lang="de-DE" dirty="0" smtClean="0"/>
            </a:br>
            <a:r>
              <a:rPr lang="de-DE" dirty="0"/>
              <a:t>Um das Meer von verschüttetem Öl zu befreien sehr schwer. Die Leute müssen Ölflecken auffangen Tiere und reinigen sie.</a:t>
            </a:r>
            <a:endParaRPr lang="ru-RU" dirty="0"/>
          </a:p>
        </p:txBody>
      </p:sp>
      <p:pic>
        <p:nvPicPr>
          <p:cNvPr id="3" name="Рисунок 2"/>
          <p:cNvPicPr>
            <a:picLocks noChangeAspect="1"/>
          </p:cNvPicPr>
          <p:nvPr/>
        </p:nvPicPr>
        <p:blipFill>
          <a:blip r:embed="rId2"/>
          <a:stretch>
            <a:fillRect/>
          </a:stretch>
        </p:blipFill>
        <p:spPr>
          <a:xfrm>
            <a:off x="3319273" y="1695450"/>
            <a:ext cx="5110924" cy="4910058"/>
          </a:xfrm>
          <a:prstGeom prst="rect">
            <a:avLst/>
          </a:prstGeom>
        </p:spPr>
      </p:pic>
    </p:spTree>
    <p:extLst>
      <p:ext uri="{BB962C8B-B14F-4D97-AF65-F5344CB8AC3E}">
        <p14:creationId xmlns:p14="http://schemas.microsoft.com/office/powerpoint/2010/main" val="123078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3020568" y="316683"/>
            <a:ext cx="6096000" cy="2031325"/>
          </a:xfrm>
          <a:prstGeom prst="rect">
            <a:avLst/>
          </a:prstGeom>
        </p:spPr>
        <p:txBody>
          <a:bodyPr>
            <a:spAutoFit/>
          </a:bodyPr>
          <a:lstStyle/>
          <a:p>
            <a:pPr algn="ctr"/>
            <a:r>
              <a:rPr lang="de-DE" dirty="0" smtClean="0"/>
              <a:t/>
            </a:r>
            <a:br>
              <a:rPr lang="de-DE" dirty="0" smtClean="0"/>
            </a:br>
            <a:r>
              <a:rPr lang="de-DE" dirty="0"/>
              <a:t>Der häufigste Weg, um mit Öl- und Müllverschmutzungen umzugehen, ist die mechanische Sammlung durch spezielle Ölsammelgefäße, Abfallsammler und Ölsammler. Ölsammler saugen die Oberflächenwasserschicht mit dem Ölfilm auf und das durch Abscheider abgetrennte Öl wird in Schiffstanks gesammelt.</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174301" y="2432304"/>
            <a:ext cx="5788533" cy="4341400"/>
          </a:xfrm>
          <a:prstGeom prst="rect">
            <a:avLst/>
          </a:prstGeom>
        </p:spPr>
      </p:pic>
    </p:spTree>
    <p:extLst>
      <p:ext uri="{BB962C8B-B14F-4D97-AF65-F5344CB8AC3E}">
        <p14:creationId xmlns:p14="http://schemas.microsoft.com/office/powerpoint/2010/main" val="17243157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124</Words>
  <Application>Microsoft Office PowerPoint</Application>
  <PresentationFormat>Широкоэкранный</PresentationFormat>
  <Paragraphs>24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inherit</vt:lpstr>
      <vt:lpstr>Times New Roman</vt:lpstr>
      <vt:lpstr>Тема Office</vt:lpstr>
      <vt:lpstr> ВО КГЭУ Кафедра «Иностранный  язык»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а «Иностранный  язык» ВО КГЭУ Кафедра «Иностранный  язык» </dc:title>
  <dc:creator>Николай</dc:creator>
  <cp:lastModifiedBy>Николай</cp:lastModifiedBy>
  <cp:revision>6</cp:revision>
  <dcterms:created xsi:type="dcterms:W3CDTF">2020-05-08T08:46:54Z</dcterms:created>
  <dcterms:modified xsi:type="dcterms:W3CDTF">2020-05-08T15:01:52Z</dcterms:modified>
</cp:coreProperties>
</file>