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0FD34F-3F56-4F0C-8D88-361E6663519B}" type="datetimeFigureOut">
              <a:rPr lang="ru-RU" smtClean="0"/>
              <a:t>02.05.2012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6EAB28B-1FA9-4484-A0C1-F405973675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14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Явление сверхпроводимости</a:t>
            </a:r>
          </a:p>
          <a:p>
            <a:r>
              <a:rPr lang="ru-RU" dirty="0" smtClean="0"/>
              <a:t>Основы теории Максвелла для электромагнитного поля</a:t>
            </a:r>
          </a:p>
          <a:p>
            <a:r>
              <a:rPr lang="ru-RU" dirty="0" smtClean="0"/>
              <a:t>Второе уравнение Максвелла</a:t>
            </a:r>
          </a:p>
          <a:p>
            <a:r>
              <a:rPr lang="ru-RU" dirty="0" smtClean="0"/>
              <a:t>Ток смещения</a:t>
            </a:r>
          </a:p>
          <a:p>
            <a:r>
              <a:rPr lang="ru-RU" dirty="0" smtClean="0"/>
              <a:t>Полная система уравнений Максвелла для электромагнитного поля</a:t>
            </a:r>
          </a:p>
          <a:p>
            <a:r>
              <a:rPr lang="ru-RU" dirty="0" smtClean="0"/>
              <a:t>Относительность электрической и магнитной составляющих электромагнитного поля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30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Явление </a:t>
            </a:r>
            <a:r>
              <a:rPr lang="ru-RU" dirty="0" smtClean="0"/>
              <a:t>сверхпроводимости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258816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𝑐𝑚</m:t>
                        </m:r>
                      </m:sub>
                    </m:sSub>
                    <m:d>
                      <m:dPr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𝑐𝑚</m:t>
                        </m:r>
                      </m:sub>
                    </m:sSub>
                    <m:d>
                      <m:dPr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ru-RU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258816" cy="487680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85029"/>
              </p:ext>
            </p:extLst>
          </p:nvPr>
        </p:nvGraphicFramePr>
        <p:xfrm>
          <a:off x="4716016" y="1628800"/>
          <a:ext cx="4257675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Точечный рисунок" r:id="rId4" imgW="4258269" imgH="2619048" progId="Paint.Picture">
                  <p:embed/>
                </p:oleObj>
              </mc:Choice>
              <mc:Fallback>
                <p:oleObj name="Точечный рисунок" r:id="rId4" imgW="4258269" imgH="261904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628800"/>
                        <a:ext cx="4257675" cy="261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445200"/>
              </p:ext>
            </p:extLst>
          </p:nvPr>
        </p:nvGraphicFramePr>
        <p:xfrm>
          <a:off x="1475656" y="3501008"/>
          <a:ext cx="250507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Точечный рисунок" r:id="rId6" imgW="2505425" imgH="2362530" progId="Paint.Picture">
                  <p:embed/>
                </p:oleObj>
              </mc:Choice>
              <mc:Fallback>
                <p:oleObj name="Точечный рисунок" r:id="rId6" imgW="2505425" imgH="236253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501008"/>
                        <a:ext cx="2505075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031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Основы теории Максвелла для электромагнитного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3279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277036"/>
              </p:ext>
            </p:extLst>
          </p:nvPr>
        </p:nvGraphicFramePr>
        <p:xfrm>
          <a:off x="942975" y="1624014"/>
          <a:ext cx="146878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1206360" imgH="431640" progId="Equation.3">
                  <p:embed/>
                </p:oleObj>
              </mc:Choice>
              <mc:Fallback>
                <p:oleObj name="Формула" r:id="rId3" imgW="120636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1624014"/>
                        <a:ext cx="1468785" cy="525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529593"/>
              </p:ext>
            </p:extLst>
          </p:nvPr>
        </p:nvGraphicFramePr>
        <p:xfrm>
          <a:off x="899592" y="2204864"/>
          <a:ext cx="241869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5" imgW="1993900" imgH="533400" progId="Equation.3">
                  <p:embed/>
                </p:oleObj>
              </mc:Choice>
              <mc:Fallback>
                <p:oleObj name="Формула" r:id="rId5" imgW="1993900" imgH="533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204864"/>
                        <a:ext cx="2418697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636597"/>
              </p:ext>
            </p:extLst>
          </p:nvPr>
        </p:nvGraphicFramePr>
        <p:xfrm>
          <a:off x="4355976" y="1772816"/>
          <a:ext cx="1134418" cy="191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7" imgW="825500" imgH="1397000" progId="Equation.3">
                  <p:embed/>
                </p:oleObj>
              </mc:Choice>
              <mc:Fallback>
                <p:oleObj name="Формула" r:id="rId7" imgW="825500" imgH="1397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772816"/>
                        <a:ext cx="1134418" cy="1916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860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Второе уравнение </a:t>
            </a:r>
            <a:r>
              <a:rPr lang="ru-RU" dirty="0" smtClean="0"/>
              <a:t>Максвелла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2746648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Ф</m:t>
                        </m:r>
                      </m:e>
                      <m:sub>
                        <m:r>
                          <a:rPr lang="en-US" b="1" i="0" smtClean="0">
                            <a:latin typeface="Cambria Math"/>
                          </a:rPr>
                          <m:t>𝐁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∮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r>
                          <a:rPr lang="en-US" b="1" i="0" smtClean="0">
                            <a:latin typeface="Cambria Math"/>
                          </a:rPr>
                          <m:t>𝐁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1" i="0" smtClean="0">
                            <a:latin typeface="Cambria Math"/>
                          </a:rPr>
                          <m:t>𝐒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𝛻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𝐁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2746648" cy="4876800"/>
              </a:xfrm>
              <a:blipFill rotWithShape="1">
                <a:blip r:embed="rId2"/>
                <a:stretch>
                  <a:fillRect l="-1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10848"/>
            <a:ext cx="5781675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245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Ток </a:t>
            </a:r>
            <a:r>
              <a:rPr lang="ru-RU" dirty="0" smtClean="0"/>
              <a:t>смещения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b="1" i="0" smtClean="0">
                                <a:latin typeface="Cambria Math"/>
                                <a:ea typeface="Cambria Math"/>
                              </a:rPr>
                              <m:t>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den>
                        </m:f>
                      </m:e>
                    </m:nary>
                    <m:r>
                      <a:rPr lang="en-US" b="0" i="1" smtClean="0">
                        <a:latin typeface="Cambria Math"/>
                      </a:rPr>
                      <m:t>𝑑𝑠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/>
                          </a:rPr>
                          <m:t>𝐣</m:t>
                        </m:r>
                      </m:e>
                      <m:sub>
                        <m:r>
                          <a:rPr lang="en-US" b="1" i="0" smtClean="0">
                            <a:latin typeface="Cambria Math"/>
                          </a:rPr>
                          <m:t>𝐃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</a:rPr>
                          <m:t>𝐄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66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Полная система уравнений Максвелла для электромагнитного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21" y="1916832"/>
            <a:ext cx="8856983" cy="322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052737"/>
            <a:ext cx="7652987" cy="5772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95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Относительность электрической и магнитной составляющих электромагнитного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44824"/>
                <a:ext cx="2664296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rad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44824"/>
                <a:ext cx="2664296" cy="48768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Синусоидальная электромагнитная волна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916832"/>
            <a:ext cx="5324475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86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312</TotalTime>
  <Words>146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Ясность</vt:lpstr>
      <vt:lpstr>Точечный рисунок</vt:lpstr>
      <vt:lpstr>Формула</vt:lpstr>
      <vt:lpstr>Лекция №9</vt:lpstr>
      <vt:lpstr>План Лекции</vt:lpstr>
      <vt:lpstr>Явление сверхпроводимости</vt:lpstr>
      <vt:lpstr>Основы теории Максвелла для электромагнитного поля</vt:lpstr>
      <vt:lpstr>Второе уравнение Максвелла</vt:lpstr>
      <vt:lpstr>Ток смещения</vt:lpstr>
      <vt:lpstr>Полная система уравнений Максвелла для электромагнитного поля</vt:lpstr>
      <vt:lpstr>Относительность электрической и магнитной составляющих электромагнитного поля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№9</dc:title>
  <dc:creator>Илья</dc:creator>
  <cp:lastModifiedBy>Илья</cp:lastModifiedBy>
  <cp:revision>16</cp:revision>
  <dcterms:created xsi:type="dcterms:W3CDTF">2012-04-29T06:42:17Z</dcterms:created>
  <dcterms:modified xsi:type="dcterms:W3CDTF">2012-05-02T18:17:42Z</dcterms:modified>
</cp:coreProperties>
</file>