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57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2A85-089C-4AFF-B77E-5A53152AEC5F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D48C-4D20-45C0-B7B7-19D116A7B0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2A85-089C-4AFF-B77E-5A53152AEC5F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D48C-4D20-45C0-B7B7-19D116A7B0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2A85-089C-4AFF-B77E-5A53152AEC5F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D48C-4D20-45C0-B7B7-19D116A7B0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2A85-089C-4AFF-B77E-5A53152AEC5F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D48C-4D20-45C0-B7B7-19D116A7B0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2A85-089C-4AFF-B77E-5A53152AEC5F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D48C-4D20-45C0-B7B7-19D116A7B0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2A85-089C-4AFF-B77E-5A53152AEC5F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D48C-4D20-45C0-B7B7-19D116A7B0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2A85-089C-4AFF-B77E-5A53152AEC5F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D48C-4D20-45C0-B7B7-19D116A7B0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2A85-089C-4AFF-B77E-5A53152AEC5F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D48C-4D20-45C0-B7B7-19D116A7B0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2A85-089C-4AFF-B77E-5A53152AEC5F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D48C-4D20-45C0-B7B7-19D116A7B0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2A85-089C-4AFF-B77E-5A53152AEC5F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D48C-4D20-45C0-B7B7-19D116A7B0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2A85-089C-4AFF-B77E-5A53152AEC5F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D48C-4D20-45C0-B7B7-19D116A7B0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12A85-089C-4AFF-B77E-5A53152AEC5F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DD48C-4D20-45C0-B7B7-19D116A7B00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Защита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		В </a:t>
            </a:r>
            <a:r>
              <a:rPr lang="ru-RU" dirty="0"/>
              <a:t>информационной сфере </a:t>
            </a:r>
            <a:r>
              <a:rPr lang="ru-RU" dirty="0" smtClean="0"/>
              <a:t>подразумевается </a:t>
            </a:r>
            <a:r>
              <a:rPr lang="ru-RU" dirty="0"/>
              <a:t>два </a:t>
            </a:r>
            <a:r>
              <a:rPr lang="ru-RU" dirty="0" smtClean="0"/>
              <a:t>разных направления защиты информации: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/>
              <a:t>защита от утраты (повреждения) и защита от утечки. </a:t>
            </a:r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dirty="0" smtClean="0"/>
              <a:t>		В </a:t>
            </a:r>
            <a:r>
              <a:rPr lang="ru-RU" dirty="0"/>
              <a:t>целом, </a:t>
            </a:r>
            <a:r>
              <a:rPr lang="ru-RU" i="1" dirty="0"/>
              <a:t>защита информации</a:t>
            </a:r>
            <a:r>
              <a:rPr lang="ru-RU" dirty="0"/>
              <a:t> – комплекс мероприятий, направленных на предотвращение утечки, утраты или повреждения информации, ограничение ее распространения и доступа к ее носителям.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нарушителей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	Обычно </a:t>
            </a:r>
            <a:r>
              <a:rPr lang="ru-RU" dirty="0"/>
              <a:t>различают следующие цели нарушителя</a:t>
            </a:r>
            <a:r>
              <a:rPr lang="ru-RU" dirty="0" smtClean="0"/>
              <a:t>:</a:t>
            </a:r>
          </a:p>
          <a:p>
            <a:pPr algn="just">
              <a:buNone/>
            </a:pPr>
            <a:endParaRPr lang="ru-RU" dirty="0"/>
          </a:p>
          <a:p>
            <a:pPr lvl="0" algn="just"/>
            <a:r>
              <a:rPr lang="ru-RU" dirty="0"/>
              <a:t>незаконное завладение конфиденциальной информацией;</a:t>
            </a:r>
          </a:p>
          <a:p>
            <a:pPr lvl="0" algn="just"/>
            <a:r>
              <a:rPr lang="ru-RU" dirty="0"/>
              <a:t>модификация информации;</a:t>
            </a:r>
          </a:p>
          <a:p>
            <a:pPr lvl="0" algn="just"/>
            <a:r>
              <a:rPr lang="ru-RU" dirty="0"/>
              <a:t>уничтожение информации;</a:t>
            </a:r>
          </a:p>
          <a:p>
            <a:pPr lvl="0" algn="just"/>
            <a:r>
              <a:rPr lang="ru-RU" dirty="0"/>
              <a:t>нарушение функционирования автоматизированной системы;</a:t>
            </a:r>
          </a:p>
          <a:p>
            <a:pPr lvl="0" algn="just"/>
            <a:r>
              <a:rPr lang="ru-RU" dirty="0"/>
              <a:t>незаконное копирование программ (и другой ценной информации).</a:t>
            </a:r>
          </a:p>
          <a:p>
            <a:pPr algn="just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Законодательная база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b="1" dirty="0" smtClean="0"/>
              <a:t>		</a:t>
            </a:r>
            <a:endParaRPr lang="ru-RU" dirty="0"/>
          </a:p>
          <a:p>
            <a:pPr algn="just">
              <a:buNone/>
            </a:pPr>
            <a:r>
              <a:rPr lang="ru-RU" dirty="0" smtClean="0"/>
              <a:t>	</a:t>
            </a:r>
            <a:r>
              <a:rPr lang="ru-RU" sz="3800" dirty="0" smtClean="0"/>
              <a:t>	Основу </a:t>
            </a:r>
            <a:r>
              <a:rPr lang="ru-RU" sz="3800" dirty="0"/>
              <a:t>законодательства Российской Федерации по защите информации в настоящее время составляют следующие законы</a:t>
            </a:r>
            <a:r>
              <a:rPr lang="ru-RU" sz="3800" dirty="0" smtClean="0"/>
              <a:t>:</a:t>
            </a:r>
          </a:p>
          <a:p>
            <a:pPr algn="just">
              <a:buNone/>
            </a:pPr>
            <a:endParaRPr lang="ru-RU" sz="3800" dirty="0"/>
          </a:p>
          <a:p>
            <a:pPr lvl="0" algn="just"/>
            <a:r>
              <a:rPr lang="ru-RU" sz="3800" dirty="0"/>
              <a:t>Федеральный закон "Об информации, информатизации и защите информации", принятый Государственной думой 25 января 1995 года</a:t>
            </a:r>
            <a:r>
              <a:rPr lang="ru-RU" sz="3800" dirty="0" smtClean="0"/>
              <a:t>.</a:t>
            </a:r>
          </a:p>
          <a:p>
            <a:pPr lvl="0" algn="just"/>
            <a:endParaRPr lang="ru-RU" sz="3800" dirty="0"/>
          </a:p>
          <a:p>
            <a:pPr lvl="0" algn="just"/>
            <a:r>
              <a:rPr lang="ru-RU" sz="3800" dirty="0"/>
              <a:t>Закон Российской Федерации </a:t>
            </a:r>
            <a:r>
              <a:rPr lang="ru-RU" sz="3800" baseline="30000" dirty="0" err="1"/>
              <a:t>и</a:t>
            </a:r>
            <a:r>
              <a:rPr lang="ru-RU" sz="3800" dirty="0" err="1"/>
              <a:t>О</a:t>
            </a:r>
            <a:r>
              <a:rPr lang="ru-RU" sz="3800" dirty="0"/>
              <a:t> государственной тайне", принятый Верховным Советом Российской Федерации в 1993 году и вступивший в полную силу с 1 января 1995 года</a:t>
            </a:r>
            <a:r>
              <a:rPr lang="ru-RU" sz="3800" dirty="0" smtClean="0"/>
              <a:t>.</a:t>
            </a:r>
          </a:p>
          <a:p>
            <a:pPr lvl="0" algn="just"/>
            <a:endParaRPr lang="ru-RU" sz="3800" dirty="0"/>
          </a:p>
          <a:p>
            <a:pPr lvl="0" algn="just"/>
            <a:r>
              <a:rPr lang="ru-RU" sz="3800" dirty="0"/>
              <a:t>Закон Российской Федерации "О правовой охране программ для ЭВМ и баз данных", принятый Верховным Советом Российской Федерации 23 сентября 1992 </a:t>
            </a:r>
            <a:r>
              <a:rPr lang="ru-RU" sz="3800" dirty="0" smtClean="0"/>
              <a:t>года</a:t>
            </a:r>
            <a:r>
              <a:rPr lang="ru-RU" sz="3800" dirty="0"/>
              <a:t>.</a:t>
            </a:r>
            <a:endParaRPr lang="ru-RU" sz="3800" dirty="0" smtClean="0"/>
          </a:p>
          <a:p>
            <a:pPr lvl="0" algn="just"/>
            <a:endParaRPr lang="ru-RU" sz="3800" dirty="0"/>
          </a:p>
          <a:p>
            <a:pPr algn="just"/>
            <a:r>
              <a:rPr lang="ru-RU" sz="3800" dirty="0"/>
              <a:t>В принятом в 1996 году и введенном в действие с 1 января 1997 года новом Уголовном кодексе Российской Федерации впервые предусмотрена уголовная ответственность за ряд компьютерных </a:t>
            </a:r>
            <a:r>
              <a:rPr lang="ru-RU" sz="3800" dirty="0" smtClean="0"/>
              <a:t>преступлений.</a:t>
            </a:r>
            <a:endParaRPr lang="ru-RU" sz="38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и методы зашиты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dirty="0" smtClean="0"/>
              <a:t>	</a:t>
            </a:r>
            <a:r>
              <a:rPr lang="ru-RU" dirty="0" smtClean="0"/>
              <a:t>Виды </a:t>
            </a:r>
            <a:r>
              <a:rPr lang="ru-RU" dirty="0"/>
              <a:t>и методы защиты информации</a:t>
            </a:r>
          </a:p>
          <a:p>
            <a:pPr algn="just">
              <a:buNone/>
            </a:pPr>
            <a:endParaRPr lang="ru-RU" dirty="0"/>
          </a:p>
          <a:p>
            <a:pPr lvl="0" algn="just"/>
            <a:r>
              <a:rPr lang="ru-RU" dirty="0"/>
              <a:t>от сбоев оборудования; </a:t>
            </a:r>
            <a:endParaRPr lang="ru-RU" dirty="0" smtClean="0"/>
          </a:p>
          <a:p>
            <a:pPr lvl="0" algn="just"/>
            <a:endParaRPr lang="ru-RU" dirty="0"/>
          </a:p>
          <a:p>
            <a:pPr lvl="0" algn="just"/>
            <a:r>
              <a:rPr lang="ru-RU" dirty="0"/>
              <a:t>от случайной потери или искажения информации, хранящейся в компьютере; </a:t>
            </a:r>
            <a:endParaRPr lang="ru-RU" dirty="0" smtClean="0"/>
          </a:p>
          <a:p>
            <a:pPr lvl="0" algn="just"/>
            <a:endParaRPr lang="ru-RU" dirty="0"/>
          </a:p>
          <a:p>
            <a:pPr lvl="0" algn="just"/>
            <a:r>
              <a:rPr lang="ru-RU" dirty="0"/>
              <a:t>от преднамеренного искажения, производимого, например, компьютерными вирусами; </a:t>
            </a:r>
            <a:endParaRPr lang="ru-RU" dirty="0" smtClean="0"/>
          </a:p>
          <a:p>
            <a:pPr lvl="0" algn="just">
              <a:buNone/>
            </a:pPr>
            <a:endParaRPr lang="ru-RU" dirty="0"/>
          </a:p>
          <a:p>
            <a:pPr lvl="0" algn="just"/>
            <a:r>
              <a:rPr lang="ru-RU" dirty="0"/>
              <a:t>от несанкционированного (нелегального) доступа к информации (её использования, изменения, распространения).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211C85-6C9B-4145-8AE6-BF4CC3FC6219}" type="slidenum">
              <a:rPr lang="ru-RU"/>
              <a:pPr/>
              <a:t>5</a:t>
            </a:fld>
            <a:endParaRPr lang="ru-RU"/>
          </a:p>
        </p:txBody>
      </p:sp>
      <p:graphicFrame>
        <p:nvGraphicFramePr>
          <p:cNvPr id="8298" name="Group 106"/>
          <p:cNvGraphicFramePr>
            <a:graphicFrameLocks noGrp="1"/>
          </p:cNvGraphicFramePr>
          <p:nvPr/>
        </p:nvGraphicFramePr>
        <p:xfrm>
          <a:off x="323850" y="1700213"/>
          <a:ext cx="8424863" cy="4602480"/>
        </p:xfrm>
        <a:graphic>
          <a:graphicData uri="http://schemas.openxmlformats.org/drawingml/2006/table">
            <a:tbl>
              <a:tblPr/>
              <a:tblGrid>
                <a:gridCol w="2797175"/>
                <a:gridCol w="5627688"/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защиты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 защиты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 сбоев оборудования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• Архивирование файлов (со сжатием или без);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• резервирование файлов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 случайной потери или искажения информации, хранящейся в компьютере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• Запрос на подтверждение выполнения команд, изменяющих файлы;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• установка специальных атрибутов документов и программ;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• возможность отмены неверного действия или восстановления ошибочно удалённого файла;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• разграничение доступа пользователей к ресурсам файловой системы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9" name="Text Box 91"/>
          <p:cNvSpPr txBox="1">
            <a:spLocks noChangeArrowheads="1"/>
          </p:cNvSpPr>
          <p:nvPr/>
        </p:nvSpPr>
        <p:spPr bwMode="auto">
          <a:xfrm>
            <a:off x="1331640" y="476672"/>
            <a:ext cx="68405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 smtClean="0"/>
              <a:t>Виды и методы зашиты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40" name="Group 52"/>
          <p:cNvGraphicFramePr>
            <a:graphicFrameLocks noGrp="1"/>
          </p:cNvGraphicFramePr>
          <p:nvPr/>
        </p:nvGraphicFramePr>
        <p:xfrm>
          <a:off x="468313" y="1773238"/>
          <a:ext cx="8461375" cy="4302125"/>
        </p:xfrm>
        <a:graphic>
          <a:graphicData uri="http://schemas.openxmlformats.org/drawingml/2006/table">
            <a:tbl>
              <a:tblPr/>
              <a:tblGrid>
                <a:gridCol w="3240087"/>
                <a:gridCol w="5221288"/>
              </a:tblGrid>
              <a:tr h="180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 преднамеренного искажения, вандализма (компьютерных вирусов)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Общие методы защиты информации;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• профилактические меры;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• использование антивирусных программ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1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 несанкционированного (нелегального) доступа к информации </a:t>
                      </a:r>
                      <a:b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(её использования, изменения, распространения)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• Шифрование;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• паролирование;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• «электронные замки»;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• совокупность административных и правоохранительных мер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31" name="Text Box 26"/>
          <p:cNvSpPr txBox="1">
            <a:spLocks noChangeArrowheads="1"/>
          </p:cNvSpPr>
          <p:nvPr/>
        </p:nvSpPr>
        <p:spPr bwMode="auto">
          <a:xfrm>
            <a:off x="1187624" y="260648"/>
            <a:ext cx="68405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 smtClean="0"/>
              <a:t>Виды и методы зашиты</a:t>
            </a:r>
            <a:endParaRPr lang="ru-RU" sz="2800" b="1" dirty="0"/>
          </a:p>
        </p:txBody>
      </p:sp>
      <p:graphicFrame>
        <p:nvGraphicFramePr>
          <p:cNvPr id="12337" name="Group 49"/>
          <p:cNvGraphicFramePr>
            <a:graphicFrameLocks noGrp="1"/>
          </p:cNvGraphicFramePr>
          <p:nvPr/>
        </p:nvGraphicFramePr>
        <p:xfrm>
          <a:off x="468313" y="1916113"/>
          <a:ext cx="8424862" cy="457200"/>
        </p:xfrm>
        <a:graphic>
          <a:graphicData uri="http://schemas.openxmlformats.org/drawingml/2006/table">
            <a:tbl>
              <a:tblPr/>
              <a:tblGrid>
                <a:gridCol w="3240087"/>
                <a:gridCol w="5184775"/>
              </a:tblGrid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защиты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 защиты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137</Words>
  <Application>Microsoft Office PowerPoint</Application>
  <PresentationFormat>Экран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Защита информации</vt:lpstr>
      <vt:lpstr>Цели нарушителей</vt:lpstr>
      <vt:lpstr>Законодательная база</vt:lpstr>
      <vt:lpstr>Виды и методы зашиты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3</cp:revision>
  <dcterms:created xsi:type="dcterms:W3CDTF">2013-07-07T05:54:51Z</dcterms:created>
  <dcterms:modified xsi:type="dcterms:W3CDTF">2013-07-07T06:05:53Z</dcterms:modified>
</cp:coreProperties>
</file>