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516" r:id="rId2"/>
    <p:sldId id="474" r:id="rId3"/>
    <p:sldId id="482" r:id="rId4"/>
    <p:sldId id="483" r:id="rId5"/>
    <p:sldId id="484" r:id="rId6"/>
    <p:sldId id="492" r:id="rId7"/>
    <p:sldId id="485" r:id="rId8"/>
    <p:sldId id="486" r:id="rId9"/>
    <p:sldId id="488" r:id="rId10"/>
    <p:sldId id="489" r:id="rId11"/>
    <p:sldId id="490" r:id="rId12"/>
    <p:sldId id="491" r:id="rId13"/>
    <p:sldId id="493" r:id="rId14"/>
    <p:sldId id="494" r:id="rId15"/>
    <p:sldId id="496" r:id="rId16"/>
    <p:sldId id="495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Инженерное геометрическое моделирование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ИЗОБРАЖЕНИЯ – ВИДЫ, РАЗРЕЗЫ, СЕЧЕНИЯ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ГОСТ 2.305-2008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Ось симметрии наложенного или вынесенного сечения указывают </a:t>
            </a:r>
            <a:r>
              <a:rPr lang="ru-RU" sz="2800" dirty="0" err="1" smtClean="0">
                <a:solidFill>
                  <a:schemeClr val="tx1"/>
                </a:solidFill>
              </a:rPr>
              <a:t>штрих-пунктирной</a:t>
            </a:r>
            <a:r>
              <a:rPr lang="ru-RU" sz="2800" dirty="0" smtClean="0">
                <a:solidFill>
                  <a:schemeClr val="tx1"/>
                </a:solidFill>
              </a:rPr>
              <a:t> тонкой линией без обозначения буквами и стрелками и линию сечения не проводят.</a:t>
            </a:r>
          </a:p>
          <a:p>
            <a:pPr indent="357188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 l="56766" t="35217" r="19678" b="41777"/>
          <a:stretch>
            <a:fillRect/>
          </a:stretch>
        </p:blipFill>
        <p:spPr bwMode="auto">
          <a:xfrm>
            <a:off x="3000364" y="3786190"/>
            <a:ext cx="344646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 случаях, подобных указанному на чертеже, при симметричной фигуре сечения линию сечения не проводят. </a:t>
            </a:r>
          </a:p>
          <a:p>
            <a:pPr indent="357188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 l="54028" t="63174" r="16736" b="20033"/>
          <a:stretch>
            <a:fillRect/>
          </a:stretch>
        </p:blipFill>
        <p:spPr bwMode="auto">
          <a:xfrm>
            <a:off x="1428728" y="3786190"/>
            <a:ext cx="57023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 случаях, подобных указанному на чертеже, при симметричной фигуре сечения линию сечения не проводят. </a:t>
            </a:r>
          </a:p>
          <a:p>
            <a:pPr indent="357188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 l="54028" t="63174" r="16736" b="20033"/>
          <a:stretch>
            <a:fillRect/>
          </a:stretch>
        </p:blipFill>
        <p:spPr bwMode="auto">
          <a:xfrm>
            <a:off x="1500166" y="3929066"/>
            <a:ext cx="57023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Во всех остальных случаях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для линии сечения применяют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разомкнутую линию с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указанием стрелками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направления взгляда и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обозначают ее одинаковыми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прописными буквами русского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алфавита. </a:t>
            </a:r>
          </a:p>
          <a:p>
            <a:pPr indent="363538" algn="just"/>
            <a:r>
              <a:rPr lang="ru-RU" sz="2800" dirty="0" smtClean="0">
                <a:solidFill>
                  <a:schemeClr val="tx1"/>
                </a:solidFill>
              </a:rPr>
              <a:t>Сечение сопровождают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надписью по типу «А-А» . </a:t>
            </a:r>
          </a:p>
          <a:p>
            <a:pPr indent="357188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 l="20564" t="35188" r="59122" b="28349"/>
          <a:stretch>
            <a:fillRect/>
          </a:stretch>
        </p:blipFill>
        <p:spPr bwMode="auto">
          <a:xfrm>
            <a:off x="5576888" y="2244725"/>
            <a:ext cx="35671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b="1" i="1" dirty="0" smtClean="0">
                <a:solidFill>
                  <a:srgbClr val="C00000"/>
                </a:solidFill>
              </a:rPr>
              <a:t>электронных моделях</a:t>
            </a:r>
            <a:r>
              <a:rPr lang="ru-RU" sz="2800" dirty="0" smtClean="0">
                <a:solidFill>
                  <a:schemeClr val="tx1"/>
                </a:solidFill>
              </a:rPr>
              <a:t> для указания расположения и направления взгляда на сечение следует использовать визуальное представление секущей плоскости. 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Контур изображения секущей плоскости изображают сплошными основными линиями, а контур наложенного сечения - сплошными тонкими линиями, причем контур изображения в месте расположения наложенного сечения не прерывают. 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Допускается выделять изображение  секущей плоскости цветом,  отличным от цвета изображения  предмета, если устройство отображения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электронно-вычислительной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машины это позволяет.</a:t>
            </a:r>
          </a:p>
          <a:p>
            <a:pPr indent="358775"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ГОСТ 2.305-2008 ЕСКД. Изображения - виды, разрезы, сечения"/>
          <p:cNvPicPr/>
          <p:nvPr/>
        </p:nvPicPr>
        <p:blipFill>
          <a:blip r:embed="rId2">
            <a:lum bright="-20000" contrast="40000"/>
          </a:blip>
          <a:srcRect l="1879" t="7463" r="1355"/>
          <a:stretch>
            <a:fillRect/>
          </a:stretch>
        </p:blipFill>
        <p:spPr bwMode="auto">
          <a:xfrm>
            <a:off x="4517085" y="5429264"/>
            <a:ext cx="4626915" cy="116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8775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Секущие плоскости, используемые </a:t>
            </a:r>
            <a:r>
              <a:rPr lang="ru-RU" sz="2800" dirty="0" smtClean="0">
                <a:solidFill>
                  <a:srgbClr val="C00000"/>
                </a:solidFill>
              </a:rPr>
              <a:t>в модели</a:t>
            </a:r>
            <a:r>
              <a:rPr lang="ru-RU" sz="2800" dirty="0" smtClean="0">
                <a:solidFill>
                  <a:schemeClr val="tx1"/>
                </a:solidFill>
              </a:rPr>
              <a:t>, должны быть однозначно идентифицированы, а все сечения должны быть выполнены в масштабе электронной модели.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Для указания направления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взгляда на сечение следует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применять видимые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стрелки.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Допускается указывать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направления взгляда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 сечение.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724952" y="3330857"/>
            <a:ext cx="4419048" cy="352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 чертежах для несимметричных сечений, расположенных в разрыве (</a:t>
            </a:r>
            <a:r>
              <a:rPr lang="ru-RU" sz="2800" b="1" dirty="0" smtClean="0">
                <a:solidFill>
                  <a:schemeClr val="tx1"/>
                </a:solidFill>
              </a:rPr>
              <a:t>черт. 1</a:t>
            </a:r>
            <a:r>
              <a:rPr lang="ru-RU" sz="2800" dirty="0" smtClean="0">
                <a:solidFill>
                  <a:schemeClr val="tx1"/>
                </a:solidFill>
              </a:rPr>
              <a:t>) или наложенных (</a:t>
            </a:r>
            <a:r>
              <a:rPr lang="ru-RU" sz="2800" b="1" dirty="0" smtClean="0">
                <a:solidFill>
                  <a:schemeClr val="tx1"/>
                </a:solidFill>
              </a:rPr>
              <a:t>черт. 2</a:t>
            </a:r>
            <a:r>
              <a:rPr lang="ru-RU" sz="2800" dirty="0" smtClean="0">
                <a:solidFill>
                  <a:schemeClr val="tx1"/>
                </a:solidFill>
              </a:rPr>
              <a:t>), линию сечения проводят со стрелками, но буквами не обозначают.</a:t>
            </a:r>
          </a:p>
          <a:p>
            <a:pPr indent="358775"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7565715" cy="26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Сечение по построению и расположению должно соответствовать направлению, указанному стрелками.</a:t>
            </a:r>
          </a:p>
          <a:p>
            <a:pPr indent="36353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Допускается располагать сечение на любом месте поля чертежа, а также с поворотом с </a:t>
            </a:r>
          </a:p>
          <a:p>
            <a:pPr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добавлением условного </a:t>
            </a:r>
          </a:p>
          <a:p>
            <a:pPr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графического обозначения.</a:t>
            </a:r>
          </a:p>
          <a:p>
            <a:pPr indent="358775"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 l="20564" t="35188" r="59122" b="28349"/>
          <a:stretch>
            <a:fillRect/>
          </a:stretch>
        </p:blipFill>
        <p:spPr bwMode="auto">
          <a:xfrm>
            <a:off x="6171981" y="3013278"/>
            <a:ext cx="2972019" cy="384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Для нескольких одинаковых сечений, относящихся к одному предмету, линию сечения обозначают одной буквой и вычерчивают одно сечение.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5872" t="54179" r="49330" b="23035"/>
          <a:stretch>
            <a:fillRect/>
          </a:stretch>
        </p:blipFill>
        <p:spPr bwMode="auto">
          <a:xfrm>
            <a:off x="1785918" y="3500438"/>
            <a:ext cx="67881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Если при этом секущие плоскости направлены под различными углами, то условное графическое обозначение          не наносят. 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8285" t="57166" r="54443" b="18948"/>
          <a:stretch>
            <a:fillRect/>
          </a:stretch>
        </p:blipFill>
        <p:spPr bwMode="auto">
          <a:xfrm>
            <a:off x="2000232" y="3500438"/>
            <a:ext cx="53197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60722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7188"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</a:t>
            </a:r>
          </a:p>
          <a:p>
            <a:pPr indent="357188" algn="just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предмета (сечение):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Ортогональная проекция фигуры, получающейся в одной или нескольких секущих плоскостях или поверхностях при мысленном рассечении проецируемого предмета.</a:t>
            </a:r>
          </a:p>
          <a:p>
            <a:pPr indent="357188" algn="just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 сечении показывается только то, что получается непосредственно в секущей плоскости.</a:t>
            </a:r>
          </a:p>
          <a:p>
            <a:pPr indent="357188">
              <a:spcBef>
                <a:spcPts val="0"/>
              </a:spcBef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0122" t="53532" r="57333" b="24947"/>
          <a:stretch>
            <a:fillRect/>
          </a:stretch>
        </p:blipFill>
        <p:spPr bwMode="auto">
          <a:xfrm>
            <a:off x="5405787" y="4572008"/>
            <a:ext cx="37382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Секущие плоскости выбирают так, чтобы получить нормальные поперечные сечения.</a:t>
            </a:r>
          </a:p>
          <a:p>
            <a:pPr indent="358775" algn="just"/>
            <a:endParaRPr lang="ru-RU" sz="28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928794" y="3071810"/>
            <a:ext cx="5114286" cy="35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Если секущая плоскость проходит через ось поверхности вращения, ограничивающей отверстие или углубление, то контур отверстия или углубления в сечении показывают полностью.</a:t>
            </a:r>
          </a:p>
          <a:p>
            <a:pPr indent="358775" algn="just"/>
            <a:endParaRPr lang="ru-RU" sz="28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5" name="Рисунок 4" descr="ГОСТ 2.305-2008 ЕСКД. Изображения - виды, разрезы, сечения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928662" y="4000504"/>
            <a:ext cx="71580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Если сечение получается состоящим из отдельных самостоятельных частей, то следует применять разрезы </a:t>
            </a:r>
            <a:endParaRPr lang="ru-RU" sz="2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500430" y="3315143"/>
            <a:ext cx="3228572" cy="35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358775"/>
            <a:r>
              <a:rPr lang="ru-RU" sz="2800" b="1" dirty="0" smtClean="0">
                <a:solidFill>
                  <a:srgbClr val="C00000"/>
                </a:solidFill>
              </a:rPr>
              <a:t>СЕЧЕНИЕ</a:t>
            </a:r>
          </a:p>
          <a:p>
            <a:pPr lvl="0" indent="358775" algn="just" hangingPunct="0"/>
            <a:r>
              <a:rPr lang="ru-RU" sz="2800" dirty="0" smtClean="0">
                <a:solidFill>
                  <a:srgbClr val="002060"/>
                </a:solidFill>
              </a:rPr>
              <a:t>1. Какое изображение предмета называется сечением?</a:t>
            </a:r>
          </a:p>
          <a:p>
            <a:pPr lvl="0" indent="358775" algn="just" hangingPunct="0"/>
            <a:r>
              <a:rPr lang="ru-RU" sz="2800" dirty="0" smtClean="0">
                <a:solidFill>
                  <a:srgbClr val="002060"/>
                </a:solidFill>
              </a:rPr>
              <a:t>2. Какие виды сечений вы знаете? В чем особенность их выполнения?</a:t>
            </a:r>
          </a:p>
          <a:p>
            <a:pPr lvl="0" indent="358775" algn="just" hangingPunct="0"/>
            <a:r>
              <a:rPr lang="ru-RU" sz="2800" dirty="0" smtClean="0">
                <a:solidFill>
                  <a:srgbClr val="002060"/>
                </a:solidFill>
              </a:rPr>
              <a:t>3. Как обозначаются сечения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 indent="358775" algn="just" hangingPunct="0"/>
            <a:r>
              <a:rPr lang="ru-RU" sz="2800" dirty="0" smtClean="0">
                <a:solidFill>
                  <a:srgbClr val="002060"/>
                </a:solidFill>
              </a:rPr>
              <a:t>4. Когда следует применять на чертежах следующие типы сечений: наложенное (в разрыве), вынесенное (на продолжении следа секущей плоскости), вынесенное (на вынесенное на свободное поле чертежа),</a:t>
            </a:r>
          </a:p>
          <a:p>
            <a:pPr lvl="0" indent="358775" algn="just" hangingPunct="0"/>
            <a:r>
              <a:rPr lang="ru-RU" sz="2800" dirty="0" smtClean="0">
                <a:solidFill>
                  <a:srgbClr val="002060"/>
                </a:solidFill>
              </a:rPr>
              <a:t>5. Как указывают оси симметрии вынесенного и наложенного сечения?</a:t>
            </a:r>
          </a:p>
          <a:p>
            <a:pPr lvl="0" indent="358775" algn="just" hangingPunct="0"/>
            <a:r>
              <a:rPr lang="ru-RU" sz="2800" dirty="0" smtClean="0">
                <a:solidFill>
                  <a:srgbClr val="002060"/>
                </a:solidFill>
              </a:rPr>
              <a:t>6. В каких случаях указывают направление проецирования при построении сечения и как его отмечают, обозначают и располагают?</a:t>
            </a: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 hangingPunct="0"/>
            <a:r>
              <a:rPr lang="ru-RU" sz="2800" dirty="0" smtClean="0">
                <a:solidFill>
                  <a:srgbClr val="002060"/>
                </a:solidFill>
              </a:rPr>
              <a:t>7. Как выбирают положение секущих плоскостей?</a:t>
            </a:r>
          </a:p>
          <a:p>
            <a:pPr lvl="0" algn="just" hangingPunct="0"/>
            <a:r>
              <a:rPr lang="ru-RU" sz="2800" dirty="0" smtClean="0">
                <a:solidFill>
                  <a:srgbClr val="002060"/>
                </a:solidFill>
              </a:rPr>
              <a:t>8. В каких случаях строят не сечение, а разрез?</a:t>
            </a:r>
          </a:p>
          <a:p>
            <a:pPr lvl="0" algn="just" hangingPunct="0"/>
            <a:r>
              <a:rPr lang="ru-RU" sz="2800" dirty="0" smtClean="0">
                <a:solidFill>
                  <a:srgbClr val="002060"/>
                </a:solidFill>
              </a:rPr>
              <a:t>9. Как обозначают несколько одинаковых сечений, относящихся к одному изображению?</a:t>
            </a:r>
          </a:p>
          <a:p>
            <a:pPr lvl="0" algn="just" hangingPunct="0"/>
            <a:r>
              <a:rPr lang="ru-RU" sz="2800" dirty="0" smtClean="0">
                <a:solidFill>
                  <a:srgbClr val="002060"/>
                </a:solidFill>
              </a:rPr>
              <a:t>10. Какие условности существуют при выполнении сечений?</a:t>
            </a:r>
          </a:p>
          <a:p>
            <a:pPr lvl="0" algn="just" hangingPunct="0"/>
            <a:r>
              <a:rPr lang="ru-RU" sz="2800" dirty="0" smtClean="0">
                <a:solidFill>
                  <a:srgbClr val="002060"/>
                </a:solidFill>
              </a:rPr>
              <a:t>11. Как выполняются штриховка в разрезах и сечениях?</a:t>
            </a:r>
          </a:p>
          <a:p>
            <a:pPr indent="358775" algn="just"/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60722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7188"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</a:t>
            </a:r>
          </a:p>
          <a:p>
            <a:pPr indent="357188" algn="just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предмета (сечение):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Ортогональная проекция фигуры, получающейся в одной или нескольких секущих плоскостях или поверхностях при мысленном рассечении проецируемого предмета.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 сечении показывается только то, что получается непосредственно в секущей плоскости.</a:t>
            </a:r>
          </a:p>
          <a:p>
            <a:pPr indent="357188"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0122" t="53532" r="57333" b="24500"/>
          <a:stretch>
            <a:fillRect/>
          </a:stretch>
        </p:blipFill>
        <p:spPr bwMode="auto">
          <a:xfrm>
            <a:off x="5405787" y="4429132"/>
            <a:ext cx="3738213" cy="262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60722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7188"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Допускается в качестве секущей применять цилиндрическую поверхность, развертываемую затем в плоскость. 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7301" t="53024" r="18307" b="18124"/>
          <a:stretch>
            <a:fillRect/>
          </a:stretch>
        </p:blipFill>
        <p:spPr bwMode="auto">
          <a:xfrm>
            <a:off x="3143240" y="3071810"/>
            <a:ext cx="475773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60722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7188"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</a:t>
            </a:r>
          </a:p>
          <a:p>
            <a:pPr indent="358775" algn="l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Сечения, не входящие в состав разреза, разделяют на </a:t>
            </a: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вынесенные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черт. 1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и </a:t>
            </a: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наложенные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черт. 2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).</a:t>
            </a:r>
            <a:endParaRPr lang="ru-RU" sz="28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 t="1448"/>
          <a:stretch>
            <a:fillRect/>
          </a:stretch>
        </p:blipFill>
        <p:spPr bwMode="auto">
          <a:xfrm>
            <a:off x="714348" y="3065155"/>
            <a:ext cx="7560001" cy="379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В электронных моделях применяют только наложенные сечения.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500298" y="3000372"/>
            <a:ext cx="3944286" cy="37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60722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</a:t>
            </a:r>
          </a:p>
          <a:p>
            <a:pPr indent="538163" algn="just" eaLnBrk="0" hangingPunct="0"/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Вынесенные сечения являются предпочтительными и их допускается располагать в разрыве между частями одного и того вида.</a:t>
            </a:r>
            <a:endParaRPr lang="ru-RU" sz="2800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 l="54028" t="63174" r="16736" b="20033"/>
          <a:stretch>
            <a:fillRect/>
          </a:stretch>
        </p:blipFill>
        <p:spPr bwMode="auto">
          <a:xfrm>
            <a:off x="1643042" y="3857628"/>
            <a:ext cx="57023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7572396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 algn="just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  <a:r>
              <a:rPr lang="ru-RU" sz="2800" dirty="0" smtClean="0">
                <a:solidFill>
                  <a:schemeClr val="tx1"/>
                </a:solidFill>
              </a:rPr>
              <a:t>Контур вынесенного сечения, а также сечения, входящего в состав разреза, изображают сплошными основными линиями, а контур наложенного сечения — сплошными тонкими линиями, причем контур изображения в месте расположения наложенного сечения не прерывают.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20482" t="35217" r="63405" b="28926"/>
          <a:stretch>
            <a:fillRect/>
          </a:stretch>
        </p:blipFill>
        <p:spPr bwMode="auto">
          <a:xfrm>
            <a:off x="7572375" y="1142984"/>
            <a:ext cx="1571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2" cstate="print"/>
          <a:srcRect l="56766" t="35217" r="19678" b="41777"/>
          <a:stretch>
            <a:fillRect/>
          </a:stretch>
        </p:blipFill>
        <p:spPr bwMode="auto">
          <a:xfrm>
            <a:off x="4572000" y="4593927"/>
            <a:ext cx="3216581" cy="22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7188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СЕЧЕНИЕ </a:t>
            </a:r>
          </a:p>
          <a:p>
            <a:pPr indent="35718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Ось симметрии наложенного или вынесенного сечения указывают </a:t>
            </a:r>
            <a:r>
              <a:rPr lang="ru-RU" sz="2800" dirty="0" err="1" smtClean="0">
                <a:solidFill>
                  <a:schemeClr val="tx1"/>
                </a:solidFill>
              </a:rPr>
              <a:t>штрих-пунктирной</a:t>
            </a:r>
            <a:r>
              <a:rPr lang="ru-RU" sz="2800" dirty="0" smtClean="0">
                <a:solidFill>
                  <a:schemeClr val="tx1"/>
                </a:solidFill>
              </a:rPr>
              <a:t> тонкой линией без обозначения буквами и стрелками и линию сечения не проводят.</a:t>
            </a:r>
          </a:p>
          <a:p>
            <a:pPr indent="357188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0122" t="53532" r="57333" b="24500"/>
          <a:stretch>
            <a:fillRect/>
          </a:stretch>
        </p:blipFill>
        <p:spPr bwMode="auto">
          <a:xfrm>
            <a:off x="2214546" y="3770313"/>
            <a:ext cx="439737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954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Инженерное геометрическое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1</cp:lastModifiedBy>
  <cp:revision>210</cp:revision>
  <dcterms:created xsi:type="dcterms:W3CDTF">2009-02-17T21:43:27Z</dcterms:created>
  <dcterms:modified xsi:type="dcterms:W3CDTF">2016-10-31T18:43:40Z</dcterms:modified>
</cp:coreProperties>
</file>