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58" r:id="rId3"/>
    <p:sldId id="276" r:id="rId4"/>
    <p:sldId id="259" r:id="rId5"/>
    <p:sldId id="260" r:id="rId6"/>
    <p:sldId id="296" r:id="rId7"/>
    <p:sldId id="261" r:id="rId8"/>
    <p:sldId id="263" r:id="rId9"/>
    <p:sldId id="264" r:id="rId10"/>
    <p:sldId id="265" r:id="rId11"/>
    <p:sldId id="266" r:id="rId12"/>
    <p:sldId id="27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2" r:id="rId31"/>
    <p:sldId id="293" r:id="rId32"/>
    <p:sldId id="288" r:id="rId33"/>
    <p:sldId id="289" r:id="rId34"/>
    <p:sldId id="290" r:id="rId35"/>
    <p:sldId id="29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55421-462B-47F6-A5AC-9A88D75C0C97}" type="doc">
      <dgm:prSet loTypeId="urn:microsoft.com/office/officeart/2005/8/layout/hierarchy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7E40AD0-F23C-4E10-9E5C-FC455DFB697C}">
      <dgm:prSet phldrT="[Текст]" custT="1"/>
      <dgm:spPr/>
      <dgm:t>
        <a:bodyPr/>
        <a:lstStyle/>
        <a:p>
          <a:r>
            <a: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ЭП</a:t>
          </a:r>
        </a:p>
      </dgm:t>
    </dgm:pt>
    <dgm:pt modelId="{2FA91F09-751B-4552-AFCF-936452E3EE5A}" type="parTrans" cxnId="{C961E66F-7784-4A9C-8D12-439510B56554}">
      <dgm:prSet/>
      <dgm:spPr/>
      <dgm:t>
        <a:bodyPr/>
        <a:lstStyle/>
        <a:p>
          <a:endParaRPr lang="ru-RU"/>
        </a:p>
      </dgm:t>
    </dgm:pt>
    <dgm:pt modelId="{5F08FE93-0EC8-45E0-8313-B9BCFDFF841A}" type="sibTrans" cxnId="{C961E66F-7784-4A9C-8D12-439510B56554}">
      <dgm:prSet/>
      <dgm:spPr/>
      <dgm:t>
        <a:bodyPr/>
        <a:lstStyle/>
        <a:p>
          <a:endParaRPr lang="ru-RU"/>
        </a:p>
      </dgm:t>
    </dgm:pt>
    <dgm:pt modelId="{80690CEB-1713-433B-BB97-F7FE47ED223E}">
      <dgm:prSet phldrT="[Текст]" custT="1"/>
      <dgm:spPr/>
      <dgm:t>
        <a:bodyPr/>
        <a:lstStyle/>
        <a:p>
          <a:r>
            <a: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Силовой канал</a:t>
          </a:r>
        </a:p>
      </dgm:t>
    </dgm:pt>
    <dgm:pt modelId="{28DDB078-13D7-4B0F-AAA5-CE1421BF3D56}" type="parTrans" cxnId="{2260ABEF-E9CE-44DC-9F11-B2007E6CC61B}">
      <dgm:prSet/>
      <dgm:spPr/>
      <dgm:t>
        <a:bodyPr/>
        <a:lstStyle/>
        <a:p>
          <a:endParaRPr lang="ru-RU"/>
        </a:p>
      </dgm:t>
    </dgm:pt>
    <dgm:pt modelId="{9336ED07-B9F8-456C-86B5-9701398E3203}" type="sibTrans" cxnId="{2260ABEF-E9CE-44DC-9F11-B2007E6CC61B}">
      <dgm:prSet/>
      <dgm:spPr/>
      <dgm:t>
        <a:bodyPr/>
        <a:lstStyle/>
        <a:p>
          <a:endParaRPr lang="ru-RU"/>
        </a:p>
      </dgm:t>
    </dgm:pt>
    <dgm:pt modelId="{B0D1EF50-33E7-45CD-BDEA-8977CE11C8E9}">
      <dgm:prSet phldrT="[Текст]"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Электрическая</a:t>
          </a:r>
        </a:p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часть</a:t>
          </a:r>
        </a:p>
      </dgm:t>
    </dgm:pt>
    <dgm:pt modelId="{F1B612A8-B16A-4048-9927-376846993E66}" type="parTrans" cxnId="{4908744C-1E65-42BC-B0E6-24D2626E8A89}">
      <dgm:prSet/>
      <dgm:spPr/>
      <dgm:t>
        <a:bodyPr/>
        <a:lstStyle/>
        <a:p>
          <a:endParaRPr lang="ru-RU"/>
        </a:p>
      </dgm:t>
    </dgm:pt>
    <dgm:pt modelId="{FA6F6A3C-FDE8-4750-B673-0FF29F40D1B3}" type="sibTrans" cxnId="{4908744C-1E65-42BC-B0E6-24D2626E8A89}">
      <dgm:prSet/>
      <dgm:spPr/>
      <dgm:t>
        <a:bodyPr/>
        <a:lstStyle/>
        <a:p>
          <a:endParaRPr lang="ru-RU"/>
        </a:p>
      </dgm:t>
    </dgm:pt>
    <dgm:pt modelId="{5F4B9C63-6C07-4ED4-AC75-641CC69CC0DC}">
      <dgm:prSet phldrT="[Текст]"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Механическая</a:t>
          </a:r>
        </a:p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часть</a:t>
          </a:r>
        </a:p>
      </dgm:t>
    </dgm:pt>
    <dgm:pt modelId="{5AA853D2-9E8F-442E-A8B8-738D27ECF917}" type="parTrans" cxnId="{09667958-F50C-46E1-A986-9D5FFA3ACBC2}">
      <dgm:prSet/>
      <dgm:spPr/>
      <dgm:t>
        <a:bodyPr/>
        <a:lstStyle/>
        <a:p>
          <a:endParaRPr lang="ru-RU"/>
        </a:p>
      </dgm:t>
    </dgm:pt>
    <dgm:pt modelId="{AE6E176B-DD12-4124-BD51-22663D02E65B}" type="sibTrans" cxnId="{09667958-F50C-46E1-A986-9D5FFA3ACBC2}">
      <dgm:prSet/>
      <dgm:spPr/>
      <dgm:t>
        <a:bodyPr/>
        <a:lstStyle/>
        <a:p>
          <a:endParaRPr lang="ru-RU"/>
        </a:p>
      </dgm:t>
    </dgm:pt>
    <dgm:pt modelId="{5D5D5CA9-502B-4FFD-8897-64DB6CA5E49C}">
      <dgm:prSet phldrT="[Текст]" custT="1"/>
      <dgm:spPr/>
      <dgm:t>
        <a:bodyPr/>
        <a:lstStyle/>
        <a:p>
          <a:r>
            <a: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Информационный канал</a:t>
          </a:r>
        </a:p>
      </dgm:t>
    </dgm:pt>
    <dgm:pt modelId="{802AE9BF-10CC-4A8D-9A71-45F8D67056B2}" type="parTrans" cxnId="{C4296D49-F90D-4045-A7DE-F61EA9A180AF}">
      <dgm:prSet/>
      <dgm:spPr/>
      <dgm:t>
        <a:bodyPr/>
        <a:lstStyle/>
        <a:p>
          <a:endParaRPr lang="ru-RU"/>
        </a:p>
      </dgm:t>
    </dgm:pt>
    <dgm:pt modelId="{AF5684BC-6636-4D92-A0E9-6A0FD0B8BA1D}" type="sibTrans" cxnId="{C4296D49-F90D-4045-A7DE-F61EA9A180AF}">
      <dgm:prSet/>
      <dgm:spPr/>
      <dgm:t>
        <a:bodyPr/>
        <a:lstStyle/>
        <a:p>
          <a:endParaRPr lang="ru-RU"/>
        </a:p>
      </dgm:t>
    </dgm:pt>
    <dgm:pt modelId="{C9D9FC02-C242-440A-A3EB-02885E1EAF76}">
      <dgm:prSet phldrT="[Текст]"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Система</a:t>
          </a:r>
        </a:p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управления</a:t>
          </a:r>
        </a:p>
      </dgm:t>
    </dgm:pt>
    <dgm:pt modelId="{FC58D744-010A-40BB-825F-9725913D1BA7}" type="parTrans" cxnId="{F22C10C2-F447-4CEB-8E9A-D665C205D78D}">
      <dgm:prSet/>
      <dgm:spPr/>
      <dgm:t>
        <a:bodyPr/>
        <a:lstStyle/>
        <a:p>
          <a:endParaRPr lang="ru-RU"/>
        </a:p>
      </dgm:t>
    </dgm:pt>
    <dgm:pt modelId="{45F9C7DA-2CD1-4961-888C-B7572ACDE65D}" type="sibTrans" cxnId="{F22C10C2-F447-4CEB-8E9A-D665C205D78D}">
      <dgm:prSet/>
      <dgm:spPr/>
      <dgm:t>
        <a:bodyPr/>
        <a:lstStyle/>
        <a:p>
          <a:endParaRPr lang="ru-RU"/>
        </a:p>
      </dgm:t>
    </dgm:pt>
    <dgm:pt modelId="{F0A84D27-43BD-4804-94F5-943345363BCF}" type="pres">
      <dgm:prSet presAssocID="{0D555421-462B-47F6-A5AC-9A88D75C0C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6F5944F-EF29-46CC-AAF3-5876BEBF9A62}" type="pres">
      <dgm:prSet presAssocID="{A7E40AD0-F23C-4E10-9E5C-FC455DFB697C}" presName="hierRoot1" presStyleCnt="0"/>
      <dgm:spPr/>
    </dgm:pt>
    <dgm:pt modelId="{8A1DD1CD-82F6-4764-8E26-F44CB03FB77D}" type="pres">
      <dgm:prSet presAssocID="{A7E40AD0-F23C-4E10-9E5C-FC455DFB697C}" presName="composite" presStyleCnt="0"/>
      <dgm:spPr/>
    </dgm:pt>
    <dgm:pt modelId="{7D4B4480-77F6-4DD5-AD8F-DF13ED2E151C}" type="pres">
      <dgm:prSet presAssocID="{A7E40AD0-F23C-4E10-9E5C-FC455DFB697C}" presName="background" presStyleLbl="node0" presStyleIdx="0" presStyleCnt="1"/>
      <dgm:spPr/>
    </dgm:pt>
    <dgm:pt modelId="{7F099F04-424A-4FB4-99DC-8FFEF9FF219C}" type="pres">
      <dgm:prSet presAssocID="{A7E40AD0-F23C-4E10-9E5C-FC455DFB697C}" presName="text" presStyleLbl="fgAcc0" presStyleIdx="0" presStyleCnt="1">
        <dgm:presLayoutVars>
          <dgm:chPref val="3"/>
        </dgm:presLayoutVars>
      </dgm:prSet>
      <dgm:spPr/>
    </dgm:pt>
    <dgm:pt modelId="{58D031E7-45DC-4390-A13D-57BAAFCD8378}" type="pres">
      <dgm:prSet presAssocID="{A7E40AD0-F23C-4E10-9E5C-FC455DFB697C}" presName="hierChild2" presStyleCnt="0"/>
      <dgm:spPr/>
    </dgm:pt>
    <dgm:pt modelId="{EB780357-8D83-497B-8047-68AB795BFEFC}" type="pres">
      <dgm:prSet presAssocID="{28DDB078-13D7-4B0F-AAA5-CE1421BF3D56}" presName="Name10" presStyleLbl="parChTrans1D2" presStyleIdx="0" presStyleCnt="2"/>
      <dgm:spPr/>
    </dgm:pt>
    <dgm:pt modelId="{5C7AE3CB-3CC2-46A1-88D4-5C42ED8723F9}" type="pres">
      <dgm:prSet presAssocID="{80690CEB-1713-433B-BB97-F7FE47ED223E}" presName="hierRoot2" presStyleCnt="0"/>
      <dgm:spPr/>
    </dgm:pt>
    <dgm:pt modelId="{2F934AF0-3639-4DD0-B01C-9C0838D265A3}" type="pres">
      <dgm:prSet presAssocID="{80690CEB-1713-433B-BB97-F7FE47ED223E}" presName="composite2" presStyleCnt="0"/>
      <dgm:spPr/>
    </dgm:pt>
    <dgm:pt modelId="{DCC6975D-2D58-48BB-AFC6-D53D52F3FB4A}" type="pres">
      <dgm:prSet presAssocID="{80690CEB-1713-433B-BB97-F7FE47ED223E}" presName="background2" presStyleLbl="node2" presStyleIdx="0" presStyleCnt="2"/>
      <dgm:spPr/>
    </dgm:pt>
    <dgm:pt modelId="{9293FB55-DBE1-4BE6-A0AA-2937EAC300AE}" type="pres">
      <dgm:prSet presAssocID="{80690CEB-1713-433B-BB97-F7FE47ED223E}" presName="text2" presStyleLbl="fgAcc2" presStyleIdx="0" presStyleCnt="2">
        <dgm:presLayoutVars>
          <dgm:chPref val="3"/>
        </dgm:presLayoutVars>
      </dgm:prSet>
      <dgm:spPr/>
    </dgm:pt>
    <dgm:pt modelId="{3A1D786A-B7DD-40B1-A09D-803AAC0CD9D9}" type="pres">
      <dgm:prSet presAssocID="{80690CEB-1713-433B-BB97-F7FE47ED223E}" presName="hierChild3" presStyleCnt="0"/>
      <dgm:spPr/>
    </dgm:pt>
    <dgm:pt modelId="{8FD191EB-655C-475E-A922-BC2C8E9A79CC}" type="pres">
      <dgm:prSet presAssocID="{F1B612A8-B16A-4048-9927-376846993E66}" presName="Name17" presStyleLbl="parChTrans1D3" presStyleIdx="0" presStyleCnt="3"/>
      <dgm:spPr/>
    </dgm:pt>
    <dgm:pt modelId="{AA3E3250-DD7A-48B1-84AD-29AE45840412}" type="pres">
      <dgm:prSet presAssocID="{B0D1EF50-33E7-45CD-BDEA-8977CE11C8E9}" presName="hierRoot3" presStyleCnt="0"/>
      <dgm:spPr/>
    </dgm:pt>
    <dgm:pt modelId="{F08E86EE-4D18-4C3A-AEB7-253F8139AE0A}" type="pres">
      <dgm:prSet presAssocID="{B0D1EF50-33E7-45CD-BDEA-8977CE11C8E9}" presName="composite3" presStyleCnt="0"/>
      <dgm:spPr/>
    </dgm:pt>
    <dgm:pt modelId="{7F362790-B76C-408A-8A50-81016CAF9E30}" type="pres">
      <dgm:prSet presAssocID="{B0D1EF50-33E7-45CD-BDEA-8977CE11C8E9}" presName="background3" presStyleLbl="node3" presStyleIdx="0" presStyleCnt="3"/>
      <dgm:spPr/>
    </dgm:pt>
    <dgm:pt modelId="{BBFF715D-5C25-40FA-8CD3-57925DEC705F}" type="pres">
      <dgm:prSet presAssocID="{B0D1EF50-33E7-45CD-BDEA-8977CE11C8E9}" presName="text3" presStyleLbl="fgAcc3" presStyleIdx="0" presStyleCnt="3">
        <dgm:presLayoutVars>
          <dgm:chPref val="3"/>
        </dgm:presLayoutVars>
      </dgm:prSet>
      <dgm:spPr/>
    </dgm:pt>
    <dgm:pt modelId="{ACFC6532-024C-4C71-9413-D1E0848F704D}" type="pres">
      <dgm:prSet presAssocID="{B0D1EF50-33E7-45CD-BDEA-8977CE11C8E9}" presName="hierChild4" presStyleCnt="0"/>
      <dgm:spPr/>
    </dgm:pt>
    <dgm:pt modelId="{1B822FE6-2B2B-472E-BB19-3508AE21D8AD}" type="pres">
      <dgm:prSet presAssocID="{5AA853D2-9E8F-442E-A8B8-738D27ECF917}" presName="Name17" presStyleLbl="parChTrans1D3" presStyleIdx="1" presStyleCnt="3"/>
      <dgm:spPr/>
    </dgm:pt>
    <dgm:pt modelId="{4720D625-5895-4A0C-BA63-FEC14FAA47C2}" type="pres">
      <dgm:prSet presAssocID="{5F4B9C63-6C07-4ED4-AC75-641CC69CC0DC}" presName="hierRoot3" presStyleCnt="0"/>
      <dgm:spPr/>
    </dgm:pt>
    <dgm:pt modelId="{44B09314-C14D-440C-9A7E-9F2B2CBF24B9}" type="pres">
      <dgm:prSet presAssocID="{5F4B9C63-6C07-4ED4-AC75-641CC69CC0DC}" presName="composite3" presStyleCnt="0"/>
      <dgm:spPr/>
    </dgm:pt>
    <dgm:pt modelId="{F7D62BEC-0981-4063-8A71-6B602F1FA543}" type="pres">
      <dgm:prSet presAssocID="{5F4B9C63-6C07-4ED4-AC75-641CC69CC0DC}" presName="background3" presStyleLbl="node3" presStyleIdx="1" presStyleCnt="3"/>
      <dgm:spPr/>
    </dgm:pt>
    <dgm:pt modelId="{0EBBE453-4FCD-46C6-B44F-0C3B4AAF1118}" type="pres">
      <dgm:prSet presAssocID="{5F4B9C63-6C07-4ED4-AC75-641CC69CC0DC}" presName="text3" presStyleLbl="fgAcc3" presStyleIdx="1" presStyleCnt="3">
        <dgm:presLayoutVars>
          <dgm:chPref val="3"/>
        </dgm:presLayoutVars>
      </dgm:prSet>
      <dgm:spPr/>
    </dgm:pt>
    <dgm:pt modelId="{51AFA8E8-4A75-4670-A89F-4BE5B54B1D90}" type="pres">
      <dgm:prSet presAssocID="{5F4B9C63-6C07-4ED4-AC75-641CC69CC0DC}" presName="hierChild4" presStyleCnt="0"/>
      <dgm:spPr/>
    </dgm:pt>
    <dgm:pt modelId="{FB9577D8-3F97-443C-8651-2E2969FE4A81}" type="pres">
      <dgm:prSet presAssocID="{802AE9BF-10CC-4A8D-9A71-45F8D67056B2}" presName="Name10" presStyleLbl="parChTrans1D2" presStyleIdx="1" presStyleCnt="2"/>
      <dgm:spPr/>
    </dgm:pt>
    <dgm:pt modelId="{A3DAB47E-1639-43BD-B47B-926F0AA7E24D}" type="pres">
      <dgm:prSet presAssocID="{5D5D5CA9-502B-4FFD-8897-64DB6CA5E49C}" presName="hierRoot2" presStyleCnt="0"/>
      <dgm:spPr/>
    </dgm:pt>
    <dgm:pt modelId="{0D5FC529-0C28-4A7D-B8D6-1D6BCBBB7CCC}" type="pres">
      <dgm:prSet presAssocID="{5D5D5CA9-502B-4FFD-8897-64DB6CA5E49C}" presName="composite2" presStyleCnt="0"/>
      <dgm:spPr/>
    </dgm:pt>
    <dgm:pt modelId="{F5AC5F12-EF1C-41EF-ACFF-68DA4A2F19B2}" type="pres">
      <dgm:prSet presAssocID="{5D5D5CA9-502B-4FFD-8897-64DB6CA5E49C}" presName="background2" presStyleLbl="node2" presStyleIdx="1" presStyleCnt="2"/>
      <dgm:spPr/>
    </dgm:pt>
    <dgm:pt modelId="{77C3BE39-53FC-4BBC-9FBE-1C098E816E3E}" type="pres">
      <dgm:prSet presAssocID="{5D5D5CA9-502B-4FFD-8897-64DB6CA5E49C}" presName="text2" presStyleLbl="fgAcc2" presStyleIdx="1" presStyleCnt="2" custScaleX="129057">
        <dgm:presLayoutVars>
          <dgm:chPref val="3"/>
        </dgm:presLayoutVars>
      </dgm:prSet>
      <dgm:spPr/>
    </dgm:pt>
    <dgm:pt modelId="{0F58D0F1-C860-4D94-9DD7-EC617AE0174B}" type="pres">
      <dgm:prSet presAssocID="{5D5D5CA9-502B-4FFD-8897-64DB6CA5E49C}" presName="hierChild3" presStyleCnt="0"/>
      <dgm:spPr/>
    </dgm:pt>
    <dgm:pt modelId="{9DEB0731-B4D6-4436-8A79-BD7DD097828E}" type="pres">
      <dgm:prSet presAssocID="{FC58D744-010A-40BB-825F-9725913D1BA7}" presName="Name17" presStyleLbl="parChTrans1D3" presStyleIdx="2" presStyleCnt="3"/>
      <dgm:spPr/>
    </dgm:pt>
    <dgm:pt modelId="{D1B49FA4-208C-4809-AA6B-B32745B1B52C}" type="pres">
      <dgm:prSet presAssocID="{C9D9FC02-C242-440A-A3EB-02885E1EAF76}" presName="hierRoot3" presStyleCnt="0"/>
      <dgm:spPr/>
    </dgm:pt>
    <dgm:pt modelId="{853BF8E0-9552-4757-9266-153388402812}" type="pres">
      <dgm:prSet presAssocID="{C9D9FC02-C242-440A-A3EB-02885E1EAF76}" presName="composite3" presStyleCnt="0"/>
      <dgm:spPr/>
    </dgm:pt>
    <dgm:pt modelId="{6997283F-99EC-4AAB-ABB2-08DD8DDB3F7B}" type="pres">
      <dgm:prSet presAssocID="{C9D9FC02-C242-440A-A3EB-02885E1EAF76}" presName="background3" presStyleLbl="node3" presStyleIdx="2" presStyleCnt="3"/>
      <dgm:spPr/>
    </dgm:pt>
    <dgm:pt modelId="{0014CE2C-C582-4BE7-AD01-D59A79EF9E85}" type="pres">
      <dgm:prSet presAssocID="{C9D9FC02-C242-440A-A3EB-02885E1EAF76}" presName="text3" presStyleLbl="fgAcc3" presStyleIdx="2" presStyleCnt="3">
        <dgm:presLayoutVars>
          <dgm:chPref val="3"/>
        </dgm:presLayoutVars>
      </dgm:prSet>
      <dgm:spPr/>
    </dgm:pt>
    <dgm:pt modelId="{5357CABA-E02F-482C-B4C0-1451C9B2DCDD}" type="pres">
      <dgm:prSet presAssocID="{C9D9FC02-C242-440A-A3EB-02885E1EAF76}" presName="hierChild4" presStyleCnt="0"/>
      <dgm:spPr/>
    </dgm:pt>
  </dgm:ptLst>
  <dgm:cxnLst>
    <dgm:cxn modelId="{30D4A302-DC88-40CE-93DB-42551B69F6CA}" type="presOf" srcId="{C9D9FC02-C242-440A-A3EB-02885E1EAF76}" destId="{0014CE2C-C582-4BE7-AD01-D59A79EF9E85}" srcOrd="0" destOrd="0" presId="urn:microsoft.com/office/officeart/2005/8/layout/hierarchy1"/>
    <dgm:cxn modelId="{6D282A12-8FD7-45A1-94D0-3065541D4C29}" type="presOf" srcId="{802AE9BF-10CC-4A8D-9A71-45F8D67056B2}" destId="{FB9577D8-3F97-443C-8651-2E2969FE4A81}" srcOrd="0" destOrd="0" presId="urn:microsoft.com/office/officeart/2005/8/layout/hierarchy1"/>
    <dgm:cxn modelId="{B88F7033-1EFA-41DB-BDF4-62F04CF60CB3}" type="presOf" srcId="{FC58D744-010A-40BB-825F-9725913D1BA7}" destId="{9DEB0731-B4D6-4436-8A79-BD7DD097828E}" srcOrd="0" destOrd="0" presId="urn:microsoft.com/office/officeart/2005/8/layout/hierarchy1"/>
    <dgm:cxn modelId="{B75A353C-EDC4-4837-8068-301860F9F32D}" type="presOf" srcId="{5F4B9C63-6C07-4ED4-AC75-641CC69CC0DC}" destId="{0EBBE453-4FCD-46C6-B44F-0C3B4AAF1118}" srcOrd="0" destOrd="0" presId="urn:microsoft.com/office/officeart/2005/8/layout/hierarchy1"/>
    <dgm:cxn modelId="{C4296D49-F90D-4045-A7DE-F61EA9A180AF}" srcId="{A7E40AD0-F23C-4E10-9E5C-FC455DFB697C}" destId="{5D5D5CA9-502B-4FFD-8897-64DB6CA5E49C}" srcOrd="1" destOrd="0" parTransId="{802AE9BF-10CC-4A8D-9A71-45F8D67056B2}" sibTransId="{AF5684BC-6636-4D92-A0E9-6A0FD0B8BA1D}"/>
    <dgm:cxn modelId="{1C7CCF6B-08EC-4FA3-B0BD-8F59601194CD}" type="presOf" srcId="{A7E40AD0-F23C-4E10-9E5C-FC455DFB697C}" destId="{7F099F04-424A-4FB4-99DC-8FFEF9FF219C}" srcOrd="0" destOrd="0" presId="urn:microsoft.com/office/officeart/2005/8/layout/hierarchy1"/>
    <dgm:cxn modelId="{4908744C-1E65-42BC-B0E6-24D2626E8A89}" srcId="{80690CEB-1713-433B-BB97-F7FE47ED223E}" destId="{B0D1EF50-33E7-45CD-BDEA-8977CE11C8E9}" srcOrd="0" destOrd="0" parTransId="{F1B612A8-B16A-4048-9927-376846993E66}" sibTransId="{FA6F6A3C-FDE8-4750-B673-0FF29F40D1B3}"/>
    <dgm:cxn modelId="{C961E66F-7784-4A9C-8D12-439510B56554}" srcId="{0D555421-462B-47F6-A5AC-9A88D75C0C97}" destId="{A7E40AD0-F23C-4E10-9E5C-FC455DFB697C}" srcOrd="0" destOrd="0" parTransId="{2FA91F09-751B-4552-AFCF-936452E3EE5A}" sibTransId="{5F08FE93-0EC8-45E0-8313-B9BCFDFF841A}"/>
    <dgm:cxn modelId="{4740B051-81F3-44D1-8B0B-CD866B312D1B}" type="presOf" srcId="{B0D1EF50-33E7-45CD-BDEA-8977CE11C8E9}" destId="{BBFF715D-5C25-40FA-8CD3-57925DEC705F}" srcOrd="0" destOrd="0" presId="urn:microsoft.com/office/officeart/2005/8/layout/hierarchy1"/>
    <dgm:cxn modelId="{09667958-F50C-46E1-A986-9D5FFA3ACBC2}" srcId="{80690CEB-1713-433B-BB97-F7FE47ED223E}" destId="{5F4B9C63-6C07-4ED4-AC75-641CC69CC0DC}" srcOrd="1" destOrd="0" parTransId="{5AA853D2-9E8F-442E-A8B8-738D27ECF917}" sibTransId="{AE6E176B-DD12-4124-BD51-22663D02E65B}"/>
    <dgm:cxn modelId="{DA997F93-E85C-41DC-8540-FBF1949E7474}" type="presOf" srcId="{0D555421-462B-47F6-A5AC-9A88D75C0C97}" destId="{F0A84D27-43BD-4804-94F5-943345363BCF}" srcOrd="0" destOrd="0" presId="urn:microsoft.com/office/officeart/2005/8/layout/hierarchy1"/>
    <dgm:cxn modelId="{4C621896-A453-4B56-B883-4D35951C5BD3}" type="presOf" srcId="{5AA853D2-9E8F-442E-A8B8-738D27ECF917}" destId="{1B822FE6-2B2B-472E-BB19-3508AE21D8AD}" srcOrd="0" destOrd="0" presId="urn:microsoft.com/office/officeart/2005/8/layout/hierarchy1"/>
    <dgm:cxn modelId="{1413609C-2CE1-405C-BF5A-E02F9736AD03}" type="presOf" srcId="{28DDB078-13D7-4B0F-AAA5-CE1421BF3D56}" destId="{EB780357-8D83-497B-8047-68AB795BFEFC}" srcOrd="0" destOrd="0" presId="urn:microsoft.com/office/officeart/2005/8/layout/hierarchy1"/>
    <dgm:cxn modelId="{072545B5-F3E7-4398-A744-2A9B6847ECB6}" type="presOf" srcId="{80690CEB-1713-433B-BB97-F7FE47ED223E}" destId="{9293FB55-DBE1-4BE6-A0AA-2937EAC300AE}" srcOrd="0" destOrd="0" presId="urn:microsoft.com/office/officeart/2005/8/layout/hierarchy1"/>
    <dgm:cxn modelId="{F22C10C2-F447-4CEB-8E9A-D665C205D78D}" srcId="{5D5D5CA9-502B-4FFD-8897-64DB6CA5E49C}" destId="{C9D9FC02-C242-440A-A3EB-02885E1EAF76}" srcOrd="0" destOrd="0" parTransId="{FC58D744-010A-40BB-825F-9725913D1BA7}" sibTransId="{45F9C7DA-2CD1-4961-888C-B7572ACDE65D}"/>
    <dgm:cxn modelId="{6D21DFE4-FAAD-4D4C-84B8-A2C2977A7C55}" type="presOf" srcId="{F1B612A8-B16A-4048-9927-376846993E66}" destId="{8FD191EB-655C-475E-A922-BC2C8E9A79CC}" srcOrd="0" destOrd="0" presId="urn:microsoft.com/office/officeart/2005/8/layout/hierarchy1"/>
    <dgm:cxn modelId="{2260ABEF-E9CE-44DC-9F11-B2007E6CC61B}" srcId="{A7E40AD0-F23C-4E10-9E5C-FC455DFB697C}" destId="{80690CEB-1713-433B-BB97-F7FE47ED223E}" srcOrd="0" destOrd="0" parTransId="{28DDB078-13D7-4B0F-AAA5-CE1421BF3D56}" sibTransId="{9336ED07-B9F8-456C-86B5-9701398E3203}"/>
    <dgm:cxn modelId="{FCEC5DF9-F5E7-4617-8D8D-C9860CF00148}" type="presOf" srcId="{5D5D5CA9-502B-4FFD-8897-64DB6CA5E49C}" destId="{77C3BE39-53FC-4BBC-9FBE-1C098E816E3E}" srcOrd="0" destOrd="0" presId="urn:microsoft.com/office/officeart/2005/8/layout/hierarchy1"/>
    <dgm:cxn modelId="{D82B73BA-EA78-443C-9E98-4314A9F50BD3}" type="presParOf" srcId="{F0A84D27-43BD-4804-94F5-943345363BCF}" destId="{F6F5944F-EF29-46CC-AAF3-5876BEBF9A62}" srcOrd="0" destOrd="0" presId="urn:microsoft.com/office/officeart/2005/8/layout/hierarchy1"/>
    <dgm:cxn modelId="{F3F9BE85-AEE3-4D82-A57E-17C8FBA09C86}" type="presParOf" srcId="{F6F5944F-EF29-46CC-AAF3-5876BEBF9A62}" destId="{8A1DD1CD-82F6-4764-8E26-F44CB03FB77D}" srcOrd="0" destOrd="0" presId="urn:microsoft.com/office/officeart/2005/8/layout/hierarchy1"/>
    <dgm:cxn modelId="{B7831652-8024-4449-9F99-B064C8A3401C}" type="presParOf" srcId="{8A1DD1CD-82F6-4764-8E26-F44CB03FB77D}" destId="{7D4B4480-77F6-4DD5-AD8F-DF13ED2E151C}" srcOrd="0" destOrd="0" presId="urn:microsoft.com/office/officeart/2005/8/layout/hierarchy1"/>
    <dgm:cxn modelId="{A519428E-8F35-4457-BA7C-DFB70E201F50}" type="presParOf" srcId="{8A1DD1CD-82F6-4764-8E26-F44CB03FB77D}" destId="{7F099F04-424A-4FB4-99DC-8FFEF9FF219C}" srcOrd="1" destOrd="0" presId="urn:microsoft.com/office/officeart/2005/8/layout/hierarchy1"/>
    <dgm:cxn modelId="{6E7593E9-E642-46AA-9EF7-F96667170EEB}" type="presParOf" srcId="{F6F5944F-EF29-46CC-AAF3-5876BEBF9A62}" destId="{58D031E7-45DC-4390-A13D-57BAAFCD8378}" srcOrd="1" destOrd="0" presId="urn:microsoft.com/office/officeart/2005/8/layout/hierarchy1"/>
    <dgm:cxn modelId="{A0EEABDB-2805-4EE4-BEDE-BB076AFD4481}" type="presParOf" srcId="{58D031E7-45DC-4390-A13D-57BAAFCD8378}" destId="{EB780357-8D83-497B-8047-68AB795BFEFC}" srcOrd="0" destOrd="0" presId="urn:microsoft.com/office/officeart/2005/8/layout/hierarchy1"/>
    <dgm:cxn modelId="{5692BC9B-1753-4D09-A1B1-43D4233C8092}" type="presParOf" srcId="{58D031E7-45DC-4390-A13D-57BAAFCD8378}" destId="{5C7AE3CB-3CC2-46A1-88D4-5C42ED8723F9}" srcOrd="1" destOrd="0" presId="urn:microsoft.com/office/officeart/2005/8/layout/hierarchy1"/>
    <dgm:cxn modelId="{E02FED1B-5FDB-4144-AD41-7D2381B2AF6B}" type="presParOf" srcId="{5C7AE3CB-3CC2-46A1-88D4-5C42ED8723F9}" destId="{2F934AF0-3639-4DD0-B01C-9C0838D265A3}" srcOrd="0" destOrd="0" presId="urn:microsoft.com/office/officeart/2005/8/layout/hierarchy1"/>
    <dgm:cxn modelId="{A219083F-C98F-409E-8125-349BF8389DF4}" type="presParOf" srcId="{2F934AF0-3639-4DD0-B01C-9C0838D265A3}" destId="{DCC6975D-2D58-48BB-AFC6-D53D52F3FB4A}" srcOrd="0" destOrd="0" presId="urn:microsoft.com/office/officeart/2005/8/layout/hierarchy1"/>
    <dgm:cxn modelId="{E49ECFA8-28D1-4717-8B26-E92B4A8650C0}" type="presParOf" srcId="{2F934AF0-3639-4DD0-B01C-9C0838D265A3}" destId="{9293FB55-DBE1-4BE6-A0AA-2937EAC300AE}" srcOrd="1" destOrd="0" presId="urn:microsoft.com/office/officeart/2005/8/layout/hierarchy1"/>
    <dgm:cxn modelId="{C92C984B-CD9E-42C6-A69B-C8C4E93FE2F5}" type="presParOf" srcId="{5C7AE3CB-3CC2-46A1-88D4-5C42ED8723F9}" destId="{3A1D786A-B7DD-40B1-A09D-803AAC0CD9D9}" srcOrd="1" destOrd="0" presId="urn:microsoft.com/office/officeart/2005/8/layout/hierarchy1"/>
    <dgm:cxn modelId="{FE545505-A066-46CF-B6F3-A0A5CBC08442}" type="presParOf" srcId="{3A1D786A-B7DD-40B1-A09D-803AAC0CD9D9}" destId="{8FD191EB-655C-475E-A922-BC2C8E9A79CC}" srcOrd="0" destOrd="0" presId="urn:microsoft.com/office/officeart/2005/8/layout/hierarchy1"/>
    <dgm:cxn modelId="{E8722300-1269-4FBC-8476-6282217607AB}" type="presParOf" srcId="{3A1D786A-B7DD-40B1-A09D-803AAC0CD9D9}" destId="{AA3E3250-DD7A-48B1-84AD-29AE45840412}" srcOrd="1" destOrd="0" presId="urn:microsoft.com/office/officeart/2005/8/layout/hierarchy1"/>
    <dgm:cxn modelId="{F5709F03-019D-4390-8EF7-6FFE849DA37D}" type="presParOf" srcId="{AA3E3250-DD7A-48B1-84AD-29AE45840412}" destId="{F08E86EE-4D18-4C3A-AEB7-253F8139AE0A}" srcOrd="0" destOrd="0" presId="urn:microsoft.com/office/officeart/2005/8/layout/hierarchy1"/>
    <dgm:cxn modelId="{C37E0C6F-1021-44FF-B8EF-2DBC9DB4A1E2}" type="presParOf" srcId="{F08E86EE-4D18-4C3A-AEB7-253F8139AE0A}" destId="{7F362790-B76C-408A-8A50-81016CAF9E30}" srcOrd="0" destOrd="0" presId="urn:microsoft.com/office/officeart/2005/8/layout/hierarchy1"/>
    <dgm:cxn modelId="{45058E89-D392-44C3-A3F3-4FF192B4E213}" type="presParOf" srcId="{F08E86EE-4D18-4C3A-AEB7-253F8139AE0A}" destId="{BBFF715D-5C25-40FA-8CD3-57925DEC705F}" srcOrd="1" destOrd="0" presId="urn:microsoft.com/office/officeart/2005/8/layout/hierarchy1"/>
    <dgm:cxn modelId="{F7967CCF-4377-412E-8D35-F9DC74670084}" type="presParOf" srcId="{AA3E3250-DD7A-48B1-84AD-29AE45840412}" destId="{ACFC6532-024C-4C71-9413-D1E0848F704D}" srcOrd="1" destOrd="0" presId="urn:microsoft.com/office/officeart/2005/8/layout/hierarchy1"/>
    <dgm:cxn modelId="{2EE6E486-FEA8-4B39-9A39-1A7C2F4A1ABE}" type="presParOf" srcId="{3A1D786A-B7DD-40B1-A09D-803AAC0CD9D9}" destId="{1B822FE6-2B2B-472E-BB19-3508AE21D8AD}" srcOrd="2" destOrd="0" presId="urn:microsoft.com/office/officeart/2005/8/layout/hierarchy1"/>
    <dgm:cxn modelId="{A4FEB578-4EEB-411F-B8B6-5238C9DC0EAB}" type="presParOf" srcId="{3A1D786A-B7DD-40B1-A09D-803AAC0CD9D9}" destId="{4720D625-5895-4A0C-BA63-FEC14FAA47C2}" srcOrd="3" destOrd="0" presId="urn:microsoft.com/office/officeart/2005/8/layout/hierarchy1"/>
    <dgm:cxn modelId="{F329D76E-C8DC-49B2-A844-D2516BDFD723}" type="presParOf" srcId="{4720D625-5895-4A0C-BA63-FEC14FAA47C2}" destId="{44B09314-C14D-440C-9A7E-9F2B2CBF24B9}" srcOrd="0" destOrd="0" presId="urn:microsoft.com/office/officeart/2005/8/layout/hierarchy1"/>
    <dgm:cxn modelId="{4D1A12BD-BBBA-433D-8471-B29DA9648F72}" type="presParOf" srcId="{44B09314-C14D-440C-9A7E-9F2B2CBF24B9}" destId="{F7D62BEC-0981-4063-8A71-6B602F1FA543}" srcOrd="0" destOrd="0" presId="urn:microsoft.com/office/officeart/2005/8/layout/hierarchy1"/>
    <dgm:cxn modelId="{A850A835-865B-4BCD-8D4A-DE1831437CE9}" type="presParOf" srcId="{44B09314-C14D-440C-9A7E-9F2B2CBF24B9}" destId="{0EBBE453-4FCD-46C6-B44F-0C3B4AAF1118}" srcOrd="1" destOrd="0" presId="urn:microsoft.com/office/officeart/2005/8/layout/hierarchy1"/>
    <dgm:cxn modelId="{2C8616C8-8A11-49AF-9492-536FC508DB4A}" type="presParOf" srcId="{4720D625-5895-4A0C-BA63-FEC14FAA47C2}" destId="{51AFA8E8-4A75-4670-A89F-4BE5B54B1D90}" srcOrd="1" destOrd="0" presId="urn:microsoft.com/office/officeart/2005/8/layout/hierarchy1"/>
    <dgm:cxn modelId="{69BDD889-C1E6-43B3-BBC5-1B026F4DFCB5}" type="presParOf" srcId="{58D031E7-45DC-4390-A13D-57BAAFCD8378}" destId="{FB9577D8-3F97-443C-8651-2E2969FE4A81}" srcOrd="2" destOrd="0" presId="urn:microsoft.com/office/officeart/2005/8/layout/hierarchy1"/>
    <dgm:cxn modelId="{337C5240-A688-4A07-9170-E7838FE66873}" type="presParOf" srcId="{58D031E7-45DC-4390-A13D-57BAAFCD8378}" destId="{A3DAB47E-1639-43BD-B47B-926F0AA7E24D}" srcOrd="3" destOrd="0" presId="urn:microsoft.com/office/officeart/2005/8/layout/hierarchy1"/>
    <dgm:cxn modelId="{F7ED2C78-C0C9-4B56-ABCA-AC56AC7334FB}" type="presParOf" srcId="{A3DAB47E-1639-43BD-B47B-926F0AA7E24D}" destId="{0D5FC529-0C28-4A7D-B8D6-1D6BCBBB7CCC}" srcOrd="0" destOrd="0" presId="urn:microsoft.com/office/officeart/2005/8/layout/hierarchy1"/>
    <dgm:cxn modelId="{56160019-750C-4DB2-810D-05CCDD9F3E78}" type="presParOf" srcId="{0D5FC529-0C28-4A7D-B8D6-1D6BCBBB7CCC}" destId="{F5AC5F12-EF1C-41EF-ACFF-68DA4A2F19B2}" srcOrd="0" destOrd="0" presId="urn:microsoft.com/office/officeart/2005/8/layout/hierarchy1"/>
    <dgm:cxn modelId="{5E191205-2BDA-43A5-A49C-855A41510CE6}" type="presParOf" srcId="{0D5FC529-0C28-4A7D-B8D6-1D6BCBBB7CCC}" destId="{77C3BE39-53FC-4BBC-9FBE-1C098E816E3E}" srcOrd="1" destOrd="0" presId="urn:microsoft.com/office/officeart/2005/8/layout/hierarchy1"/>
    <dgm:cxn modelId="{81A12527-F4D4-440D-A289-547F30D0B513}" type="presParOf" srcId="{A3DAB47E-1639-43BD-B47B-926F0AA7E24D}" destId="{0F58D0F1-C860-4D94-9DD7-EC617AE0174B}" srcOrd="1" destOrd="0" presId="urn:microsoft.com/office/officeart/2005/8/layout/hierarchy1"/>
    <dgm:cxn modelId="{249D1D67-4F75-402F-914D-94290F0C9C50}" type="presParOf" srcId="{0F58D0F1-C860-4D94-9DD7-EC617AE0174B}" destId="{9DEB0731-B4D6-4436-8A79-BD7DD097828E}" srcOrd="0" destOrd="0" presId="urn:microsoft.com/office/officeart/2005/8/layout/hierarchy1"/>
    <dgm:cxn modelId="{E142099A-8971-4EF9-A671-D6D72D1090BD}" type="presParOf" srcId="{0F58D0F1-C860-4D94-9DD7-EC617AE0174B}" destId="{D1B49FA4-208C-4809-AA6B-B32745B1B52C}" srcOrd="1" destOrd="0" presId="urn:microsoft.com/office/officeart/2005/8/layout/hierarchy1"/>
    <dgm:cxn modelId="{5554CD8A-CBF2-400C-867A-A0C4C955450D}" type="presParOf" srcId="{D1B49FA4-208C-4809-AA6B-B32745B1B52C}" destId="{853BF8E0-9552-4757-9266-153388402812}" srcOrd="0" destOrd="0" presId="urn:microsoft.com/office/officeart/2005/8/layout/hierarchy1"/>
    <dgm:cxn modelId="{F28083D4-E871-41CE-94B6-536EB22B404D}" type="presParOf" srcId="{853BF8E0-9552-4757-9266-153388402812}" destId="{6997283F-99EC-4AAB-ABB2-08DD8DDB3F7B}" srcOrd="0" destOrd="0" presId="urn:microsoft.com/office/officeart/2005/8/layout/hierarchy1"/>
    <dgm:cxn modelId="{CB618D9B-0372-4768-ADD7-4FA37100BD5D}" type="presParOf" srcId="{853BF8E0-9552-4757-9266-153388402812}" destId="{0014CE2C-C582-4BE7-AD01-D59A79EF9E85}" srcOrd="1" destOrd="0" presId="urn:microsoft.com/office/officeart/2005/8/layout/hierarchy1"/>
    <dgm:cxn modelId="{6359D1AD-EEBA-4579-914A-7395238B11AD}" type="presParOf" srcId="{D1B49FA4-208C-4809-AA6B-B32745B1B52C}" destId="{5357CABA-E02F-482C-B4C0-1451C9B2DCDD}" srcOrd="1" destOrd="0" presId="urn:microsoft.com/office/officeart/2005/8/layout/hierarchy1"/>
  </dgm:cxnLst>
  <dgm:bg/>
  <dgm:whole>
    <a:ln w="38100">
      <a:solidFill>
        <a:schemeClr val="accent4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0731-B4D6-4436-8A79-BD7DD097828E}">
      <dsp:nvSpPr>
        <dsp:cNvPr id="0" name=""/>
        <dsp:cNvSpPr/>
      </dsp:nvSpPr>
      <dsp:spPr>
        <a:xfrm>
          <a:off x="6768261" y="3672407"/>
          <a:ext cx="91440" cy="6724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43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577D8-3F97-443C-8651-2E2969FE4A81}">
      <dsp:nvSpPr>
        <dsp:cNvPr id="0" name=""/>
        <dsp:cNvSpPr/>
      </dsp:nvSpPr>
      <dsp:spPr>
        <a:xfrm>
          <a:off x="4862503" y="1531777"/>
          <a:ext cx="1951477" cy="672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247"/>
              </a:lnTo>
              <a:lnTo>
                <a:pt x="1951477" y="458247"/>
              </a:lnTo>
              <a:lnTo>
                <a:pt x="1951477" y="67243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22FE6-2B2B-472E-BB19-3508AE21D8AD}">
      <dsp:nvSpPr>
        <dsp:cNvPr id="0" name=""/>
        <dsp:cNvSpPr/>
      </dsp:nvSpPr>
      <dsp:spPr>
        <a:xfrm>
          <a:off x="2575111" y="3672407"/>
          <a:ext cx="1412956" cy="672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247"/>
              </a:lnTo>
              <a:lnTo>
                <a:pt x="1412956" y="458247"/>
              </a:lnTo>
              <a:lnTo>
                <a:pt x="1412956" y="67243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191EB-655C-475E-A922-BC2C8E9A79CC}">
      <dsp:nvSpPr>
        <dsp:cNvPr id="0" name=""/>
        <dsp:cNvSpPr/>
      </dsp:nvSpPr>
      <dsp:spPr>
        <a:xfrm>
          <a:off x="1162154" y="3672407"/>
          <a:ext cx="1412956" cy="672438"/>
        </a:xfrm>
        <a:custGeom>
          <a:avLst/>
          <a:gdLst/>
          <a:ahLst/>
          <a:cxnLst/>
          <a:rect l="0" t="0" r="0" b="0"/>
          <a:pathLst>
            <a:path>
              <a:moveTo>
                <a:pt x="1412956" y="0"/>
              </a:moveTo>
              <a:lnTo>
                <a:pt x="1412956" y="458247"/>
              </a:lnTo>
              <a:lnTo>
                <a:pt x="0" y="458247"/>
              </a:lnTo>
              <a:lnTo>
                <a:pt x="0" y="67243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80357-8D83-497B-8047-68AB795BFEFC}">
      <dsp:nvSpPr>
        <dsp:cNvPr id="0" name=""/>
        <dsp:cNvSpPr/>
      </dsp:nvSpPr>
      <dsp:spPr>
        <a:xfrm>
          <a:off x="2575111" y="1531777"/>
          <a:ext cx="2287392" cy="672438"/>
        </a:xfrm>
        <a:custGeom>
          <a:avLst/>
          <a:gdLst/>
          <a:ahLst/>
          <a:cxnLst/>
          <a:rect l="0" t="0" r="0" b="0"/>
          <a:pathLst>
            <a:path>
              <a:moveTo>
                <a:pt x="2287392" y="0"/>
              </a:moveTo>
              <a:lnTo>
                <a:pt x="2287392" y="458247"/>
              </a:lnTo>
              <a:lnTo>
                <a:pt x="0" y="458247"/>
              </a:lnTo>
              <a:lnTo>
                <a:pt x="0" y="67243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B4480-77F6-4DD5-AD8F-DF13ED2E151C}">
      <dsp:nvSpPr>
        <dsp:cNvPr id="0" name=""/>
        <dsp:cNvSpPr/>
      </dsp:nvSpPr>
      <dsp:spPr>
        <a:xfrm>
          <a:off x="3706448" y="63587"/>
          <a:ext cx="2312110" cy="1468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099F04-424A-4FB4-99DC-8FFEF9FF219C}">
      <dsp:nvSpPr>
        <dsp:cNvPr id="0" name=""/>
        <dsp:cNvSpPr/>
      </dsp:nvSpPr>
      <dsp:spPr>
        <a:xfrm>
          <a:off x="3963349" y="307643"/>
          <a:ext cx="2312110" cy="14681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ЭП</a:t>
          </a:r>
        </a:p>
      </dsp:txBody>
      <dsp:txXfrm>
        <a:off x="4006351" y="350645"/>
        <a:ext cx="2226106" cy="1382186"/>
      </dsp:txXfrm>
    </dsp:sp>
    <dsp:sp modelId="{DCC6975D-2D58-48BB-AFC6-D53D52F3FB4A}">
      <dsp:nvSpPr>
        <dsp:cNvPr id="0" name=""/>
        <dsp:cNvSpPr/>
      </dsp:nvSpPr>
      <dsp:spPr>
        <a:xfrm>
          <a:off x="1419055" y="2204216"/>
          <a:ext cx="2312110" cy="1468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93FB55-DBE1-4BE6-A0AA-2937EAC300AE}">
      <dsp:nvSpPr>
        <dsp:cNvPr id="0" name=""/>
        <dsp:cNvSpPr/>
      </dsp:nvSpPr>
      <dsp:spPr>
        <a:xfrm>
          <a:off x="1675957" y="2448272"/>
          <a:ext cx="2312110" cy="14681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Силовой канал</a:t>
          </a:r>
        </a:p>
      </dsp:txBody>
      <dsp:txXfrm>
        <a:off x="1718959" y="2491274"/>
        <a:ext cx="2226106" cy="1382186"/>
      </dsp:txXfrm>
    </dsp:sp>
    <dsp:sp modelId="{7F362790-B76C-408A-8A50-81016CAF9E30}">
      <dsp:nvSpPr>
        <dsp:cNvPr id="0" name=""/>
        <dsp:cNvSpPr/>
      </dsp:nvSpPr>
      <dsp:spPr>
        <a:xfrm>
          <a:off x="6099" y="4344845"/>
          <a:ext cx="2312110" cy="1468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FF715D-5C25-40FA-8CD3-57925DEC705F}">
      <dsp:nvSpPr>
        <dsp:cNvPr id="0" name=""/>
        <dsp:cNvSpPr/>
      </dsp:nvSpPr>
      <dsp:spPr>
        <a:xfrm>
          <a:off x="263000" y="4588902"/>
          <a:ext cx="2312110" cy="14681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Электрическая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часть</a:t>
          </a:r>
        </a:p>
      </dsp:txBody>
      <dsp:txXfrm>
        <a:off x="306002" y="4631904"/>
        <a:ext cx="2226106" cy="1382186"/>
      </dsp:txXfrm>
    </dsp:sp>
    <dsp:sp modelId="{F7D62BEC-0981-4063-8A71-6B602F1FA543}">
      <dsp:nvSpPr>
        <dsp:cNvPr id="0" name=""/>
        <dsp:cNvSpPr/>
      </dsp:nvSpPr>
      <dsp:spPr>
        <a:xfrm>
          <a:off x="2832012" y="4344845"/>
          <a:ext cx="2312110" cy="1468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BBE453-4FCD-46C6-B44F-0C3B4AAF1118}">
      <dsp:nvSpPr>
        <dsp:cNvPr id="0" name=""/>
        <dsp:cNvSpPr/>
      </dsp:nvSpPr>
      <dsp:spPr>
        <a:xfrm>
          <a:off x="3088913" y="4588902"/>
          <a:ext cx="2312110" cy="14681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Механическая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часть</a:t>
          </a:r>
        </a:p>
      </dsp:txBody>
      <dsp:txXfrm>
        <a:off x="3131915" y="4631904"/>
        <a:ext cx="2226106" cy="1382186"/>
      </dsp:txXfrm>
    </dsp:sp>
    <dsp:sp modelId="{F5AC5F12-EF1C-41EF-ACFF-68DA4A2F19B2}">
      <dsp:nvSpPr>
        <dsp:cNvPr id="0" name=""/>
        <dsp:cNvSpPr/>
      </dsp:nvSpPr>
      <dsp:spPr>
        <a:xfrm>
          <a:off x="5322010" y="2204216"/>
          <a:ext cx="2983940" cy="1468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C3BE39-53FC-4BBC-9FBE-1C098E816E3E}">
      <dsp:nvSpPr>
        <dsp:cNvPr id="0" name=""/>
        <dsp:cNvSpPr/>
      </dsp:nvSpPr>
      <dsp:spPr>
        <a:xfrm>
          <a:off x="5578911" y="2448272"/>
          <a:ext cx="2983940" cy="14681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Информационный канал</a:t>
          </a:r>
        </a:p>
      </dsp:txBody>
      <dsp:txXfrm>
        <a:off x="5621913" y="2491274"/>
        <a:ext cx="2897936" cy="1382186"/>
      </dsp:txXfrm>
    </dsp:sp>
    <dsp:sp modelId="{6997283F-99EC-4AAB-ABB2-08DD8DDB3F7B}">
      <dsp:nvSpPr>
        <dsp:cNvPr id="0" name=""/>
        <dsp:cNvSpPr/>
      </dsp:nvSpPr>
      <dsp:spPr>
        <a:xfrm>
          <a:off x="5657925" y="4344845"/>
          <a:ext cx="2312110" cy="1468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14CE2C-C582-4BE7-AD01-D59A79EF9E85}">
      <dsp:nvSpPr>
        <dsp:cNvPr id="0" name=""/>
        <dsp:cNvSpPr/>
      </dsp:nvSpPr>
      <dsp:spPr>
        <a:xfrm>
          <a:off x="5914826" y="4588902"/>
          <a:ext cx="2312110" cy="14681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Система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управления</a:t>
          </a:r>
        </a:p>
      </dsp:txBody>
      <dsp:txXfrm>
        <a:off x="5957828" y="4631904"/>
        <a:ext cx="2226106" cy="1382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85DBD-068F-4DF3-829D-E7A5ADDDC7A3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46F9E-9571-408B-8BE2-0C55121B7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08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08FC4-E9D6-487A-9776-D187199EE77D}" type="slidenum">
              <a:rPr lang="ru-RU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   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70DB8F-31DB-440D-ADAF-6FCA4A16ABB2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F32FB-2EF1-4E7F-B84A-1CCF1C2175C5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    Преобразователи бывают неуправляемыми (трансформатор, выпрямитель, параметрический источник тока) и чаще - управляемыми (мотор-генератор, управляемый выпрямитель, преобразователь частоты), они могут иметь одностороннюю (выпрямитель) или двухстороннюю (мотор-генератор, управляемый выпрямитель с двумя комплектами вентилей) проводимость. В случае односторонней проводимости преобразователя и обратном (от нагрузки) потоке энергии используется дополнительный резистор </a:t>
            </a:r>
            <a:r>
              <a:rPr lang="ru-RU" i="1"/>
              <a:t>R</a:t>
            </a:r>
            <a:r>
              <a:rPr lang="ru-RU"/>
              <a:t> для “слива” тормозной энергии.</a:t>
            </a:r>
          </a:p>
          <a:p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F7371C-2BB6-47BE-9C90-253A46B3DFB1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   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58BF1-A00C-4108-913B-DA7FB871BAE1}" type="slidenum">
              <a:rPr lang="ru-RU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   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15.09.2021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15.09.2021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15.09.2021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7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15.09.2021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2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15.09.2021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5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15.09.2021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3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15.09.2021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3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15.09.2021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6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15.09.2021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15.09.2021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7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15.09.2021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5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15.09.2021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4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140968"/>
            <a:ext cx="7406208" cy="150304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Электрооборудование промышленности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1920" y="5301208"/>
            <a:ext cx="5032648" cy="1386488"/>
          </a:xfrm>
        </p:spPr>
        <p:txBody>
          <a:bodyPr>
            <a:normAutofit fontScale="92500"/>
          </a:bodyPr>
          <a:lstStyle/>
          <a:p>
            <a:pPr marL="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4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ЛЕКЦИЯ № 3 Электрооборудование электрического привода </a:t>
            </a:r>
          </a:p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Автор к.т.н., доцент Сидоров А.Е.</a:t>
            </a:r>
            <a:endParaRPr lang="ru-RU" sz="2400" b="1" dirty="0">
              <a:solidFill>
                <a:srgbClr val="212745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563150" cy="244827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s://www.agenor.hr/wp-content/uploads/2014/06/page-rjesenja-projektiranje-el-teh-sust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49480"/>
            <a:ext cx="2952328" cy="19662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ergydiscuss.com/wp-content/uploads/2018/09/electricity-distribu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64" y="692696"/>
            <a:ext cx="3400435" cy="226639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63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67544" y="279803"/>
            <a:ext cx="8137525" cy="2305050"/>
            <a:chOff x="458" y="1334"/>
            <a:chExt cx="5126" cy="1452"/>
          </a:xfrm>
        </p:grpSpPr>
        <p:sp>
          <p:nvSpPr>
            <p:cNvPr id="4" name="AutoShape 32"/>
            <p:cNvSpPr>
              <a:spLocks noChangeArrowheads="1"/>
            </p:cNvSpPr>
            <p:nvPr/>
          </p:nvSpPr>
          <p:spPr bwMode="auto">
            <a:xfrm>
              <a:off x="458" y="1525"/>
              <a:ext cx="5126" cy="3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-по виду движения </a:t>
              </a:r>
            </a:p>
          </p:txBody>
        </p:sp>
        <p:sp>
          <p:nvSpPr>
            <p:cNvPr id="5" name="Line 33"/>
            <p:cNvSpPr>
              <a:spLocks noChangeShapeType="1"/>
            </p:cNvSpPr>
            <p:nvPr/>
          </p:nvSpPr>
          <p:spPr bwMode="auto">
            <a:xfrm>
              <a:off x="3043" y="1334"/>
              <a:ext cx="0" cy="181"/>
            </a:xfrm>
            <a:prstGeom prst="line">
              <a:avLst/>
            </a:prstGeom>
            <a:noFill/>
            <a:ln w="28575">
              <a:solidFill>
                <a:srgbClr val="33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Line 34"/>
            <p:cNvSpPr>
              <a:spLocks noChangeShapeType="1"/>
            </p:cNvSpPr>
            <p:nvPr/>
          </p:nvSpPr>
          <p:spPr bwMode="auto">
            <a:xfrm>
              <a:off x="3024" y="1851"/>
              <a:ext cx="0" cy="181"/>
            </a:xfrm>
            <a:prstGeom prst="line">
              <a:avLst/>
            </a:prstGeom>
            <a:noFill/>
            <a:ln w="28575">
              <a:solidFill>
                <a:srgbClr val="33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Line 35"/>
            <p:cNvSpPr>
              <a:spLocks noChangeShapeType="1"/>
            </p:cNvSpPr>
            <p:nvPr/>
          </p:nvSpPr>
          <p:spPr bwMode="auto">
            <a:xfrm>
              <a:off x="4740" y="1842"/>
              <a:ext cx="0" cy="181"/>
            </a:xfrm>
            <a:prstGeom prst="line">
              <a:avLst/>
            </a:prstGeom>
            <a:noFill/>
            <a:ln w="28575">
              <a:solidFill>
                <a:srgbClr val="33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AutoShape 36"/>
            <p:cNvSpPr>
              <a:spLocks noChangeArrowheads="1"/>
            </p:cNvSpPr>
            <p:nvPr/>
          </p:nvSpPr>
          <p:spPr bwMode="auto">
            <a:xfrm>
              <a:off x="475" y="2024"/>
              <a:ext cx="1343" cy="74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вращательного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или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поступательного </a:t>
              </a:r>
            </a:p>
          </p:txBody>
        </p:sp>
        <p:sp>
          <p:nvSpPr>
            <p:cNvPr id="9" name="Line 37"/>
            <p:cNvSpPr>
              <a:spLocks noChangeShapeType="1"/>
            </p:cNvSpPr>
            <p:nvPr/>
          </p:nvSpPr>
          <p:spPr bwMode="auto">
            <a:xfrm>
              <a:off x="1156" y="1842"/>
              <a:ext cx="0" cy="181"/>
            </a:xfrm>
            <a:prstGeom prst="line">
              <a:avLst/>
            </a:prstGeom>
            <a:noFill/>
            <a:ln w="28575">
              <a:solidFill>
                <a:srgbClr val="33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AutoShape 38"/>
            <p:cNvSpPr>
              <a:spLocks noChangeArrowheads="1"/>
            </p:cNvSpPr>
            <p:nvPr/>
          </p:nvSpPr>
          <p:spPr bwMode="auto">
            <a:xfrm>
              <a:off x="2363" y="2042"/>
              <a:ext cx="1343" cy="74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однонаправленного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или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реверсивного </a:t>
              </a:r>
            </a:p>
          </p:txBody>
        </p:sp>
        <p:sp>
          <p:nvSpPr>
            <p:cNvPr id="11" name="AutoShape 39"/>
            <p:cNvSpPr>
              <a:spLocks noChangeArrowheads="1"/>
            </p:cNvSpPr>
            <p:nvPr/>
          </p:nvSpPr>
          <p:spPr bwMode="auto">
            <a:xfrm>
              <a:off x="4059" y="2033"/>
              <a:ext cx="1343" cy="74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непрерывного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или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дискретного</a:t>
              </a:r>
            </a:p>
          </p:txBody>
        </p:sp>
      </p:grp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502469" y="3429000"/>
            <a:ext cx="8137525" cy="2290763"/>
            <a:chOff x="340" y="2568"/>
            <a:chExt cx="5126" cy="1443"/>
          </a:xfrm>
        </p:grpSpPr>
        <p:sp>
          <p:nvSpPr>
            <p:cNvPr id="13" name="AutoShape 41"/>
            <p:cNvSpPr>
              <a:spLocks noChangeArrowheads="1"/>
            </p:cNvSpPr>
            <p:nvPr/>
          </p:nvSpPr>
          <p:spPr bwMode="auto">
            <a:xfrm>
              <a:off x="340" y="2759"/>
              <a:ext cx="5126" cy="31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-по роду тока электродвигательного устройства </a:t>
              </a:r>
            </a:p>
          </p:txBody>
        </p:sp>
        <p:sp>
          <p:nvSpPr>
            <p:cNvPr id="14" name="Line 42"/>
            <p:cNvSpPr>
              <a:spLocks noChangeShapeType="1"/>
            </p:cNvSpPr>
            <p:nvPr/>
          </p:nvSpPr>
          <p:spPr bwMode="auto">
            <a:xfrm>
              <a:off x="2925" y="2568"/>
              <a:ext cx="0" cy="181"/>
            </a:xfrm>
            <a:prstGeom prst="line">
              <a:avLst/>
            </a:prstGeom>
            <a:noFill/>
            <a:ln w="28575">
              <a:solidFill>
                <a:srgbClr val="33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44"/>
            <p:cNvSpPr>
              <a:spLocks noChangeShapeType="1"/>
            </p:cNvSpPr>
            <p:nvPr/>
          </p:nvSpPr>
          <p:spPr bwMode="auto">
            <a:xfrm>
              <a:off x="4622" y="3076"/>
              <a:ext cx="0" cy="181"/>
            </a:xfrm>
            <a:prstGeom prst="line">
              <a:avLst/>
            </a:prstGeom>
            <a:noFill/>
            <a:ln w="28575">
              <a:solidFill>
                <a:srgbClr val="33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AutoShape 45"/>
            <p:cNvSpPr>
              <a:spLocks noChangeArrowheads="1"/>
            </p:cNvSpPr>
            <p:nvPr/>
          </p:nvSpPr>
          <p:spPr bwMode="auto">
            <a:xfrm>
              <a:off x="357" y="3258"/>
              <a:ext cx="1343" cy="744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постоянного 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тока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46"/>
            <p:cNvSpPr>
              <a:spLocks noChangeShapeType="1"/>
            </p:cNvSpPr>
            <p:nvPr/>
          </p:nvSpPr>
          <p:spPr bwMode="auto">
            <a:xfrm>
              <a:off x="1038" y="3076"/>
              <a:ext cx="0" cy="181"/>
            </a:xfrm>
            <a:prstGeom prst="line">
              <a:avLst/>
            </a:prstGeom>
            <a:noFill/>
            <a:ln w="28575">
              <a:solidFill>
                <a:srgbClr val="33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AutoShape 48"/>
            <p:cNvSpPr>
              <a:spLocks noChangeArrowheads="1"/>
            </p:cNvSpPr>
            <p:nvPr/>
          </p:nvSpPr>
          <p:spPr bwMode="auto">
            <a:xfrm>
              <a:off x="3941" y="3267"/>
              <a:ext cx="1343" cy="744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переменного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тока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4292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554857" y="827758"/>
            <a:ext cx="8137525" cy="2232025"/>
            <a:chOff x="501" y="2868"/>
            <a:chExt cx="5126" cy="1406"/>
          </a:xfrm>
        </p:grpSpPr>
        <p:sp>
          <p:nvSpPr>
            <p:cNvPr id="3" name="Line 51"/>
            <p:cNvSpPr>
              <a:spLocks noChangeShapeType="1"/>
            </p:cNvSpPr>
            <p:nvPr/>
          </p:nvSpPr>
          <p:spPr bwMode="auto">
            <a:xfrm>
              <a:off x="3106" y="2868"/>
              <a:ext cx="0" cy="181"/>
            </a:xfrm>
            <a:prstGeom prst="line">
              <a:avLst/>
            </a:prstGeom>
            <a:noFill/>
            <a:ln w="28575">
              <a:solidFill>
                <a:srgbClr val="33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" name="Group 68"/>
            <p:cNvGrpSpPr>
              <a:grpSpLocks/>
            </p:cNvGrpSpPr>
            <p:nvPr/>
          </p:nvGrpSpPr>
          <p:grpSpPr bwMode="auto">
            <a:xfrm>
              <a:off x="501" y="3031"/>
              <a:ext cx="5126" cy="1243"/>
              <a:chOff x="483" y="3068"/>
              <a:chExt cx="5126" cy="1243"/>
            </a:xfrm>
          </p:grpSpPr>
          <p:sp>
            <p:nvSpPr>
              <p:cNvPr id="5" name="AutoShape 50"/>
              <p:cNvSpPr>
                <a:spLocks noChangeArrowheads="1"/>
              </p:cNvSpPr>
              <p:nvPr/>
            </p:nvSpPr>
            <p:spPr bwMode="auto">
              <a:xfrm>
                <a:off x="483" y="3068"/>
                <a:ext cx="5126" cy="318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-по наличию механического передаточного устройства </a:t>
                </a:r>
              </a:p>
            </p:txBody>
          </p:sp>
          <p:sp>
            <p:nvSpPr>
              <p:cNvPr id="6" name="Line 53"/>
              <p:cNvSpPr>
                <a:spLocks noChangeShapeType="1"/>
              </p:cNvSpPr>
              <p:nvPr/>
            </p:nvSpPr>
            <p:spPr bwMode="auto">
              <a:xfrm>
                <a:off x="4803" y="3376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3300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AutoShape 54"/>
              <p:cNvSpPr>
                <a:spLocks noChangeArrowheads="1"/>
              </p:cNvSpPr>
              <p:nvPr/>
            </p:nvSpPr>
            <p:spPr bwMode="auto">
              <a:xfrm>
                <a:off x="538" y="3558"/>
                <a:ext cx="1343" cy="744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редукторный</a:t>
                </a:r>
              </a:p>
            </p:txBody>
          </p:sp>
          <p:sp>
            <p:nvSpPr>
              <p:cNvPr id="8" name="Line 55"/>
              <p:cNvSpPr>
                <a:spLocks noChangeShapeType="1"/>
              </p:cNvSpPr>
              <p:nvPr/>
            </p:nvSpPr>
            <p:spPr bwMode="auto">
              <a:xfrm>
                <a:off x="1219" y="3376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3300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AutoShape 57"/>
              <p:cNvSpPr>
                <a:spLocks noChangeArrowheads="1"/>
              </p:cNvSpPr>
              <p:nvPr/>
            </p:nvSpPr>
            <p:spPr bwMode="auto">
              <a:xfrm>
                <a:off x="4122" y="3567"/>
                <a:ext cx="1343" cy="744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безредукторный</a:t>
                </a:r>
              </a:p>
            </p:txBody>
          </p:sp>
        </p:grpSp>
      </p:grpSp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373767" y="3887931"/>
            <a:ext cx="8423275" cy="2219325"/>
            <a:chOff x="312" y="2704"/>
            <a:chExt cx="5306" cy="1398"/>
          </a:xfrm>
        </p:grpSpPr>
        <p:sp>
          <p:nvSpPr>
            <p:cNvPr id="11" name="Line 71"/>
            <p:cNvSpPr>
              <a:spLocks noChangeShapeType="1"/>
            </p:cNvSpPr>
            <p:nvPr/>
          </p:nvSpPr>
          <p:spPr bwMode="auto">
            <a:xfrm>
              <a:off x="2998" y="2704"/>
              <a:ext cx="0" cy="181"/>
            </a:xfrm>
            <a:prstGeom prst="line">
              <a:avLst/>
            </a:prstGeom>
            <a:noFill/>
            <a:ln w="28575">
              <a:solidFill>
                <a:srgbClr val="33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AutoShape 73"/>
            <p:cNvSpPr>
              <a:spLocks noChangeArrowheads="1"/>
            </p:cNvSpPr>
            <p:nvPr/>
          </p:nvSpPr>
          <p:spPr bwMode="auto">
            <a:xfrm>
              <a:off x="312" y="2846"/>
              <a:ext cx="5306" cy="31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-по принципам управления скоростью и положением исполнительного органа </a:t>
              </a:r>
            </a:p>
          </p:txBody>
        </p:sp>
        <p:sp>
          <p:nvSpPr>
            <p:cNvPr id="13" name="AutoShape 75"/>
            <p:cNvSpPr>
              <a:spLocks noChangeArrowheads="1"/>
            </p:cNvSpPr>
            <p:nvPr/>
          </p:nvSpPr>
          <p:spPr bwMode="auto">
            <a:xfrm>
              <a:off x="448" y="3357"/>
              <a:ext cx="708" cy="744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нерегули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руемый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76"/>
            <p:cNvSpPr>
              <a:spLocks noChangeShapeType="1"/>
            </p:cNvSpPr>
            <p:nvPr/>
          </p:nvSpPr>
          <p:spPr bwMode="auto">
            <a:xfrm>
              <a:off x="814" y="3175"/>
              <a:ext cx="0" cy="181"/>
            </a:xfrm>
            <a:prstGeom prst="line">
              <a:avLst/>
            </a:prstGeom>
            <a:noFill/>
            <a:ln w="28575">
              <a:solidFill>
                <a:srgbClr val="33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utoShape 78"/>
            <p:cNvSpPr>
              <a:spLocks noChangeArrowheads="1"/>
            </p:cNvSpPr>
            <p:nvPr/>
          </p:nvSpPr>
          <p:spPr bwMode="auto">
            <a:xfrm>
              <a:off x="1292" y="3348"/>
              <a:ext cx="708" cy="744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регули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руемый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Line 79"/>
            <p:cNvSpPr>
              <a:spLocks noChangeShapeType="1"/>
            </p:cNvSpPr>
            <p:nvPr/>
          </p:nvSpPr>
          <p:spPr bwMode="auto">
            <a:xfrm>
              <a:off x="1667" y="3166"/>
              <a:ext cx="0" cy="181"/>
            </a:xfrm>
            <a:prstGeom prst="line">
              <a:avLst/>
            </a:prstGeom>
            <a:noFill/>
            <a:ln w="28575">
              <a:solidFill>
                <a:srgbClr val="33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AutoShape 81"/>
            <p:cNvSpPr>
              <a:spLocks noChangeArrowheads="1"/>
            </p:cNvSpPr>
            <p:nvPr/>
          </p:nvSpPr>
          <p:spPr bwMode="auto">
            <a:xfrm>
              <a:off x="2154" y="3357"/>
              <a:ext cx="708" cy="744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позици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онный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82"/>
            <p:cNvSpPr>
              <a:spLocks noChangeShapeType="1"/>
            </p:cNvSpPr>
            <p:nvPr/>
          </p:nvSpPr>
          <p:spPr bwMode="auto">
            <a:xfrm>
              <a:off x="2529" y="3175"/>
              <a:ext cx="0" cy="181"/>
            </a:xfrm>
            <a:prstGeom prst="line">
              <a:avLst/>
            </a:prstGeom>
            <a:noFill/>
            <a:ln w="28575">
              <a:solidFill>
                <a:srgbClr val="33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AutoShape 83"/>
            <p:cNvSpPr>
              <a:spLocks noChangeArrowheads="1"/>
            </p:cNvSpPr>
            <p:nvPr/>
          </p:nvSpPr>
          <p:spPr bwMode="auto">
            <a:xfrm>
              <a:off x="3017" y="3357"/>
              <a:ext cx="708" cy="744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следя-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щий</a:t>
              </a:r>
            </a:p>
          </p:txBody>
        </p:sp>
        <p:sp>
          <p:nvSpPr>
            <p:cNvPr id="20" name="Line 84"/>
            <p:cNvSpPr>
              <a:spLocks noChangeShapeType="1"/>
            </p:cNvSpPr>
            <p:nvPr/>
          </p:nvSpPr>
          <p:spPr bwMode="auto">
            <a:xfrm>
              <a:off x="3374" y="3175"/>
              <a:ext cx="0" cy="181"/>
            </a:xfrm>
            <a:prstGeom prst="line">
              <a:avLst/>
            </a:prstGeom>
            <a:noFill/>
            <a:ln w="28575">
              <a:solidFill>
                <a:srgbClr val="33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AutoShape 85"/>
            <p:cNvSpPr>
              <a:spLocks noChangeArrowheads="1"/>
            </p:cNvSpPr>
            <p:nvPr/>
          </p:nvSpPr>
          <p:spPr bwMode="auto">
            <a:xfrm>
              <a:off x="3869" y="3358"/>
              <a:ext cx="708" cy="744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про-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грамно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управля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емый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Line 86"/>
            <p:cNvSpPr>
              <a:spLocks noChangeShapeType="1"/>
            </p:cNvSpPr>
            <p:nvPr/>
          </p:nvSpPr>
          <p:spPr bwMode="auto">
            <a:xfrm>
              <a:off x="4226" y="3176"/>
              <a:ext cx="0" cy="181"/>
            </a:xfrm>
            <a:prstGeom prst="line">
              <a:avLst/>
            </a:prstGeom>
            <a:noFill/>
            <a:ln w="28575">
              <a:solidFill>
                <a:srgbClr val="33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AutoShape 87"/>
            <p:cNvSpPr>
              <a:spLocks noChangeArrowheads="1"/>
            </p:cNvSpPr>
            <p:nvPr/>
          </p:nvSpPr>
          <p:spPr bwMode="auto">
            <a:xfrm>
              <a:off x="4721" y="3349"/>
              <a:ext cx="708" cy="744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адап-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тивный</a:t>
              </a:r>
            </a:p>
          </p:txBody>
        </p:sp>
        <p:sp>
          <p:nvSpPr>
            <p:cNvPr id="24" name="Line 88"/>
            <p:cNvSpPr>
              <a:spLocks noChangeShapeType="1"/>
            </p:cNvSpPr>
            <p:nvPr/>
          </p:nvSpPr>
          <p:spPr bwMode="auto">
            <a:xfrm>
              <a:off x="5078" y="3167"/>
              <a:ext cx="0" cy="181"/>
            </a:xfrm>
            <a:prstGeom prst="line">
              <a:avLst/>
            </a:prstGeom>
            <a:noFill/>
            <a:ln w="28575">
              <a:solidFill>
                <a:srgbClr val="33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336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32075" y="4371975"/>
            <a:ext cx="6511925" cy="1143000"/>
          </a:xfrm>
        </p:spPr>
        <p:txBody>
          <a:bodyPr/>
          <a:lstStyle/>
          <a:p>
            <a:pPr marL="0" indent="0">
              <a:buNone/>
            </a:pPr>
            <a:br>
              <a:rPr lang="ru-RU" sz="3600" dirty="0"/>
            </a:br>
            <a:endParaRPr lang="ru-RU" sz="3600" dirty="0"/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07504" y="116632"/>
            <a:ext cx="8712968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Основная функция электропривода</a:t>
            </a:r>
            <a:r>
              <a:rPr lang="ru-RU" sz="2800" i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состоит в управлении координатами, т.е. в их принудительном направленном изменении в соответствии с требованиями обслуживаемого технологического оборудования (установки).</a:t>
            </a:r>
          </a:p>
        </p:txBody>
      </p:sp>
      <p:pic>
        <p:nvPicPr>
          <p:cNvPr id="8194" name="Picture 2" descr="https://helpiks.org/helpiksorg/baza8/1797547740662.files/image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38304"/>
            <a:ext cx="7920880" cy="373983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583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1545932" y="332656"/>
            <a:ext cx="6512511" cy="1143000"/>
          </a:xfrm>
        </p:spPr>
        <p:txBody>
          <a:bodyPr/>
          <a:lstStyle/>
          <a:p>
            <a:r>
              <a:rPr lang="ru-RU" sz="3200" dirty="0">
                <a:solidFill>
                  <a:srgbClr val="C00000"/>
                </a:solidFill>
              </a:rPr>
              <a:t>Функции электропривода</a:t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9381" name="Rectangle 53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99383" name="Group 55"/>
          <p:cNvGrpSpPr>
            <a:grpSpLocks/>
          </p:cNvGrpSpPr>
          <p:nvPr/>
        </p:nvGrpSpPr>
        <p:grpSpPr bwMode="auto">
          <a:xfrm>
            <a:off x="251520" y="1340768"/>
            <a:ext cx="8712968" cy="5184576"/>
            <a:chOff x="703" y="1162"/>
            <a:chExt cx="4672" cy="2511"/>
          </a:xfrm>
        </p:grpSpPr>
        <p:graphicFrame>
          <p:nvGraphicFramePr>
            <p:cNvPr id="99380" name="Object 52"/>
            <p:cNvGraphicFramePr>
              <a:graphicFrameLocks noChangeAspect="1"/>
            </p:cNvGraphicFramePr>
            <p:nvPr/>
          </p:nvGraphicFramePr>
          <p:xfrm>
            <a:off x="703" y="1162"/>
            <a:ext cx="4672" cy="2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Рисунок" r:id="rId3" imgW="4989440" imgH="2279082" progId="Word.Picture.8">
                    <p:embed/>
                  </p:oleObj>
                </mc:Choice>
                <mc:Fallback>
                  <p:oleObj name="Рисунок" r:id="rId3" imgW="4989440" imgH="2279082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" y="1162"/>
                          <a:ext cx="4672" cy="21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382" name="Text Box 54"/>
            <p:cNvSpPr txBox="1">
              <a:spLocks noChangeArrowheads="1"/>
            </p:cNvSpPr>
            <p:nvPr/>
          </p:nvSpPr>
          <p:spPr bwMode="auto">
            <a:xfrm>
              <a:off x="884" y="3385"/>
              <a:ext cx="4264" cy="288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2400">
                  <a:solidFill>
                    <a:srgbClr val="000000"/>
                  </a:solidFill>
                </a:rPr>
                <a:t>Энергетический канал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293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348035" y="176338"/>
            <a:ext cx="8208714" cy="4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Функция </a:t>
            </a:r>
            <a:r>
              <a:rPr lang="ru-RU" sz="2800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электрического преобразователя</a:t>
            </a:r>
            <a:r>
              <a:rPr lang="ru-RU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ЭП</a:t>
            </a:r>
            <a:r>
              <a:rPr lang="ru-RU" sz="2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(если он используется) состоит в преобразовании электрической энергии, поставляемой источником (сетью) и характеризуемой напряжением </a:t>
            </a:r>
            <a:r>
              <a:rPr lang="ru-RU" sz="2800" i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Uс</a:t>
            </a:r>
            <a:r>
              <a:rPr lang="ru-RU" sz="2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током </a:t>
            </a:r>
            <a:r>
              <a:rPr lang="ru-RU" sz="2800" i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Iс</a:t>
            </a:r>
            <a:r>
              <a:rPr lang="ru-RU" sz="2800" i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частотой </a:t>
            </a:r>
            <a:r>
              <a:rPr lang="en-US" sz="2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fc </a:t>
            </a:r>
            <a:r>
              <a:rPr lang="ru-RU" sz="2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сети, в электрическую  энергию, требуемую двигателем и характеризуемую величинами </a:t>
            </a:r>
            <a:r>
              <a:rPr lang="ru-RU" sz="2800" i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U, I</a:t>
            </a:r>
            <a:r>
              <a:rPr lang="ru-RU" sz="2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1012"/>
            <a:ext cx="3559850" cy="292698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sailormall.su/wp-content/uploads/2018/06/14.277.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05188"/>
            <a:ext cx="4182171" cy="2326333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44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32075" y="4371975"/>
            <a:ext cx="6511925" cy="1143000"/>
          </a:xfrm>
        </p:spPr>
        <p:txBody>
          <a:bodyPr/>
          <a:lstStyle/>
          <a:p>
            <a:pPr marL="0" indent="0">
              <a:buNone/>
            </a:pPr>
            <a:br>
              <a:rPr lang="ru-RU" sz="3600" dirty="0"/>
            </a:br>
            <a:endParaRPr lang="ru-RU" sz="3600" dirty="0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755650" y="260648"/>
            <a:ext cx="806482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Электромеханический преобразователь ЭМП</a:t>
            </a:r>
            <a:r>
              <a:rPr lang="ru-RU" sz="2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(двигатель), всегда присутствующий в электроприводе, преобразует электрическую энергию (</a:t>
            </a:r>
            <a:r>
              <a:rPr lang="ru-RU" sz="2800" i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U, I</a:t>
            </a:r>
            <a:r>
              <a:rPr lang="ru-RU" sz="2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в механическую (</a:t>
            </a:r>
            <a:r>
              <a:rPr lang="ru-RU" sz="2800" i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М,</a:t>
            </a:r>
            <a:r>
              <a:rPr lang="el-GR" sz="2800" i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ω</a:t>
            </a:r>
            <a:r>
              <a:rPr lang="ru-RU" sz="2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и обратно. </a:t>
            </a:r>
          </a:p>
        </p:txBody>
      </p:sp>
      <p:pic>
        <p:nvPicPr>
          <p:cNvPr id="12290" name="Picture 2" descr="https://images.ru.prom.st/336318884_w640_h640_elektromehanicheskie-privody-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946" y="2486345"/>
            <a:ext cx="5315518" cy="274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diakont.ru/ck_images/14714672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6" y="3818855"/>
            <a:ext cx="4393474" cy="283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277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23528" y="188640"/>
            <a:ext cx="8496944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Механический преобразователь (передача) МП</a:t>
            </a:r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осуществляет согласование момента М и скорости </a:t>
            </a:r>
            <a:r>
              <a:rPr lang="el-GR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ω</a:t>
            </a:r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двигателя с моментом М</a:t>
            </a:r>
            <a:r>
              <a:rPr lang="ru-RU" sz="2400" baseline="-25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(усилием </a:t>
            </a:r>
            <a:r>
              <a:rPr lang="ru-RU" sz="24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ru-RU" sz="2400" baseline="-250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и скоростью </a:t>
            </a:r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 </a:t>
            </a:r>
            <a:r>
              <a:rPr lang="ru-RU" sz="2400" baseline="-25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м</a:t>
            </a:r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рабочего органа технологической машины.</a:t>
            </a:r>
          </a:p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Величины, характеризующие преобразуемую энергию, - напряжения, токи, моменты (силы), скорости называют координатами электропривода. </a:t>
            </a:r>
          </a:p>
        </p:txBody>
      </p:sp>
      <p:pic>
        <p:nvPicPr>
          <p:cNvPr id="10242" name="Picture 2" descr="https://www.statewidebearings.com.au/wp-content/uploads/2015/07/Gearbox-bubble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00" y="3963298"/>
            <a:ext cx="3518119" cy="259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t22.stpulscen.ru/images/product/106/760/799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66" y="3826560"/>
            <a:ext cx="4226874" cy="29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09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88640"/>
            <a:ext cx="8566513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Информационный канал привода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6403" y="1628800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соответствии со структурной схемой ЭП информационный канал включает в себя: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1) Собственно информационный канал, предназначенный для сбора и обработки информации о входных и выходных параметрах ЭП, состояния отдельных элементов и узлов, а также для расчета и измерения входных, выходных и промежуточных параметров ЭП.</a:t>
            </a:r>
          </a:p>
        </p:txBody>
      </p:sp>
      <p:pic>
        <p:nvPicPr>
          <p:cNvPr id="19460" name="Picture 4" descr="https://studfiles.net/html/2706/277/html_QYLapQ8gGz.2IgV/img-gIQ98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87803"/>
            <a:ext cx="6218717" cy="25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457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tudref.com/htm/img/39/6536/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3" y="404664"/>
            <a:ext cx="8587569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8168" y="4509120"/>
            <a:ext cx="8280920" cy="19389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2) Канал управления, предназначенный для управления отдельными элементами ЭП, оказывая при этом управляющее воздействие на сам двигатель, а также на основные элементы электрической и механической частей силового канала.</a:t>
            </a:r>
          </a:p>
        </p:txBody>
      </p:sp>
    </p:spTree>
    <p:extLst>
      <p:ext uri="{BB962C8B-B14F-4D97-AF65-F5344CB8AC3E}">
        <p14:creationId xmlns:p14="http://schemas.microsoft.com/office/powerpoint/2010/main" val="785369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054281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2. Электропривод в электрооборудовании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60848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требования, предъявляемые к регулируемому электроприводу – это: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регулирование скорости в необходимом диапазоне;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ускорение-замедление с заданным темпом при переходе от любого начального состояния привода к заданному состоянию;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необходимость ограничения момента, мощности, токов;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минимизация потерь энергии в электроприводе;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электромагнитная совместимость с системой электроснабжения.</a:t>
            </a:r>
            <a:endParaRPr lang="ru-RU" sz="2400" b="0" i="0" dirty="0"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9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92080" y="5445224"/>
            <a:ext cx="3704199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ВВЕДЕНИЕ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265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Современный электропривод — совокупность множества электромашин, аппаратов и систем управления ими. Он является основным потребителем электрической энергии (до 60 %) и главным источником механической энергии в промышленности.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s://tatbs.ru/storage/0m1a237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869" y="2271649"/>
            <a:ext cx="4218603" cy="2813536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1.ozone.ru/multimedia/1017417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277271" cy="305468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297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448615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Рассмотрим электрооборудование электропривода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3" y="2636912"/>
            <a:ext cx="8151813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782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3.infourok.ru/uploads/ex/06f0/0002c60f-f2b0cd2e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150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tudfiles.net/html/2706/545/html_JkDnjsnpXj.5msk/img-f2LX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" y="3902872"/>
            <a:ext cx="9032574" cy="282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672" y="44624"/>
            <a:ext cx="6512511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Способы управления МПТ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1643738"/>
                <a:ext cx="3096344" cy="76944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U = E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ru-RU" sz="4400" b="0" i="1" smtClean="0">
                            <a:latin typeface="Cambria Math"/>
                          </a:rPr>
                          <m:t>я</m:t>
                        </m:r>
                      </m:sub>
                    </m:sSub>
                    <m:sSub>
                      <m:sSub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ru-RU" sz="4400" b="0" i="1" smtClean="0">
                            <a:latin typeface="Cambria Math"/>
                          </a:rPr>
                          <m:t>я</m:t>
                        </m:r>
                      </m:sub>
                    </m:sSub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43738"/>
                <a:ext cx="3096344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8071" t="-15873" b="-37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44008" y="1644684"/>
                <a:ext cx="4030014" cy="70788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U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ru-RU" sz="4000" b="0" i="1" smtClean="0">
                            <a:latin typeface="Cambria Math"/>
                          </a:rPr>
                          <m:t>м</m:t>
                        </m:r>
                      </m:sub>
                    </m:sSub>
                  </m:oMath>
                </a14:m>
                <a:r>
                  <a:rPr lang="ru-RU" sz="4000" dirty="0"/>
                  <a:t> </a:t>
                </a:r>
                <a:r>
                  <a:rPr lang="en-US" sz="4000" dirty="0"/>
                  <a:t>n </a:t>
                </a:r>
                <a:r>
                  <a:rPr lang="ru-RU" sz="4000" dirty="0"/>
                  <a:t>Ф </a:t>
                </a:r>
                <a:r>
                  <a:rPr lang="en-US" sz="40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ru-RU" sz="4000" b="0" i="1" smtClean="0">
                            <a:latin typeface="Cambria Math"/>
                          </a:rPr>
                          <m:t>я</m:t>
                        </m:r>
                      </m:sub>
                    </m:sSub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ru-RU" sz="4000" b="0" i="1" smtClean="0">
                            <a:latin typeface="Cambria Math"/>
                          </a:rPr>
                          <m:t>я</m:t>
                        </m:r>
                      </m:sub>
                    </m:sSub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644684"/>
                <a:ext cx="4030014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5446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трелка вправо 4"/>
          <p:cNvSpPr/>
          <p:nvPr/>
        </p:nvSpPr>
        <p:spPr>
          <a:xfrm>
            <a:off x="3420796" y="17861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3648" y="2729069"/>
                <a:ext cx="2358594" cy="103958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n =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4000" b="0" i="1" smtClean="0">
                            <a:latin typeface="Cambria Math"/>
                          </a:rPr>
                          <m:t>+ 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ru-RU" sz="4000" b="0" i="1" smtClean="0">
                                <a:latin typeface="Cambria Math"/>
                              </a:rPr>
                              <m:t>я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ru-RU" sz="4000" b="0" i="1" smtClean="0">
                                <a:latin typeface="Cambria Math"/>
                              </a:rPr>
                              <m:t>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ru-RU" sz="4000" b="0" i="1" smtClean="0">
                                <a:latin typeface="Cambria Math"/>
                              </a:rPr>
                              <m:t>м</m:t>
                            </m:r>
                          </m:sub>
                        </m:sSub>
                        <m:r>
                          <a:rPr lang="ru-RU" sz="4000" b="0" i="1" smtClean="0">
                            <a:latin typeface="Cambria Math"/>
                          </a:rPr>
                          <m:t>Ф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729069"/>
                <a:ext cx="2358594" cy="1039580"/>
              </a:xfrm>
              <a:prstGeom prst="rect">
                <a:avLst/>
              </a:prstGeom>
              <a:blipFill rotWithShape="1">
                <a:blip r:embed="rId5"/>
                <a:stretch>
                  <a:fillRect l="-9044" b="-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трелка вправо 6"/>
          <p:cNvSpPr/>
          <p:nvPr/>
        </p:nvSpPr>
        <p:spPr>
          <a:xfrm>
            <a:off x="251520" y="29820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031005" y="29777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87144" y="2729068"/>
            <a:ext cx="30812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Пять способов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управления ДПТ</a:t>
            </a:r>
          </a:p>
        </p:txBody>
      </p:sp>
    </p:spTree>
    <p:extLst>
      <p:ext uri="{BB962C8B-B14F-4D97-AF65-F5344CB8AC3E}">
        <p14:creationId xmlns:p14="http://schemas.microsoft.com/office/powerpoint/2010/main" val="3453420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56727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Элементы автоматики для пуска ДПТ</a:t>
            </a:r>
          </a:p>
        </p:txBody>
      </p:sp>
      <p:pic>
        <p:nvPicPr>
          <p:cNvPr id="9218" name="Picture 2" descr="http://uchebana5.ru/images/620/1239607/m7641dd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4" y="1700808"/>
            <a:ext cx="437197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2132856"/>
            <a:ext cx="4044697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КМ, КМ1, КМ2, КМ3 </a:t>
            </a:r>
          </a:p>
          <a:p>
            <a:pPr algn="ctr"/>
            <a:r>
              <a:rPr lang="ru-RU" sz="2400" dirty="0"/>
              <a:t>электрические контакторы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2080" y="3255367"/>
            <a:ext cx="2654894" cy="4616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КТ реле времени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06270" y="4206279"/>
            <a:ext cx="420820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SB1</a:t>
            </a:r>
            <a:r>
              <a:rPr lang="ru-RU" sz="2400" dirty="0"/>
              <a:t>,</a:t>
            </a:r>
            <a:r>
              <a:rPr lang="en-US" sz="2400" dirty="0"/>
              <a:t> SB2</a:t>
            </a:r>
            <a:r>
              <a:rPr lang="ru-RU" sz="2400" dirty="0"/>
              <a:t> кнопки ВКЛ. СТОП.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8781" y="5013176"/>
            <a:ext cx="366318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R </a:t>
            </a:r>
            <a:r>
              <a:rPr lang="ru-RU" sz="2400" dirty="0"/>
              <a:t>резисторы различного</a:t>
            </a:r>
          </a:p>
          <a:p>
            <a:pPr algn="ctr"/>
            <a:r>
              <a:rPr lang="ru-RU" sz="2400" dirty="0"/>
              <a:t> назначения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2783041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12511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Вид элементов</a:t>
            </a:r>
          </a:p>
        </p:txBody>
      </p:sp>
      <p:pic>
        <p:nvPicPr>
          <p:cNvPr id="10242" name="Picture 2" descr="https://www.cheaz.ru/assets/images/production/7-na/2-kontaktors/4-perem-i-post-tok/4-mk-5-6/mk6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2" y="116632"/>
            <a:ext cx="2736304" cy="362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cdek.market/images/thumbnails/858/600/detailed/8854/240aa99a02d611bd543978bbb051e6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00" y="1268760"/>
            <a:ext cx="411885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ae01.alicdn.com/kf/HTB1h39OJKOSBuNjy0Fdq6zDnVXak/3-7Kw-30A-3-TBSP-3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4" y="3861048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rifcorp.ru/upload/shop_1/1/9/7/item_197/shop_items_catalog_image1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67" y="4282888"/>
            <a:ext cx="2510117" cy="251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1384175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контактор</a:t>
            </a:r>
          </a:p>
        </p:txBody>
      </p:sp>
      <p:sp>
        <p:nvSpPr>
          <p:cNvPr id="4" name="Стрелка влево 3"/>
          <p:cNvSpPr/>
          <p:nvPr/>
        </p:nvSpPr>
        <p:spPr>
          <a:xfrm>
            <a:off x="3419872" y="1499592"/>
            <a:ext cx="792088" cy="23083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84714" y="2359737"/>
            <a:ext cx="218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реле времени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5392530" y="2441384"/>
            <a:ext cx="835653" cy="2675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55" y="4692045"/>
            <a:ext cx="8112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28" y="6169632"/>
            <a:ext cx="8588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41029" y="4401164"/>
            <a:ext cx="1848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кнопки </a:t>
            </a:r>
          </a:p>
          <a:p>
            <a:pPr algn="ctr"/>
            <a:r>
              <a:rPr lang="ru-RU" sz="2400" dirty="0"/>
              <a:t>ВКЛ., СТОП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3224" y="6126371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пусковые резисторы</a:t>
            </a:r>
          </a:p>
        </p:txBody>
      </p:sp>
    </p:spTree>
    <p:extLst>
      <p:ext uri="{BB962C8B-B14F-4D97-AF65-F5344CB8AC3E}">
        <p14:creationId xmlns:p14="http://schemas.microsoft.com/office/powerpoint/2010/main" val="2651740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jelektro.ru/wp-content/uploads/2016/11/asinkhronnye-dvigateli-peremennogo-to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0174"/>
            <a:ext cx="859309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004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512511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Способы управления АД</a:t>
            </a:r>
          </a:p>
        </p:txBody>
      </p:sp>
      <p:pic>
        <p:nvPicPr>
          <p:cNvPr id="6146" name="Picture 2" descr="https://studfiles.net/html/2706/187/html_e3JyRXhR2B.usq_/img-yXEPII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7" y="2100331"/>
            <a:ext cx="7773888" cy="196624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196752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 выражения для угловой частоты вращения АД: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179512" y="4146902"/>
                <a:ext cx="8985674" cy="2677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следует, что существует три способа регулирования скорости:</a:t>
                </a:r>
                <a:endPara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изменением числа пар полюсов</a:t>
                </a:r>
                <a:r>
                  <a:rPr kumimoji="0" lang="ru-RU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Р  </a:t>
                </a:r>
                <a:r>
                  <a:rPr kumimoji="0" lang="ru-RU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:endPara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изменением скольжения </a:t>
                </a:r>
                <a:r>
                  <a:rPr kumimoji="0" lang="ru-RU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</a:t>
                </a:r>
                <a:r>
                  <a:rPr kumimoji="0" lang="ru-RU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;</a:t>
                </a:r>
                <a:endPara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изменением частоты питающей сети</a:t>
                </a:r>
                <a:r>
                  <a:rPr kumimoji="0" lang="ru-RU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 </a:t>
                </a:r>
                <a:r>
                  <a:rPr kumimoji="0" lang="ru-RU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3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𝒇</m:t>
                        </m:r>
                      </m:e>
                      <m:sub>
                        <m:r>
                          <a:rPr kumimoji="0" lang="en-US" sz="32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ru-RU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146902"/>
                <a:ext cx="8985674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1018" t="-1364" b="-34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530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регулирования скорости изменением числа пар полюсов используются специальные многоскоростные АД с короткозамкнутым ротором. Изменение числа пар полюсов достигается за счет коммутации составных частей обмотки статора.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 descr="https://present5.com/presentation/90821064_260609454/imag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3"/>
            <a:ext cx="7272808" cy="415602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823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343109"/>
            <a:ext cx="8712968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Регулирование скорости изменением скольжения предполагает изменение жесткости механической характеристики АД при неизменной частоте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Для АД с короткозамкнутым ротором этот способ реализуется изменением величины напряжения, подводимого к двигателю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 </a:t>
            </a: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s://studfiles.net/html/2706/187/html_e3JyRXhR2B.usq_/img-8qIGR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138" y="-182563"/>
            <a:ext cx="209550" cy="20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tudfiles.net/html/2706/187/html_e3JyRXhR2B.usq_/img-Dro_L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1" y="3067174"/>
            <a:ext cx="411278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files3.vunivere.ru/workbase/00/08/54/11/images/image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622" y="3067174"/>
            <a:ext cx="5005791" cy="1152128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olid"/>
          </a:ln>
        </p:spPr>
      </p:pic>
      <p:sp>
        <p:nvSpPr>
          <p:cNvPr id="3" name="TextBox 2"/>
          <p:cNvSpPr txBox="1"/>
          <p:nvPr/>
        </p:nvSpPr>
        <p:spPr>
          <a:xfrm>
            <a:off x="4535996" y="4797152"/>
            <a:ext cx="4378417" cy="18158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НЕДОСТАТОК снижение </a:t>
            </a:r>
          </a:p>
          <a:p>
            <a:pPr algn="ctr"/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электромагнитного момента, квадратичная зависимость</a:t>
            </a:r>
          </a:p>
        </p:txBody>
      </p:sp>
    </p:spTree>
    <p:extLst>
      <p:ext uri="{BB962C8B-B14F-4D97-AF65-F5344CB8AC3E}">
        <p14:creationId xmlns:p14="http://schemas.microsoft.com/office/powerpoint/2010/main" val="2026697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89679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Частотное регулирование АД осуществляют изменением частоты напряжения подводимого к статору. Этот способ обеспечивает плавное регулирование скорости в широком диапазоне с хорошими энергетическими характеристиками. Возможность регулирования темпа изменения частоты позволяет обеспечить оптимальные режимы частотного пуска и торможения АД.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8" name="Picture 2" descr="http://monateka.com/images/1895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42" y="3177424"/>
            <a:ext cx="8042406" cy="351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51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27855"/>
            <a:ext cx="59046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Основное</a:t>
            </a:r>
            <a:r>
              <a:rPr lang="ru-RU" sz="280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sz="2800" b="1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назначение</a:t>
            </a:r>
            <a:r>
              <a:rPr lang="ru-RU" sz="280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sz="2800" b="1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электропривода</a:t>
            </a:r>
            <a:r>
              <a:rPr lang="ru-RU" sz="2800" dirty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– преобразовывать электрическую энергию в механическую и управлять этим процессом.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 </a:t>
            </a:r>
            <a:endParaRPr lang="ru-RU" dirty="0"/>
          </a:p>
        </p:txBody>
      </p:sp>
      <p:pic>
        <p:nvPicPr>
          <p:cNvPr id="6150" name="Picture 6" descr="http://dymagroup.com.mx/images/portfolio/Imagenes/activa/Aliment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42094"/>
            <a:ext cx="4524375" cy="28575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stinol.com.ua/wp-content/uploads/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81028"/>
            <a:ext cx="3936435" cy="295232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6228183" y="332656"/>
            <a:ext cx="2784307" cy="914400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Электрическая</a:t>
            </a:r>
          </a:p>
          <a:p>
            <a:pPr algn="ctr"/>
            <a:r>
              <a:rPr lang="ru-RU" b="1" dirty="0"/>
              <a:t>энергия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80786"/>
            <a:ext cx="2520280" cy="9334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91148" y="2724345"/>
            <a:ext cx="1789272" cy="64633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Механическая</a:t>
            </a:r>
          </a:p>
          <a:p>
            <a:pPr algn="ctr"/>
            <a:r>
              <a:rPr lang="ru-RU" b="1" dirty="0"/>
              <a:t>энергия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6978428" y="145123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43608" y="5718955"/>
            <a:ext cx="3168352" cy="914400"/>
          </a:xfrm>
          <a:prstGeom prst="ellipse">
            <a:avLst/>
          </a:prstGeom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Электрический</a:t>
            </a:r>
          </a:p>
          <a:p>
            <a:pPr algn="ctr"/>
            <a:r>
              <a:rPr lang="ru-RU" b="1" dirty="0"/>
              <a:t>двигатель</a:t>
            </a:r>
          </a:p>
        </p:txBody>
      </p:sp>
    </p:spTree>
    <p:extLst>
      <p:ext uri="{BB962C8B-B14F-4D97-AF65-F5344CB8AC3E}">
        <p14:creationId xmlns:p14="http://schemas.microsoft.com/office/powerpoint/2010/main" val="320960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e-drives.by/images/portfolio/port-fu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8" y="95250"/>
            <a:ext cx="6789956" cy="522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5373216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Частотный преобразователь </a:t>
            </a:r>
            <a:r>
              <a:rPr lang="ru-RU" sz="32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Danfoss</a:t>
            </a:r>
            <a:r>
              <a:rPr lang="ru-RU" sz="3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VLT </a:t>
            </a:r>
            <a:r>
              <a:rPr lang="ru-RU" sz="32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Micro</a:t>
            </a:r>
            <a:r>
              <a:rPr lang="ru-RU" sz="3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Drive</a:t>
            </a:r>
            <a:r>
              <a:rPr lang="ru-RU" sz="3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FC-51 </a:t>
            </a:r>
          </a:p>
        </p:txBody>
      </p:sp>
    </p:spTree>
    <p:extLst>
      <p:ext uri="{BB962C8B-B14F-4D97-AF65-F5344CB8AC3E}">
        <p14:creationId xmlns:p14="http://schemas.microsoft.com/office/powerpoint/2010/main" val="780026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chistotnik.ru/wp-content/uploads/2016/12/%D0%9A%D0%B0%D0%BA-%D1%80%D0%B0%D0%B1%D0%BE%D1%82%D0%B0%D0%B5%D1%82-%D1%87%D0%B0%D1%81%D1%82%D0%BE%D1%82%D0%BD%D0%B8%D0%BA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4664"/>
            <a:ext cx="911228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3717779"/>
            <a:ext cx="437972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Структура частотного преобразователя</a:t>
            </a:r>
          </a:p>
        </p:txBody>
      </p:sp>
      <p:pic>
        <p:nvPicPr>
          <p:cNvPr id="14344" name="Picture 8" descr="https://slarkenergy.ru/wp-content/uploads/2016/04/princip-raboti-chastotnogo-preobrazovatelya-s-obratnoi-svyaz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08" y="4323161"/>
            <a:ext cx="5080265" cy="241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500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10264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Элементы автоматики для АД</a:t>
            </a:r>
          </a:p>
        </p:txBody>
      </p:sp>
      <p:pic>
        <p:nvPicPr>
          <p:cNvPr id="10242" name="Picture 2" descr="http://electro-shema.ru/images/ris1___w14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4" y="1628800"/>
            <a:ext cx="5606476" cy="50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05830" y="2231286"/>
            <a:ext cx="435568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800" dirty="0"/>
              <a:t>КМ магнитный пускатель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0152" y="3139450"/>
            <a:ext cx="298350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FU </a:t>
            </a:r>
            <a:r>
              <a:rPr lang="ru-RU" sz="2400" dirty="0"/>
              <a:t>предохранители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5046" y="3928752"/>
            <a:ext cx="2358338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SB1</a:t>
            </a:r>
            <a:r>
              <a:rPr lang="ru-RU" sz="2400" dirty="0"/>
              <a:t>,</a:t>
            </a:r>
            <a:r>
              <a:rPr lang="en-US" sz="2400" dirty="0"/>
              <a:t>SB2</a:t>
            </a:r>
            <a:r>
              <a:rPr lang="ru-RU" sz="2400" dirty="0"/>
              <a:t> кнопки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7851" y="4854351"/>
            <a:ext cx="3639138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КК1, КК2 тепловое реле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3848" y="6021287"/>
            <a:ext cx="519725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Q </a:t>
            </a:r>
            <a:r>
              <a:rPr lang="ru-RU" sz="2400" dirty="0"/>
              <a:t>выключатель не автоматический</a:t>
            </a:r>
          </a:p>
        </p:txBody>
      </p:sp>
    </p:spTree>
    <p:extLst>
      <p:ext uri="{BB962C8B-B14F-4D97-AF65-F5344CB8AC3E}">
        <p14:creationId xmlns:p14="http://schemas.microsoft.com/office/powerpoint/2010/main" val="924624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512511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Виды элементов</a:t>
            </a:r>
          </a:p>
        </p:txBody>
      </p:sp>
      <p:pic>
        <p:nvPicPr>
          <p:cNvPr id="11266" name="Picture 2" descr="https://xn--e1ajbcdqnp9g.xn--p1ai/images/virtuemart/product/kmi2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4"/>
            <a:ext cx="3528392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1484784"/>
            <a:ext cx="24865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магнитный пускатель</a:t>
            </a:r>
          </a:p>
        </p:txBody>
      </p:sp>
      <p:sp>
        <p:nvSpPr>
          <p:cNvPr id="4" name="Стрелка влево 3"/>
          <p:cNvSpPr/>
          <p:nvPr/>
        </p:nvSpPr>
        <p:spPr>
          <a:xfrm>
            <a:off x="3039188" y="1427134"/>
            <a:ext cx="978408" cy="48463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11268" name="Picture 4" descr="https://sc01.alicdn.com/kf/HTB17tj4LXXXXXcEXVXXq6xXFXXXB/Low-voltage-electric-automotive-fuse-with-swit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47" y="1204275"/>
            <a:ext cx="2372718" cy="237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2759966"/>
            <a:ext cx="192552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предохранитель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5940152" y="2644666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pic>
        <p:nvPicPr>
          <p:cNvPr id="11270" name="Picture 6" descr="https://static.ce-shop.ru/45308-large_default/golovka-knopki-legrand-osmoz-223-mm-ip66-zelenyj-024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" y="3709122"/>
            <a:ext cx="3106739" cy="3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79912" y="3933056"/>
            <a:ext cx="933269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кнопки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2657488" y="3874848"/>
            <a:ext cx="978408" cy="48463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72" name="Picture 8" descr="https://im0-tub-ru.yandex.net/i?id=edcfcbcd9ad484b0fc5a20e377668701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621" y="3809999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67758" y="5333999"/>
            <a:ext cx="174438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тепловое реле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5306932" y="5262491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29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190184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Выключатель не автоматический</a:t>
            </a:r>
          </a:p>
        </p:txBody>
      </p:sp>
      <p:pic>
        <p:nvPicPr>
          <p:cNvPr id="12290" name="Picture 2" descr="https://kz.all.biz/img/kz/catalog/307322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6036"/>
            <a:ext cx="3419475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2023424"/>
            <a:ext cx="3578224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Выполняет в сочетании</a:t>
            </a:r>
          </a:p>
          <a:p>
            <a:pPr algn="just"/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с предохранителями</a:t>
            </a:r>
          </a:p>
          <a:p>
            <a:pPr algn="just"/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функцию выключателя</a:t>
            </a:r>
          </a:p>
          <a:p>
            <a:pPr algn="just"/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нагрузки.</a:t>
            </a:r>
          </a:p>
        </p:txBody>
      </p:sp>
      <p:sp>
        <p:nvSpPr>
          <p:cNvPr id="4" name="AutoShape 4" descr="https://i.can.ua/goods/3918/39187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i.can.ua/goods/3918/391879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i.can.ua/goods/3918/391879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 descr="https://elektro-polus.ru/image/cache/catalog/img/iek/5b0ff0735e9004e5958e4a08-800x8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777332" cy="277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s://keaz.ru/f/14244/1-optiswitch-di-4-1250-3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03201"/>
            <a:ext cx="2507187" cy="2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321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pec.info/20120320/68322506458512_c8010aaa32219b11d49a31043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4601"/>
            <a:ext cx="6432650" cy="541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5877272"/>
            <a:ext cx="707437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 !!!</a:t>
            </a:r>
          </a:p>
        </p:txBody>
      </p:sp>
    </p:spTree>
    <p:extLst>
      <p:ext uri="{BB962C8B-B14F-4D97-AF65-F5344CB8AC3E}">
        <p14:creationId xmlns:p14="http://schemas.microsoft.com/office/powerpoint/2010/main" val="363630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512511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1. Общие сведения о приводе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1667416"/>
            <a:ext cx="8568952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Электрический привод</a:t>
            </a:r>
          </a:p>
          <a:p>
            <a:pPr algn="just"/>
            <a:r>
              <a:rPr lang="ru-RU" sz="24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(сокращённо — электропривод, ЭП) — управляемая электромеханическая система, предназначенная для преобразования электрической энергии в механическую и обратно при управлении этим процессом.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vexve-russia.ru/images/news/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56" y="4031432"/>
            <a:ext cx="3456384" cy="259228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.ru.prom.st/516250649_w640_h640_privod-elektricheskij-gr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2834680" cy="283468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84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532" y="300897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ГОСТ Р 50369-92 </a:t>
            </a:r>
            <a:r>
              <a:rPr lang="ru-RU" sz="2400" b="1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электропривод</a:t>
            </a:r>
            <a:r>
              <a:rPr lang="ru-RU" sz="24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определён как электромеханическая система, состоящая из </a:t>
            </a:r>
            <a:r>
              <a:rPr lang="ru-RU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преобразователей электроэнергии</a:t>
            </a:r>
            <a:r>
              <a:rPr lang="ru-RU" sz="24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электромеханических и механических преобразователей, управляющих и информационных устройств и устройств сопряжения с внешними электрическими, механическими, управляющими и информационными системами, предназначенная для приведения в движение исполнительных органов рабочей машины и управления этим движением в целях осуществления технологического процесса.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http://sc02.alicdn.com/kf/HTB14fXRayDxK1Rjy1zcq6yGeXXag/400v-4-20-ma-Part-Turn-Electr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79611"/>
            <a:ext cx="2304256" cy="230425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2.freepng.ru/20180606/klw/kisspng-linear-actuator-electricity-electric-motor-linear-5b176687a17e98.78812392152826023166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356" y="4471582"/>
            <a:ext cx="4972100" cy="232031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1/11/Elprivod.svg/1012px-Elprivo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5954"/>
            <a:ext cx="8064896" cy="414401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4395" y="4509120"/>
            <a:ext cx="5891782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Функциональные части: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Силовая часть или электропривод с разомкнутой системой регулирования.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Механическая часть.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Система управления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 электропривода</a:t>
            </a:r>
          </a:p>
        </p:txBody>
      </p:sp>
      <p:pic>
        <p:nvPicPr>
          <p:cNvPr id="3076" name="Picture 4" descr="https://opt-1312749.ssl.1c-bitrix-cdn.ru/upload/iblock/03c/systems.jpg?1544461883718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54" y="4366019"/>
            <a:ext cx="2793021" cy="239599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0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046168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Состав электропривода (ЭП):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44824"/>
            <a:ext cx="8928992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ru-RU" sz="24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Регулятор (Р) предназначен для управления процессами, протекающими в электроприводе.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Электрический преобразователь (ЭП) предназначен для преобразования электрической энергии сети в регулируемое напряжение постоянного или переменного тока.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Электромеханический преобразователь (ЭМП) — двигатель, предназначен для преобразования электрической энергии в механическую.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Механический преобразователь (МП) может изменять скорость вращения двигателя.</a:t>
            </a:r>
          </a:p>
          <a:p>
            <a:pPr>
              <a:buFont typeface="Arial"/>
              <a:buChar char="•"/>
            </a:pPr>
            <a:r>
              <a:rPr lang="ru-RU" sz="2400" dirty="0" err="1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</a:t>
            </a:r>
            <a:r>
              <a:rPr lang="ru-RU" sz="24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— управляющее воздействие.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ИО — </a:t>
            </a:r>
            <a:r>
              <a:rPr lang="ru-RU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исполнительный орган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???</a:t>
            </a:r>
            <a:r>
              <a:rPr lang="ru-RU" sz="2400" dirty="0">
                <a:solidFill>
                  <a:srgbClr val="22222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7236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87083962"/>
              </p:ext>
            </p:extLst>
          </p:nvPr>
        </p:nvGraphicFramePr>
        <p:xfrm>
          <a:off x="395536" y="404664"/>
          <a:ext cx="856895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342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512511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Классификация электроприводов:</a:t>
            </a:r>
          </a:p>
        </p:txBody>
      </p:sp>
      <p:sp>
        <p:nvSpPr>
          <p:cNvPr id="3" name="AutoShape 17"/>
          <p:cNvSpPr>
            <a:spLocks noChangeArrowheads="1"/>
          </p:cNvSpPr>
          <p:nvPr/>
        </p:nvSpPr>
        <p:spPr bwMode="auto">
          <a:xfrm>
            <a:off x="520550" y="2493665"/>
            <a:ext cx="8137525" cy="5048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Электроприводы классифицируются по основным характерным признакам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44313" y="3489309"/>
            <a:ext cx="8137525" cy="2305050"/>
            <a:chOff x="458" y="1334"/>
            <a:chExt cx="5126" cy="1452"/>
          </a:xfrm>
        </p:grpSpPr>
        <p:sp>
          <p:nvSpPr>
            <p:cNvPr id="5" name="AutoShape 20"/>
            <p:cNvSpPr>
              <a:spLocks noChangeArrowheads="1"/>
            </p:cNvSpPr>
            <p:nvPr/>
          </p:nvSpPr>
          <p:spPr bwMode="auto">
            <a:xfrm>
              <a:off x="458" y="1525"/>
              <a:ext cx="5126" cy="318"/>
            </a:xfrm>
            <a:prstGeom prst="roundRect">
              <a:avLst>
                <a:gd name="adj" fmla="val 16667"/>
              </a:avLst>
            </a:prstGeom>
            <a:solidFill>
              <a:srgbClr val="CC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-по способу передачи механической энергии исполнительному органу</a:t>
              </a:r>
            </a:p>
          </p:txBody>
        </p:sp>
        <p:sp>
          <p:nvSpPr>
            <p:cNvPr id="6" name="Line 22"/>
            <p:cNvSpPr>
              <a:spLocks noChangeShapeType="1"/>
            </p:cNvSpPr>
            <p:nvPr/>
          </p:nvSpPr>
          <p:spPr bwMode="auto">
            <a:xfrm>
              <a:off x="3043" y="1334"/>
              <a:ext cx="0" cy="181"/>
            </a:xfrm>
            <a:prstGeom prst="line">
              <a:avLst/>
            </a:prstGeom>
            <a:noFill/>
            <a:ln w="28575">
              <a:solidFill>
                <a:srgbClr val="33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Line 24"/>
            <p:cNvSpPr>
              <a:spLocks noChangeShapeType="1"/>
            </p:cNvSpPr>
            <p:nvPr/>
          </p:nvSpPr>
          <p:spPr bwMode="auto">
            <a:xfrm>
              <a:off x="3024" y="1851"/>
              <a:ext cx="0" cy="181"/>
            </a:xfrm>
            <a:prstGeom prst="line">
              <a:avLst/>
            </a:prstGeom>
            <a:noFill/>
            <a:ln w="28575">
              <a:solidFill>
                <a:srgbClr val="33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Line 25"/>
            <p:cNvSpPr>
              <a:spLocks noChangeShapeType="1"/>
            </p:cNvSpPr>
            <p:nvPr/>
          </p:nvSpPr>
          <p:spPr bwMode="auto">
            <a:xfrm>
              <a:off x="4740" y="1842"/>
              <a:ext cx="0" cy="181"/>
            </a:xfrm>
            <a:prstGeom prst="line">
              <a:avLst/>
            </a:prstGeom>
            <a:noFill/>
            <a:ln w="28575">
              <a:solidFill>
                <a:srgbClr val="33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AutoShape 26"/>
            <p:cNvSpPr>
              <a:spLocks noChangeArrowheads="1"/>
            </p:cNvSpPr>
            <p:nvPr/>
          </p:nvSpPr>
          <p:spPr bwMode="auto">
            <a:xfrm>
              <a:off x="475" y="2024"/>
              <a:ext cx="1343" cy="744"/>
            </a:xfrm>
            <a:prstGeom prst="roundRect">
              <a:avLst>
                <a:gd name="adj" fmla="val 16667"/>
              </a:avLst>
            </a:prstGeom>
            <a:solidFill>
              <a:srgbClr val="CC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групповой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электропривод </a:t>
              </a:r>
            </a:p>
          </p:txBody>
        </p:sp>
        <p:sp>
          <p:nvSpPr>
            <p:cNvPr id="10" name="Line 27"/>
            <p:cNvSpPr>
              <a:spLocks noChangeShapeType="1"/>
            </p:cNvSpPr>
            <p:nvPr/>
          </p:nvSpPr>
          <p:spPr bwMode="auto">
            <a:xfrm>
              <a:off x="1156" y="1842"/>
              <a:ext cx="0" cy="181"/>
            </a:xfrm>
            <a:prstGeom prst="line">
              <a:avLst/>
            </a:prstGeom>
            <a:noFill/>
            <a:ln w="28575">
              <a:solidFill>
                <a:srgbClr val="33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AutoShape 28"/>
            <p:cNvSpPr>
              <a:spLocks noChangeArrowheads="1"/>
            </p:cNvSpPr>
            <p:nvPr/>
          </p:nvSpPr>
          <p:spPr bwMode="auto">
            <a:xfrm>
              <a:off x="2363" y="2042"/>
              <a:ext cx="1343" cy="744"/>
            </a:xfrm>
            <a:prstGeom prst="roundRect">
              <a:avLst>
                <a:gd name="adj" fmla="val 16667"/>
              </a:avLst>
            </a:prstGeom>
            <a:solidFill>
              <a:srgbClr val="CC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индивидуальный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электропривод </a:t>
              </a:r>
            </a:p>
          </p:txBody>
        </p:sp>
        <p:sp>
          <p:nvSpPr>
            <p:cNvPr id="12" name="AutoShape 29"/>
            <p:cNvSpPr>
              <a:spLocks noChangeArrowheads="1"/>
            </p:cNvSpPr>
            <p:nvPr/>
          </p:nvSpPr>
          <p:spPr bwMode="auto">
            <a:xfrm>
              <a:off x="4059" y="2033"/>
              <a:ext cx="1343" cy="744"/>
            </a:xfrm>
            <a:prstGeom prst="roundRect">
              <a:avLst>
                <a:gd name="adj" fmla="val 16667"/>
              </a:avLst>
            </a:prstGeom>
            <a:solidFill>
              <a:srgbClr val="CC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взаимосвязанный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электропривод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447974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1000</Words>
  <Application>Microsoft Office PowerPoint</Application>
  <PresentationFormat>Экран (4:3)</PresentationFormat>
  <Paragraphs>160</Paragraphs>
  <Slides>35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Calibri</vt:lpstr>
      <vt:lpstr>Cambria Math</vt:lpstr>
      <vt:lpstr>Georgia</vt:lpstr>
      <vt:lpstr>Tahoma</vt:lpstr>
      <vt:lpstr>Times New Roman</vt:lpstr>
      <vt:lpstr>Trebuchet MS</vt:lpstr>
      <vt:lpstr>Воздушный поток</vt:lpstr>
      <vt:lpstr>Рисунок</vt:lpstr>
      <vt:lpstr>Электрооборудование промышленности</vt:lpstr>
      <vt:lpstr>ВВЕДЕНИЕ</vt:lpstr>
      <vt:lpstr>Презентация PowerPoint</vt:lpstr>
      <vt:lpstr>1. Общие сведения о приводе</vt:lpstr>
      <vt:lpstr>Презентация PowerPoint</vt:lpstr>
      <vt:lpstr>Презентация PowerPoint</vt:lpstr>
      <vt:lpstr>Состав электропривода (ЭП):</vt:lpstr>
      <vt:lpstr>Презентация PowerPoint</vt:lpstr>
      <vt:lpstr>Классификация электроприводов:</vt:lpstr>
      <vt:lpstr>Презентация PowerPoint</vt:lpstr>
      <vt:lpstr>Презентация PowerPoint</vt:lpstr>
      <vt:lpstr> </vt:lpstr>
      <vt:lpstr>Функции электропривода </vt:lpstr>
      <vt:lpstr>Презентация PowerPoint</vt:lpstr>
      <vt:lpstr> </vt:lpstr>
      <vt:lpstr>Презентация PowerPoint</vt:lpstr>
      <vt:lpstr>Информационный канал привода</vt:lpstr>
      <vt:lpstr>Презентация PowerPoint</vt:lpstr>
      <vt:lpstr>2. Электропривод в электрооборудовании </vt:lpstr>
      <vt:lpstr>Рассмотрим электрооборудование электропривода</vt:lpstr>
      <vt:lpstr>Презентация PowerPoint</vt:lpstr>
      <vt:lpstr>Способы управления МПТ</vt:lpstr>
      <vt:lpstr>Элементы автоматики для пуска ДПТ</vt:lpstr>
      <vt:lpstr>Вид элементов</vt:lpstr>
      <vt:lpstr>Презентация PowerPoint</vt:lpstr>
      <vt:lpstr>Способы управления 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Элементы автоматики для АД</vt:lpstr>
      <vt:lpstr>Виды элементов</vt:lpstr>
      <vt:lpstr>Выключатель не автоматический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Электрооборудование промышленности</dc:title>
  <dc:creator>User</dc:creator>
  <cp:lastModifiedBy>Чипа Александр</cp:lastModifiedBy>
  <cp:revision>50</cp:revision>
  <dcterms:created xsi:type="dcterms:W3CDTF">2019-09-14T03:37:13Z</dcterms:created>
  <dcterms:modified xsi:type="dcterms:W3CDTF">2021-09-15T17:48:47Z</dcterms:modified>
</cp:coreProperties>
</file>