
<file path=[Content_Types].xml><?xml version="1.0" encoding="utf-8"?>
<Types xmlns="http://schemas.openxmlformats.org/package/2006/content-types">
  <Default Extension="jfif"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1" d="100"/>
          <a:sy n="81" d="100"/>
        </p:scale>
        <p:origin x="62"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5276CA-6186-4BE9-888A-3D68D7BAE5D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38C38D8-39AA-474E-BA8D-9C02142E6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BFFC746-2847-4270-8EE6-53C6592BCF02}"/>
              </a:ext>
            </a:extLst>
          </p:cNvPr>
          <p:cNvSpPr>
            <a:spLocks noGrp="1"/>
          </p:cNvSpPr>
          <p:nvPr>
            <p:ph type="dt" sz="half" idx="10"/>
          </p:nvPr>
        </p:nvSpPr>
        <p:spPr/>
        <p:txBody>
          <a:bodyPr/>
          <a:lstStyle/>
          <a:p>
            <a:fld id="{E8CDF1A2-9392-4FC3-91C4-96332B87DA9B}" type="datetimeFigureOut">
              <a:rPr lang="ru-RU" smtClean="0"/>
              <a:t>03.04.2020</a:t>
            </a:fld>
            <a:endParaRPr lang="ru-RU"/>
          </a:p>
        </p:txBody>
      </p:sp>
      <p:sp>
        <p:nvSpPr>
          <p:cNvPr id="5" name="Нижний колонтитул 4">
            <a:extLst>
              <a:ext uri="{FF2B5EF4-FFF2-40B4-BE49-F238E27FC236}">
                <a16:creationId xmlns:a16="http://schemas.microsoft.com/office/drawing/2014/main" id="{9B61A5F3-5489-47D4-A4BE-8C5696BE400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6203ECA-9DA4-4A04-B604-4527DF379AED}"/>
              </a:ext>
            </a:extLst>
          </p:cNvPr>
          <p:cNvSpPr>
            <a:spLocks noGrp="1"/>
          </p:cNvSpPr>
          <p:nvPr>
            <p:ph type="sldNum" sz="quarter" idx="12"/>
          </p:nvPr>
        </p:nvSpPr>
        <p:spPr/>
        <p:txBody>
          <a:bodyPr/>
          <a:lstStyle/>
          <a:p>
            <a:fld id="{36F28C85-4E01-48AC-836F-92AFF3F61D3D}" type="slidenum">
              <a:rPr lang="ru-RU" smtClean="0"/>
              <a:t>‹#›</a:t>
            </a:fld>
            <a:endParaRPr lang="ru-RU"/>
          </a:p>
        </p:txBody>
      </p:sp>
    </p:spTree>
    <p:extLst>
      <p:ext uri="{BB962C8B-B14F-4D97-AF65-F5344CB8AC3E}">
        <p14:creationId xmlns:p14="http://schemas.microsoft.com/office/powerpoint/2010/main" val="188463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27281B-A703-4E87-A88F-C9D5B48F9EF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7599966-D8BA-490B-BAA6-81CE461ABA8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2317818-CEDA-411B-93C4-1B84081D7105}"/>
              </a:ext>
            </a:extLst>
          </p:cNvPr>
          <p:cNvSpPr>
            <a:spLocks noGrp="1"/>
          </p:cNvSpPr>
          <p:nvPr>
            <p:ph type="dt" sz="half" idx="10"/>
          </p:nvPr>
        </p:nvSpPr>
        <p:spPr/>
        <p:txBody>
          <a:bodyPr/>
          <a:lstStyle/>
          <a:p>
            <a:fld id="{E8CDF1A2-9392-4FC3-91C4-96332B87DA9B}" type="datetimeFigureOut">
              <a:rPr lang="ru-RU" smtClean="0"/>
              <a:t>03.04.2020</a:t>
            </a:fld>
            <a:endParaRPr lang="ru-RU"/>
          </a:p>
        </p:txBody>
      </p:sp>
      <p:sp>
        <p:nvSpPr>
          <p:cNvPr id="5" name="Нижний колонтитул 4">
            <a:extLst>
              <a:ext uri="{FF2B5EF4-FFF2-40B4-BE49-F238E27FC236}">
                <a16:creationId xmlns:a16="http://schemas.microsoft.com/office/drawing/2014/main" id="{575172AD-183B-472E-B202-1EC8B683C87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F45F0F-CDD9-4AEF-A1FB-AA41A8058CF8}"/>
              </a:ext>
            </a:extLst>
          </p:cNvPr>
          <p:cNvSpPr>
            <a:spLocks noGrp="1"/>
          </p:cNvSpPr>
          <p:nvPr>
            <p:ph type="sldNum" sz="quarter" idx="12"/>
          </p:nvPr>
        </p:nvSpPr>
        <p:spPr/>
        <p:txBody>
          <a:bodyPr/>
          <a:lstStyle/>
          <a:p>
            <a:fld id="{36F28C85-4E01-48AC-836F-92AFF3F61D3D}" type="slidenum">
              <a:rPr lang="ru-RU" smtClean="0"/>
              <a:t>‹#›</a:t>
            </a:fld>
            <a:endParaRPr lang="ru-RU"/>
          </a:p>
        </p:txBody>
      </p:sp>
    </p:spTree>
    <p:extLst>
      <p:ext uri="{BB962C8B-B14F-4D97-AF65-F5344CB8AC3E}">
        <p14:creationId xmlns:p14="http://schemas.microsoft.com/office/powerpoint/2010/main" val="413604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1588BEA-AA9C-4E81-BD76-925A41B0C63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06704F0-F2CC-4D6D-B945-9241C855678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9A5B3F9-7952-4D55-92C4-F929308DA808}"/>
              </a:ext>
            </a:extLst>
          </p:cNvPr>
          <p:cNvSpPr>
            <a:spLocks noGrp="1"/>
          </p:cNvSpPr>
          <p:nvPr>
            <p:ph type="dt" sz="half" idx="10"/>
          </p:nvPr>
        </p:nvSpPr>
        <p:spPr/>
        <p:txBody>
          <a:bodyPr/>
          <a:lstStyle/>
          <a:p>
            <a:fld id="{E8CDF1A2-9392-4FC3-91C4-96332B87DA9B}" type="datetimeFigureOut">
              <a:rPr lang="ru-RU" smtClean="0"/>
              <a:t>03.04.2020</a:t>
            </a:fld>
            <a:endParaRPr lang="ru-RU"/>
          </a:p>
        </p:txBody>
      </p:sp>
      <p:sp>
        <p:nvSpPr>
          <p:cNvPr id="5" name="Нижний колонтитул 4">
            <a:extLst>
              <a:ext uri="{FF2B5EF4-FFF2-40B4-BE49-F238E27FC236}">
                <a16:creationId xmlns:a16="http://schemas.microsoft.com/office/drawing/2014/main" id="{C8195A8B-B3FD-40C9-BF1D-748CA242E2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AD59528-4719-47A6-B8F2-1D4247399E4C}"/>
              </a:ext>
            </a:extLst>
          </p:cNvPr>
          <p:cNvSpPr>
            <a:spLocks noGrp="1"/>
          </p:cNvSpPr>
          <p:nvPr>
            <p:ph type="sldNum" sz="quarter" idx="12"/>
          </p:nvPr>
        </p:nvSpPr>
        <p:spPr/>
        <p:txBody>
          <a:bodyPr/>
          <a:lstStyle/>
          <a:p>
            <a:fld id="{36F28C85-4E01-48AC-836F-92AFF3F61D3D}" type="slidenum">
              <a:rPr lang="ru-RU" smtClean="0"/>
              <a:t>‹#›</a:t>
            </a:fld>
            <a:endParaRPr lang="ru-RU"/>
          </a:p>
        </p:txBody>
      </p:sp>
    </p:spTree>
    <p:extLst>
      <p:ext uri="{BB962C8B-B14F-4D97-AF65-F5344CB8AC3E}">
        <p14:creationId xmlns:p14="http://schemas.microsoft.com/office/powerpoint/2010/main" val="317929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64D5B1-F8AC-4F2E-8E76-CD5F65B5B4D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75A51EC-B509-4BAF-81A1-2C6B15A7B40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F9FB86-57A2-4266-9C66-15DCCDBBCC70}"/>
              </a:ext>
            </a:extLst>
          </p:cNvPr>
          <p:cNvSpPr>
            <a:spLocks noGrp="1"/>
          </p:cNvSpPr>
          <p:nvPr>
            <p:ph type="dt" sz="half" idx="10"/>
          </p:nvPr>
        </p:nvSpPr>
        <p:spPr/>
        <p:txBody>
          <a:bodyPr/>
          <a:lstStyle/>
          <a:p>
            <a:fld id="{E8CDF1A2-9392-4FC3-91C4-96332B87DA9B}" type="datetimeFigureOut">
              <a:rPr lang="ru-RU" smtClean="0"/>
              <a:t>03.04.2020</a:t>
            </a:fld>
            <a:endParaRPr lang="ru-RU"/>
          </a:p>
        </p:txBody>
      </p:sp>
      <p:sp>
        <p:nvSpPr>
          <p:cNvPr id="5" name="Нижний колонтитул 4">
            <a:extLst>
              <a:ext uri="{FF2B5EF4-FFF2-40B4-BE49-F238E27FC236}">
                <a16:creationId xmlns:a16="http://schemas.microsoft.com/office/drawing/2014/main" id="{1ACA479C-ECE1-4C6B-9307-7C4411768D9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9E79AAD-D3A8-4FAC-A114-49C83620516E}"/>
              </a:ext>
            </a:extLst>
          </p:cNvPr>
          <p:cNvSpPr>
            <a:spLocks noGrp="1"/>
          </p:cNvSpPr>
          <p:nvPr>
            <p:ph type="sldNum" sz="quarter" idx="12"/>
          </p:nvPr>
        </p:nvSpPr>
        <p:spPr/>
        <p:txBody>
          <a:bodyPr/>
          <a:lstStyle/>
          <a:p>
            <a:fld id="{36F28C85-4E01-48AC-836F-92AFF3F61D3D}" type="slidenum">
              <a:rPr lang="ru-RU" smtClean="0"/>
              <a:t>‹#›</a:t>
            </a:fld>
            <a:endParaRPr lang="ru-RU"/>
          </a:p>
        </p:txBody>
      </p:sp>
    </p:spTree>
    <p:extLst>
      <p:ext uri="{BB962C8B-B14F-4D97-AF65-F5344CB8AC3E}">
        <p14:creationId xmlns:p14="http://schemas.microsoft.com/office/powerpoint/2010/main" val="66226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41E649-4545-41B7-AA03-3465A99F21D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0630EC9-E1C4-4110-BFB4-D308C1680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980054B-059C-4CFE-A096-8D7366E2AD6D}"/>
              </a:ext>
            </a:extLst>
          </p:cNvPr>
          <p:cNvSpPr>
            <a:spLocks noGrp="1"/>
          </p:cNvSpPr>
          <p:nvPr>
            <p:ph type="dt" sz="half" idx="10"/>
          </p:nvPr>
        </p:nvSpPr>
        <p:spPr/>
        <p:txBody>
          <a:bodyPr/>
          <a:lstStyle/>
          <a:p>
            <a:fld id="{E8CDF1A2-9392-4FC3-91C4-96332B87DA9B}" type="datetimeFigureOut">
              <a:rPr lang="ru-RU" smtClean="0"/>
              <a:t>03.04.2020</a:t>
            </a:fld>
            <a:endParaRPr lang="ru-RU"/>
          </a:p>
        </p:txBody>
      </p:sp>
      <p:sp>
        <p:nvSpPr>
          <p:cNvPr id="5" name="Нижний колонтитул 4">
            <a:extLst>
              <a:ext uri="{FF2B5EF4-FFF2-40B4-BE49-F238E27FC236}">
                <a16:creationId xmlns:a16="http://schemas.microsoft.com/office/drawing/2014/main" id="{CD17F393-2266-4352-B1F6-603A6CBABE4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2B2A4B4-AC09-4E09-A22C-7B3E73D47BCB}"/>
              </a:ext>
            </a:extLst>
          </p:cNvPr>
          <p:cNvSpPr>
            <a:spLocks noGrp="1"/>
          </p:cNvSpPr>
          <p:nvPr>
            <p:ph type="sldNum" sz="quarter" idx="12"/>
          </p:nvPr>
        </p:nvSpPr>
        <p:spPr/>
        <p:txBody>
          <a:bodyPr/>
          <a:lstStyle/>
          <a:p>
            <a:fld id="{36F28C85-4E01-48AC-836F-92AFF3F61D3D}" type="slidenum">
              <a:rPr lang="ru-RU" smtClean="0"/>
              <a:t>‹#›</a:t>
            </a:fld>
            <a:endParaRPr lang="ru-RU"/>
          </a:p>
        </p:txBody>
      </p:sp>
    </p:spTree>
    <p:extLst>
      <p:ext uri="{BB962C8B-B14F-4D97-AF65-F5344CB8AC3E}">
        <p14:creationId xmlns:p14="http://schemas.microsoft.com/office/powerpoint/2010/main" val="20189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B63DF3-D158-47EC-BBDE-A79A0C78E11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6F6860A-4BC9-4AC2-84B8-D55327627BB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AA897FB-0002-485E-A452-6F3FD1F2F81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13B00A7-81E3-4A77-BB51-0032266853F6}"/>
              </a:ext>
            </a:extLst>
          </p:cNvPr>
          <p:cNvSpPr>
            <a:spLocks noGrp="1"/>
          </p:cNvSpPr>
          <p:nvPr>
            <p:ph type="dt" sz="half" idx="10"/>
          </p:nvPr>
        </p:nvSpPr>
        <p:spPr/>
        <p:txBody>
          <a:bodyPr/>
          <a:lstStyle/>
          <a:p>
            <a:fld id="{E8CDF1A2-9392-4FC3-91C4-96332B87DA9B}" type="datetimeFigureOut">
              <a:rPr lang="ru-RU" smtClean="0"/>
              <a:t>03.04.2020</a:t>
            </a:fld>
            <a:endParaRPr lang="ru-RU"/>
          </a:p>
        </p:txBody>
      </p:sp>
      <p:sp>
        <p:nvSpPr>
          <p:cNvPr id="6" name="Нижний колонтитул 5">
            <a:extLst>
              <a:ext uri="{FF2B5EF4-FFF2-40B4-BE49-F238E27FC236}">
                <a16:creationId xmlns:a16="http://schemas.microsoft.com/office/drawing/2014/main" id="{ECE0AB74-8403-4E9A-838A-A8BA4883A0C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776583D-78DA-44BC-88D2-FC22595654D6}"/>
              </a:ext>
            </a:extLst>
          </p:cNvPr>
          <p:cNvSpPr>
            <a:spLocks noGrp="1"/>
          </p:cNvSpPr>
          <p:nvPr>
            <p:ph type="sldNum" sz="quarter" idx="12"/>
          </p:nvPr>
        </p:nvSpPr>
        <p:spPr/>
        <p:txBody>
          <a:bodyPr/>
          <a:lstStyle/>
          <a:p>
            <a:fld id="{36F28C85-4E01-48AC-836F-92AFF3F61D3D}" type="slidenum">
              <a:rPr lang="ru-RU" smtClean="0"/>
              <a:t>‹#›</a:t>
            </a:fld>
            <a:endParaRPr lang="ru-RU"/>
          </a:p>
        </p:txBody>
      </p:sp>
    </p:spTree>
    <p:extLst>
      <p:ext uri="{BB962C8B-B14F-4D97-AF65-F5344CB8AC3E}">
        <p14:creationId xmlns:p14="http://schemas.microsoft.com/office/powerpoint/2010/main" val="2971964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2823D3-FCC4-42C5-B280-9ED42220837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51725790-6A19-4FE2-AA82-59458C9062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858E91F-8877-41AD-AF93-33087BA15F2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5071528-C18F-4AA4-8D51-2FD2761211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EA298FA-FE24-4454-A079-CBA37451E57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9FBEA5A-E097-4E35-8146-BA2DB4575570}"/>
              </a:ext>
            </a:extLst>
          </p:cNvPr>
          <p:cNvSpPr>
            <a:spLocks noGrp="1"/>
          </p:cNvSpPr>
          <p:nvPr>
            <p:ph type="dt" sz="half" idx="10"/>
          </p:nvPr>
        </p:nvSpPr>
        <p:spPr/>
        <p:txBody>
          <a:bodyPr/>
          <a:lstStyle/>
          <a:p>
            <a:fld id="{E8CDF1A2-9392-4FC3-91C4-96332B87DA9B}" type="datetimeFigureOut">
              <a:rPr lang="ru-RU" smtClean="0"/>
              <a:t>03.04.2020</a:t>
            </a:fld>
            <a:endParaRPr lang="ru-RU"/>
          </a:p>
        </p:txBody>
      </p:sp>
      <p:sp>
        <p:nvSpPr>
          <p:cNvPr id="8" name="Нижний колонтитул 7">
            <a:extLst>
              <a:ext uri="{FF2B5EF4-FFF2-40B4-BE49-F238E27FC236}">
                <a16:creationId xmlns:a16="http://schemas.microsoft.com/office/drawing/2014/main" id="{FBBE4110-7129-4116-828D-D68B80FB231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7CD64FD-D4E9-43B2-AA52-C0F63E21161F}"/>
              </a:ext>
            </a:extLst>
          </p:cNvPr>
          <p:cNvSpPr>
            <a:spLocks noGrp="1"/>
          </p:cNvSpPr>
          <p:nvPr>
            <p:ph type="sldNum" sz="quarter" idx="12"/>
          </p:nvPr>
        </p:nvSpPr>
        <p:spPr/>
        <p:txBody>
          <a:bodyPr/>
          <a:lstStyle/>
          <a:p>
            <a:fld id="{36F28C85-4E01-48AC-836F-92AFF3F61D3D}" type="slidenum">
              <a:rPr lang="ru-RU" smtClean="0"/>
              <a:t>‹#›</a:t>
            </a:fld>
            <a:endParaRPr lang="ru-RU"/>
          </a:p>
        </p:txBody>
      </p:sp>
    </p:spTree>
    <p:extLst>
      <p:ext uri="{BB962C8B-B14F-4D97-AF65-F5344CB8AC3E}">
        <p14:creationId xmlns:p14="http://schemas.microsoft.com/office/powerpoint/2010/main" val="176929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D4D508-8463-46B0-AB7D-BDD0ED5F47C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668426F-6B7C-4D7B-9300-EAAC162F2DB9}"/>
              </a:ext>
            </a:extLst>
          </p:cNvPr>
          <p:cNvSpPr>
            <a:spLocks noGrp="1"/>
          </p:cNvSpPr>
          <p:nvPr>
            <p:ph type="dt" sz="half" idx="10"/>
          </p:nvPr>
        </p:nvSpPr>
        <p:spPr/>
        <p:txBody>
          <a:bodyPr/>
          <a:lstStyle/>
          <a:p>
            <a:fld id="{E8CDF1A2-9392-4FC3-91C4-96332B87DA9B}" type="datetimeFigureOut">
              <a:rPr lang="ru-RU" smtClean="0"/>
              <a:t>03.04.2020</a:t>
            </a:fld>
            <a:endParaRPr lang="ru-RU"/>
          </a:p>
        </p:txBody>
      </p:sp>
      <p:sp>
        <p:nvSpPr>
          <p:cNvPr id="4" name="Нижний колонтитул 3">
            <a:extLst>
              <a:ext uri="{FF2B5EF4-FFF2-40B4-BE49-F238E27FC236}">
                <a16:creationId xmlns:a16="http://schemas.microsoft.com/office/drawing/2014/main" id="{9A1E1CAB-B242-4DC0-B158-D843F094458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AE96C04-5D6F-42DE-BE98-E52771950533}"/>
              </a:ext>
            </a:extLst>
          </p:cNvPr>
          <p:cNvSpPr>
            <a:spLocks noGrp="1"/>
          </p:cNvSpPr>
          <p:nvPr>
            <p:ph type="sldNum" sz="quarter" idx="12"/>
          </p:nvPr>
        </p:nvSpPr>
        <p:spPr/>
        <p:txBody>
          <a:bodyPr/>
          <a:lstStyle/>
          <a:p>
            <a:fld id="{36F28C85-4E01-48AC-836F-92AFF3F61D3D}" type="slidenum">
              <a:rPr lang="ru-RU" smtClean="0"/>
              <a:t>‹#›</a:t>
            </a:fld>
            <a:endParaRPr lang="ru-RU"/>
          </a:p>
        </p:txBody>
      </p:sp>
    </p:spTree>
    <p:extLst>
      <p:ext uri="{BB962C8B-B14F-4D97-AF65-F5344CB8AC3E}">
        <p14:creationId xmlns:p14="http://schemas.microsoft.com/office/powerpoint/2010/main" val="283601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184A257-A066-4A58-81A7-D17319C783CD}"/>
              </a:ext>
            </a:extLst>
          </p:cNvPr>
          <p:cNvSpPr>
            <a:spLocks noGrp="1"/>
          </p:cNvSpPr>
          <p:nvPr>
            <p:ph type="dt" sz="half" idx="10"/>
          </p:nvPr>
        </p:nvSpPr>
        <p:spPr/>
        <p:txBody>
          <a:bodyPr/>
          <a:lstStyle/>
          <a:p>
            <a:fld id="{E8CDF1A2-9392-4FC3-91C4-96332B87DA9B}" type="datetimeFigureOut">
              <a:rPr lang="ru-RU" smtClean="0"/>
              <a:t>03.04.2020</a:t>
            </a:fld>
            <a:endParaRPr lang="ru-RU"/>
          </a:p>
        </p:txBody>
      </p:sp>
      <p:sp>
        <p:nvSpPr>
          <p:cNvPr id="3" name="Нижний колонтитул 2">
            <a:extLst>
              <a:ext uri="{FF2B5EF4-FFF2-40B4-BE49-F238E27FC236}">
                <a16:creationId xmlns:a16="http://schemas.microsoft.com/office/drawing/2014/main" id="{0EF704A5-F7E5-4F02-8B08-A5BB92C8A68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666E0F2-23D0-4FD5-A169-94C19233670B}"/>
              </a:ext>
            </a:extLst>
          </p:cNvPr>
          <p:cNvSpPr>
            <a:spLocks noGrp="1"/>
          </p:cNvSpPr>
          <p:nvPr>
            <p:ph type="sldNum" sz="quarter" idx="12"/>
          </p:nvPr>
        </p:nvSpPr>
        <p:spPr/>
        <p:txBody>
          <a:bodyPr/>
          <a:lstStyle/>
          <a:p>
            <a:fld id="{36F28C85-4E01-48AC-836F-92AFF3F61D3D}" type="slidenum">
              <a:rPr lang="ru-RU" smtClean="0"/>
              <a:t>‹#›</a:t>
            </a:fld>
            <a:endParaRPr lang="ru-RU"/>
          </a:p>
        </p:txBody>
      </p:sp>
    </p:spTree>
    <p:extLst>
      <p:ext uri="{BB962C8B-B14F-4D97-AF65-F5344CB8AC3E}">
        <p14:creationId xmlns:p14="http://schemas.microsoft.com/office/powerpoint/2010/main" val="291959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507CB2-C6E3-435A-BF96-AA01403D15E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6870D60-25E6-47D8-B3DA-055FE140F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C780F3A-D845-4D1A-A51F-30BCE727A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53E0E6C-8C4D-4025-A38A-4D6892F1363C}"/>
              </a:ext>
            </a:extLst>
          </p:cNvPr>
          <p:cNvSpPr>
            <a:spLocks noGrp="1"/>
          </p:cNvSpPr>
          <p:nvPr>
            <p:ph type="dt" sz="half" idx="10"/>
          </p:nvPr>
        </p:nvSpPr>
        <p:spPr/>
        <p:txBody>
          <a:bodyPr/>
          <a:lstStyle/>
          <a:p>
            <a:fld id="{E8CDF1A2-9392-4FC3-91C4-96332B87DA9B}" type="datetimeFigureOut">
              <a:rPr lang="ru-RU" smtClean="0"/>
              <a:t>03.04.2020</a:t>
            </a:fld>
            <a:endParaRPr lang="ru-RU"/>
          </a:p>
        </p:txBody>
      </p:sp>
      <p:sp>
        <p:nvSpPr>
          <p:cNvPr id="6" name="Нижний колонтитул 5">
            <a:extLst>
              <a:ext uri="{FF2B5EF4-FFF2-40B4-BE49-F238E27FC236}">
                <a16:creationId xmlns:a16="http://schemas.microsoft.com/office/drawing/2014/main" id="{9A1A4286-9276-436D-885B-405F98658D5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EB36AC5-CEDE-4806-9B3D-FFBE6808C1A1}"/>
              </a:ext>
            </a:extLst>
          </p:cNvPr>
          <p:cNvSpPr>
            <a:spLocks noGrp="1"/>
          </p:cNvSpPr>
          <p:nvPr>
            <p:ph type="sldNum" sz="quarter" idx="12"/>
          </p:nvPr>
        </p:nvSpPr>
        <p:spPr/>
        <p:txBody>
          <a:bodyPr/>
          <a:lstStyle/>
          <a:p>
            <a:fld id="{36F28C85-4E01-48AC-836F-92AFF3F61D3D}" type="slidenum">
              <a:rPr lang="ru-RU" smtClean="0"/>
              <a:t>‹#›</a:t>
            </a:fld>
            <a:endParaRPr lang="ru-RU"/>
          </a:p>
        </p:txBody>
      </p:sp>
    </p:spTree>
    <p:extLst>
      <p:ext uri="{BB962C8B-B14F-4D97-AF65-F5344CB8AC3E}">
        <p14:creationId xmlns:p14="http://schemas.microsoft.com/office/powerpoint/2010/main" val="65855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498D8A-C9E3-4FF6-B298-2DF08665C8E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C50EA62-EE89-4F10-80CE-6A851B1F9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2A5D745-F7DC-40EC-8297-613A358F2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6CDC878-3603-4038-B1EA-E830C652BB82}"/>
              </a:ext>
            </a:extLst>
          </p:cNvPr>
          <p:cNvSpPr>
            <a:spLocks noGrp="1"/>
          </p:cNvSpPr>
          <p:nvPr>
            <p:ph type="dt" sz="half" idx="10"/>
          </p:nvPr>
        </p:nvSpPr>
        <p:spPr/>
        <p:txBody>
          <a:bodyPr/>
          <a:lstStyle/>
          <a:p>
            <a:fld id="{E8CDF1A2-9392-4FC3-91C4-96332B87DA9B}" type="datetimeFigureOut">
              <a:rPr lang="ru-RU" smtClean="0"/>
              <a:t>03.04.2020</a:t>
            </a:fld>
            <a:endParaRPr lang="ru-RU"/>
          </a:p>
        </p:txBody>
      </p:sp>
      <p:sp>
        <p:nvSpPr>
          <p:cNvPr id="6" name="Нижний колонтитул 5">
            <a:extLst>
              <a:ext uri="{FF2B5EF4-FFF2-40B4-BE49-F238E27FC236}">
                <a16:creationId xmlns:a16="http://schemas.microsoft.com/office/drawing/2014/main" id="{CFD25B4B-186B-45BA-958B-0CE4DDA99E1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63CFF50-2B5E-41DF-B752-86F223E06924}"/>
              </a:ext>
            </a:extLst>
          </p:cNvPr>
          <p:cNvSpPr>
            <a:spLocks noGrp="1"/>
          </p:cNvSpPr>
          <p:nvPr>
            <p:ph type="sldNum" sz="quarter" idx="12"/>
          </p:nvPr>
        </p:nvSpPr>
        <p:spPr/>
        <p:txBody>
          <a:bodyPr/>
          <a:lstStyle/>
          <a:p>
            <a:fld id="{36F28C85-4E01-48AC-836F-92AFF3F61D3D}" type="slidenum">
              <a:rPr lang="ru-RU" smtClean="0"/>
              <a:t>‹#›</a:t>
            </a:fld>
            <a:endParaRPr lang="ru-RU"/>
          </a:p>
        </p:txBody>
      </p:sp>
    </p:spTree>
    <p:extLst>
      <p:ext uri="{BB962C8B-B14F-4D97-AF65-F5344CB8AC3E}">
        <p14:creationId xmlns:p14="http://schemas.microsoft.com/office/powerpoint/2010/main" val="55964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B4D3A4-EC95-48B3-BAA7-C6FEE29770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55BD9A2-CEA6-4F79-9FCD-74A5D9F7DB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B09CF08-94A1-46B6-AFF5-BCEDB5FF9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DF1A2-9392-4FC3-91C4-96332B87DA9B}" type="datetimeFigureOut">
              <a:rPr lang="ru-RU" smtClean="0"/>
              <a:t>03.04.2020</a:t>
            </a:fld>
            <a:endParaRPr lang="ru-RU"/>
          </a:p>
        </p:txBody>
      </p:sp>
      <p:sp>
        <p:nvSpPr>
          <p:cNvPr id="5" name="Нижний колонтитул 4">
            <a:extLst>
              <a:ext uri="{FF2B5EF4-FFF2-40B4-BE49-F238E27FC236}">
                <a16:creationId xmlns:a16="http://schemas.microsoft.com/office/drawing/2014/main" id="{A26F2C43-2C9C-47D3-B41A-CFFB0D317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3B92833-2FE2-4201-950F-F21B9F3CB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28C85-4E01-48AC-836F-92AFF3F61D3D}" type="slidenum">
              <a:rPr lang="ru-RU" smtClean="0"/>
              <a:t>‹#›</a:t>
            </a:fld>
            <a:endParaRPr lang="ru-RU"/>
          </a:p>
        </p:txBody>
      </p:sp>
    </p:spTree>
    <p:extLst>
      <p:ext uri="{BB962C8B-B14F-4D97-AF65-F5344CB8AC3E}">
        <p14:creationId xmlns:p14="http://schemas.microsoft.com/office/powerpoint/2010/main" val="64209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C9ED43-A12A-4CAB-8123-5FC15D9B044E}"/>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C0832615-6011-4D66-8AF0-33F8725AD112}"/>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F793E7AB-CE8D-484C-BCD7-13D3854FC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Прямоугольник 5">
            <a:extLst>
              <a:ext uri="{FF2B5EF4-FFF2-40B4-BE49-F238E27FC236}">
                <a16:creationId xmlns:a16="http://schemas.microsoft.com/office/drawing/2014/main" id="{C8762229-E824-433D-B970-BE77CC731BBA}"/>
              </a:ext>
            </a:extLst>
          </p:cNvPr>
          <p:cNvSpPr/>
          <p:nvPr/>
        </p:nvSpPr>
        <p:spPr>
          <a:xfrm>
            <a:off x="3048000" y="230659"/>
            <a:ext cx="6096000" cy="1077218"/>
          </a:xfrm>
          <a:prstGeom prst="rect">
            <a:avLst/>
          </a:prstGeom>
        </p:spPr>
        <p:txBody>
          <a:bodyPr>
            <a:spAutoFit/>
          </a:bodyPr>
          <a:lstStyle/>
          <a:p>
            <a:r>
              <a:rPr lang="ru-RU" sz="3200" dirty="0">
                <a:latin typeface="Times New Roman" panose="02020603050405020304" pitchFamily="18" charset="0"/>
                <a:cs typeface="Times New Roman" panose="02020603050405020304" pitchFamily="18" charset="0"/>
              </a:rPr>
              <a:t>ФГБОУ ВО КГЭУ</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кафедра: «Иностранный язык».</a:t>
            </a:r>
          </a:p>
        </p:txBody>
      </p:sp>
      <p:sp>
        <p:nvSpPr>
          <p:cNvPr id="7" name="Прямоугольник 6">
            <a:extLst>
              <a:ext uri="{FF2B5EF4-FFF2-40B4-BE49-F238E27FC236}">
                <a16:creationId xmlns:a16="http://schemas.microsoft.com/office/drawing/2014/main" id="{135B2BC0-E63C-43D3-BB4C-A9A9B3498780}"/>
              </a:ext>
            </a:extLst>
          </p:cNvPr>
          <p:cNvSpPr/>
          <p:nvPr/>
        </p:nvSpPr>
        <p:spPr>
          <a:xfrm>
            <a:off x="3048000" y="1755379"/>
            <a:ext cx="6096000" cy="1846659"/>
          </a:xfrm>
          <a:prstGeom prst="rect">
            <a:avLst/>
          </a:prstGeom>
        </p:spPr>
        <p:txBody>
          <a:bodyPr>
            <a:spAutoFit/>
          </a:bodyPr>
          <a:lstStyle/>
          <a:p>
            <a:br>
              <a:rPr lang="ru-RU" dirty="0"/>
            </a:br>
            <a:r>
              <a:rPr lang="ru-RU" sz="3200" dirty="0"/>
              <a:t>Презентация по дисциплине: «</a:t>
            </a:r>
            <a:r>
              <a:rPr lang="ru-RU" sz="3200" dirty="0" err="1"/>
              <a:t>Немецкиий</a:t>
            </a:r>
            <a:r>
              <a:rPr lang="ru-RU" sz="3200" dirty="0"/>
              <a:t> язык» </a:t>
            </a:r>
            <a:br>
              <a:rPr lang="ru-RU" sz="3200" dirty="0"/>
            </a:br>
            <a:r>
              <a:rPr lang="ru-RU" sz="3200" dirty="0"/>
              <a:t> </a:t>
            </a:r>
            <a:r>
              <a:rPr lang="en-US" sz="3200" dirty="0"/>
              <a:t> Dmitry </a:t>
            </a:r>
            <a:r>
              <a:rPr lang="en-US" sz="3200" dirty="0" err="1"/>
              <a:t>Ivanovich</a:t>
            </a:r>
            <a:r>
              <a:rPr lang="ru-RU" sz="3200" dirty="0"/>
              <a:t> </a:t>
            </a:r>
            <a:r>
              <a:rPr lang="en-US" sz="3200" dirty="0"/>
              <a:t>Mendelejew</a:t>
            </a:r>
            <a:endParaRPr lang="ru-RU" dirty="0"/>
          </a:p>
        </p:txBody>
      </p:sp>
      <p:sp>
        <p:nvSpPr>
          <p:cNvPr id="8" name="Прямоугольник 7">
            <a:extLst>
              <a:ext uri="{FF2B5EF4-FFF2-40B4-BE49-F238E27FC236}">
                <a16:creationId xmlns:a16="http://schemas.microsoft.com/office/drawing/2014/main" id="{3C363A32-2484-418F-84B7-1ECC04E0D7F1}"/>
              </a:ext>
            </a:extLst>
          </p:cNvPr>
          <p:cNvSpPr/>
          <p:nvPr/>
        </p:nvSpPr>
        <p:spPr>
          <a:xfrm>
            <a:off x="7704841" y="5134570"/>
            <a:ext cx="6096000" cy="923330"/>
          </a:xfrm>
          <a:prstGeom prst="rect">
            <a:avLst/>
          </a:prstGeom>
        </p:spPr>
        <p:txBody>
          <a:bodyPr>
            <a:spAutoFit/>
          </a:bodyPr>
          <a:lstStyle/>
          <a:p>
            <a:r>
              <a:rPr lang="ru-RU" dirty="0"/>
              <a:t>Выполнила студент:</a:t>
            </a:r>
            <a:r>
              <a:rPr lang="en-US" dirty="0"/>
              <a:t> </a:t>
            </a:r>
            <a:r>
              <a:rPr lang="ru-RU" dirty="0"/>
              <a:t>Кабиров А.А.</a:t>
            </a:r>
          </a:p>
          <a:p>
            <a:r>
              <a:rPr lang="en-US" dirty="0"/>
              <a:t> </a:t>
            </a:r>
            <a:r>
              <a:rPr lang="ru-RU" dirty="0"/>
              <a:t>гр.ЭЭ-9-19</a:t>
            </a:r>
          </a:p>
          <a:p>
            <a:r>
              <a:rPr lang="ru-RU" dirty="0"/>
              <a:t>Проверила:</a:t>
            </a:r>
            <a:r>
              <a:rPr lang="en-US" dirty="0"/>
              <a:t> </a:t>
            </a:r>
            <a:r>
              <a:rPr lang="ru-RU" dirty="0"/>
              <a:t>доцент Максимова А.Б.</a:t>
            </a:r>
          </a:p>
        </p:txBody>
      </p:sp>
      <p:sp>
        <p:nvSpPr>
          <p:cNvPr id="9" name="Прямоугольник 8">
            <a:extLst>
              <a:ext uri="{FF2B5EF4-FFF2-40B4-BE49-F238E27FC236}">
                <a16:creationId xmlns:a16="http://schemas.microsoft.com/office/drawing/2014/main" id="{A6C04EAB-BEA2-43B5-A64C-460599AF0F76}"/>
              </a:ext>
            </a:extLst>
          </p:cNvPr>
          <p:cNvSpPr/>
          <p:nvPr/>
        </p:nvSpPr>
        <p:spPr>
          <a:xfrm>
            <a:off x="5376540" y="6359467"/>
            <a:ext cx="1438920" cy="369332"/>
          </a:xfrm>
          <a:prstGeom prst="rect">
            <a:avLst/>
          </a:prstGeom>
        </p:spPr>
        <p:txBody>
          <a:bodyPr wrap="none">
            <a:spAutoFit/>
          </a:bodyPr>
          <a:lstStyle/>
          <a:p>
            <a:r>
              <a:rPr lang="ru-RU" dirty="0"/>
              <a:t>Казань 2020.</a:t>
            </a:r>
          </a:p>
        </p:txBody>
      </p:sp>
    </p:spTree>
    <p:extLst>
      <p:ext uri="{BB962C8B-B14F-4D97-AF65-F5344CB8AC3E}">
        <p14:creationId xmlns:p14="http://schemas.microsoft.com/office/powerpoint/2010/main" val="73514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C9ED43-A12A-4CAB-8123-5FC15D9B044E}"/>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C0832615-6011-4D66-8AF0-33F8725AD112}"/>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F793E7AB-CE8D-484C-BCD7-13D3854FC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13"/>
            <a:ext cx="12192000" cy="6858000"/>
          </a:xfrm>
          <a:prstGeom prst="rect">
            <a:avLst/>
          </a:prstGeom>
        </p:spPr>
      </p:pic>
      <p:sp>
        <p:nvSpPr>
          <p:cNvPr id="4" name="Прямоугольник 3">
            <a:extLst>
              <a:ext uri="{FF2B5EF4-FFF2-40B4-BE49-F238E27FC236}">
                <a16:creationId xmlns:a16="http://schemas.microsoft.com/office/drawing/2014/main" id="{3AE4F646-C710-4E5D-AF14-4DE49898A3B8}"/>
              </a:ext>
            </a:extLst>
          </p:cNvPr>
          <p:cNvSpPr/>
          <p:nvPr/>
        </p:nvSpPr>
        <p:spPr>
          <a:xfrm>
            <a:off x="274632" y="5317784"/>
            <a:ext cx="9313682"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D. I. Mendelejew </a:t>
            </a:r>
            <a:r>
              <a:rPr lang="en-US" sz="1600" dirty="0" err="1">
                <a:latin typeface="Times New Roman" panose="02020603050405020304" pitchFamily="18" charset="0"/>
                <a:cs typeface="Times New Roman" panose="02020603050405020304" pitchFamily="18" charset="0"/>
              </a:rPr>
              <a:t>wurde</a:t>
            </a:r>
            <a:r>
              <a:rPr lang="en-US" sz="1600" dirty="0">
                <a:latin typeface="Times New Roman" panose="02020603050405020304" pitchFamily="18" charset="0"/>
                <a:cs typeface="Times New Roman" panose="02020603050405020304" pitchFamily="18" charset="0"/>
              </a:rPr>
              <a:t> 27 </a:t>
            </a:r>
            <a:r>
              <a:rPr lang="en-US" sz="1600" dirty="0" err="1">
                <a:latin typeface="Times New Roman" panose="02020603050405020304" pitchFamily="18" charset="0"/>
                <a:cs typeface="Times New Roman" panose="02020603050405020304" pitchFamily="18" charset="0"/>
              </a:rPr>
              <a:t>Januar</a:t>
            </a:r>
            <a:r>
              <a:rPr lang="en-US" sz="1600" dirty="0">
                <a:latin typeface="Times New Roman" panose="02020603050405020304" pitchFamily="18" charset="0"/>
                <a:cs typeface="Times New Roman" panose="02020603050405020304" pitchFamily="18" charset="0"/>
              </a:rPr>
              <a:t> (8 </a:t>
            </a:r>
            <a:r>
              <a:rPr lang="en-US" sz="1600" dirty="0" err="1">
                <a:latin typeface="Times New Roman" panose="02020603050405020304" pitchFamily="18" charset="0"/>
                <a:cs typeface="Times New Roman" panose="02020603050405020304" pitchFamily="18" charset="0"/>
              </a:rPr>
              <a:t>Februar</a:t>
            </a:r>
            <a:r>
              <a:rPr lang="en-US" sz="1600" dirty="0">
                <a:latin typeface="Times New Roman" panose="02020603050405020304" pitchFamily="18" charset="0"/>
                <a:cs typeface="Times New Roman" panose="02020603050405020304" pitchFamily="18" charset="0"/>
              </a:rPr>
              <a:t>) 1834 </a:t>
            </a:r>
            <a:r>
              <a:rPr lang="en-US" sz="1600" dirty="0" err="1">
                <a:latin typeface="Times New Roman" panose="02020603050405020304" pitchFamily="18" charset="0"/>
                <a:cs typeface="Times New Roman" panose="02020603050405020304" pitchFamily="18" charset="0"/>
              </a:rPr>
              <a:t>Jahr</a:t>
            </a:r>
            <a:r>
              <a:rPr lang="en-US" sz="1600" dirty="0">
                <a:latin typeface="Times New Roman" panose="02020603050405020304" pitchFamily="18" charset="0"/>
                <a:cs typeface="Times New Roman" panose="02020603050405020304" pitchFamily="18" charset="0"/>
              </a:rPr>
              <a:t> in </a:t>
            </a:r>
            <a:r>
              <a:rPr lang="en-US" sz="1600" dirty="0" err="1">
                <a:latin typeface="Times New Roman" panose="02020603050405020304" pitchFamily="18" charset="0"/>
                <a:cs typeface="Times New Roman" panose="02020603050405020304" pitchFamily="18" charset="0"/>
              </a:rPr>
              <a:t>Tobolsk</a:t>
            </a:r>
            <a:r>
              <a:rPr lang="en-US" sz="1600" dirty="0">
                <a:latin typeface="Times New Roman" panose="02020603050405020304" pitchFamily="18" charset="0"/>
                <a:cs typeface="Times New Roman" panose="02020603050405020304" pitchFamily="18" charset="0"/>
              </a:rPr>
              <a:t> in der </a:t>
            </a:r>
            <a:r>
              <a:rPr lang="en-US" sz="1600" dirty="0" err="1">
                <a:latin typeface="Times New Roman" panose="02020603050405020304" pitchFamily="18" charset="0"/>
                <a:cs typeface="Times New Roman" panose="02020603050405020304" pitchFamily="18" charset="0"/>
              </a:rPr>
              <a:t>Familie</a:t>
            </a:r>
            <a:r>
              <a:rPr lang="en-US" sz="1600" dirty="0">
                <a:latin typeface="Times New Roman" panose="02020603050405020304" pitchFamily="18" charset="0"/>
                <a:cs typeface="Times New Roman" panose="02020603050405020304" pitchFamily="18" charset="0"/>
              </a:rPr>
              <a:t> des </a:t>
            </a:r>
            <a:r>
              <a:rPr lang="en-US" sz="1600" dirty="0" err="1">
                <a:latin typeface="Times New Roman" panose="02020603050405020304" pitchFamily="18" charset="0"/>
                <a:cs typeface="Times New Roman" panose="02020603050405020304" pitchFamily="18" charset="0"/>
              </a:rPr>
              <a:t>Direktors</a:t>
            </a:r>
            <a:r>
              <a:rPr lang="en-US" sz="1600" dirty="0">
                <a:latin typeface="Times New Roman" panose="02020603050405020304" pitchFamily="18" charset="0"/>
                <a:cs typeface="Times New Roman" panose="02020603050405020304" pitchFamily="18" charset="0"/>
              </a:rPr>
              <a:t> des </a:t>
            </a:r>
            <a:r>
              <a:rPr lang="en-US" sz="1600" dirty="0" err="1">
                <a:latin typeface="Times New Roman" panose="02020603050405020304" pitchFamily="18" charset="0"/>
                <a:cs typeface="Times New Roman" panose="02020603050405020304" pitchFamily="18" charset="0"/>
              </a:rPr>
              <a:t>Tobolski</a:t>
            </a:r>
            <a:r>
              <a:rPr lang="en-US" sz="1600" dirty="0">
                <a:latin typeface="Times New Roman" panose="02020603050405020304" pitchFamily="18" charset="0"/>
                <a:cs typeface="Times New Roman" panose="02020603050405020304" pitchFamily="18" charset="0"/>
              </a:rPr>
              <a:t> Gymnasiums </a:t>
            </a:r>
            <a:r>
              <a:rPr lang="en-US" sz="1600" dirty="0" err="1">
                <a:latin typeface="Times New Roman" panose="02020603050405020304" pitchFamily="18" charset="0"/>
                <a:cs typeface="Times New Roman" panose="02020603050405020304" pitchFamily="18" charset="0"/>
              </a:rPr>
              <a:t>Iwan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Pawlowitsch</a:t>
            </a:r>
            <a:r>
              <a:rPr lang="en-US" sz="1600" dirty="0">
                <a:latin typeface="Times New Roman" panose="02020603050405020304" pitchFamily="18" charset="0"/>
                <a:cs typeface="Times New Roman" panose="02020603050405020304" pitchFamily="18" charset="0"/>
              </a:rPr>
              <a:t> Mendelejew und seiner Frau Maria </a:t>
            </a:r>
            <a:r>
              <a:rPr lang="en-US" sz="1600" dirty="0" err="1">
                <a:latin typeface="Times New Roman" panose="02020603050405020304" pitchFamily="18" charset="0"/>
                <a:cs typeface="Times New Roman" panose="02020603050405020304" pitchFamily="18" charset="0"/>
              </a:rPr>
              <a:t>Dmitrijewna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geboren</a:t>
            </a:r>
            <a:r>
              <a:rPr lang="en-US"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BE01911F-AC3B-4525-89FA-42A468A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08" y="-10813"/>
            <a:ext cx="2846895" cy="3965225"/>
          </a:xfrm>
          <a:prstGeom prst="rect">
            <a:avLst/>
          </a:prstGeom>
        </p:spPr>
      </p:pic>
      <p:sp>
        <p:nvSpPr>
          <p:cNvPr id="8" name="Прямоугольник 7">
            <a:extLst>
              <a:ext uri="{FF2B5EF4-FFF2-40B4-BE49-F238E27FC236}">
                <a16:creationId xmlns:a16="http://schemas.microsoft.com/office/drawing/2014/main" id="{7708CB4F-A003-403F-8078-2781B0FCF86C}"/>
              </a:ext>
            </a:extLst>
          </p:cNvPr>
          <p:cNvSpPr/>
          <p:nvPr/>
        </p:nvSpPr>
        <p:spPr>
          <a:xfrm>
            <a:off x="274632" y="4075028"/>
            <a:ext cx="2854961"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Mutter - Maria </a:t>
            </a:r>
            <a:r>
              <a:rPr lang="en-US" sz="1600" dirty="0" err="1">
                <a:latin typeface="Times New Roman" panose="02020603050405020304" pitchFamily="18" charset="0"/>
                <a:cs typeface="Times New Roman" panose="02020603050405020304" pitchFamily="18" charset="0"/>
              </a:rPr>
              <a:t>Dmitrijewna</a:t>
            </a:r>
            <a:r>
              <a:rPr lang="en-US" sz="1600" dirty="0">
                <a:latin typeface="Times New Roman" panose="02020603050405020304" pitchFamily="18" charset="0"/>
                <a:cs typeface="Times New Roman" panose="02020603050405020304" pitchFamily="18" charset="0"/>
              </a:rPr>
              <a:t> Mendelejew</a:t>
            </a:r>
            <a:endParaRPr lang="ru-RU" sz="1600" dirty="0">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5E543A21-91AB-4158-89D3-02C5532F6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745" y="-10815"/>
            <a:ext cx="2854961" cy="3965225"/>
          </a:xfrm>
          <a:prstGeom prst="rect">
            <a:avLst/>
          </a:prstGeom>
        </p:spPr>
      </p:pic>
      <p:sp>
        <p:nvSpPr>
          <p:cNvPr id="11" name="Прямоугольник 10">
            <a:extLst>
              <a:ext uri="{FF2B5EF4-FFF2-40B4-BE49-F238E27FC236}">
                <a16:creationId xmlns:a16="http://schemas.microsoft.com/office/drawing/2014/main" id="{0F5CCA05-7477-4B94-89AD-924CD0C79F53}"/>
              </a:ext>
            </a:extLst>
          </p:cNvPr>
          <p:cNvSpPr/>
          <p:nvPr/>
        </p:nvSpPr>
        <p:spPr>
          <a:xfrm>
            <a:off x="5924744" y="3954410"/>
            <a:ext cx="2854961" cy="584775"/>
          </a:xfrm>
          <a:prstGeom prst="rect">
            <a:avLst/>
          </a:prstGeom>
        </p:spPr>
        <p:txBody>
          <a:bodyPr wrap="square">
            <a:spAutoFit/>
          </a:bodyPr>
          <a:lstStyle/>
          <a:p>
            <a:r>
              <a:rPr lang="en-US" sz="1600" dirty="0" err="1">
                <a:latin typeface="Times New Roman" panose="02020603050405020304" pitchFamily="18" charset="0"/>
                <a:cs typeface="Times New Roman" panose="02020603050405020304" pitchFamily="18" charset="0"/>
              </a:rPr>
              <a:t>Vater</a:t>
            </a:r>
            <a:r>
              <a:rPr lang="en-US" sz="1600" dirty="0">
                <a:latin typeface="Times New Roman" panose="02020603050405020304" pitchFamily="18" charset="0"/>
                <a:cs typeface="Times New Roman" panose="02020603050405020304" pitchFamily="18" charset="0"/>
              </a:rPr>
              <a:t>-Ivan </a:t>
            </a:r>
            <a:r>
              <a:rPr lang="en-US" sz="1600" dirty="0" err="1">
                <a:latin typeface="Times New Roman" panose="02020603050405020304" pitchFamily="18" charset="0"/>
                <a:cs typeface="Times New Roman" panose="02020603050405020304" pitchFamily="18" charset="0"/>
              </a:rPr>
              <a:t>Pawlowitsch</a:t>
            </a:r>
            <a:r>
              <a:rPr lang="en-US" sz="1600" dirty="0">
                <a:latin typeface="Times New Roman" panose="02020603050405020304" pitchFamily="18" charset="0"/>
                <a:cs typeface="Times New Roman" panose="02020603050405020304" pitchFamily="18" charset="0"/>
              </a:rPr>
              <a:t> Mendelejew</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86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C9ED43-A12A-4CAB-8123-5FC15D9B044E}"/>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C0832615-6011-4D66-8AF0-33F8725AD112}"/>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F793E7AB-CE8D-484C-BCD7-13D3854FC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56" y="0"/>
            <a:ext cx="12192000" cy="6858000"/>
          </a:xfrm>
          <a:prstGeom prst="rect">
            <a:avLst/>
          </a:prstGeom>
        </p:spPr>
      </p:pic>
      <p:sp>
        <p:nvSpPr>
          <p:cNvPr id="4" name="Прямоугольник 3">
            <a:extLst>
              <a:ext uri="{FF2B5EF4-FFF2-40B4-BE49-F238E27FC236}">
                <a16:creationId xmlns:a16="http://schemas.microsoft.com/office/drawing/2014/main" id="{3AE4F646-C710-4E5D-AF14-4DE49898A3B8}"/>
              </a:ext>
            </a:extLst>
          </p:cNvPr>
          <p:cNvSpPr/>
          <p:nvPr/>
        </p:nvSpPr>
        <p:spPr>
          <a:xfrm>
            <a:off x="274632" y="5317784"/>
            <a:ext cx="9313682" cy="338554"/>
          </a:xfrm>
          <a:prstGeom prst="rect">
            <a:avLst/>
          </a:prstGeom>
        </p:spPr>
        <p:txBody>
          <a:bodyPr wrap="square">
            <a:spAutoFit/>
          </a:bodyPr>
          <a:lstStyle/>
          <a:p>
            <a:endParaRPr lang="ru-RU" sz="1600" dirty="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7708CB4F-A003-403F-8078-2781B0FCF86C}"/>
              </a:ext>
            </a:extLst>
          </p:cNvPr>
          <p:cNvSpPr/>
          <p:nvPr/>
        </p:nvSpPr>
        <p:spPr>
          <a:xfrm>
            <a:off x="274632" y="4075028"/>
            <a:ext cx="2854961" cy="338554"/>
          </a:xfrm>
          <a:prstGeom prst="rect">
            <a:avLst/>
          </a:prstGeom>
        </p:spPr>
        <p:txBody>
          <a:bodyPr wrap="square">
            <a:spAutoFit/>
          </a:bodyPr>
          <a:lstStyle/>
          <a:p>
            <a:endParaRPr lang="ru-RU" sz="1600" dirty="0">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0F5CCA05-7477-4B94-89AD-924CD0C79F53}"/>
              </a:ext>
            </a:extLst>
          </p:cNvPr>
          <p:cNvSpPr/>
          <p:nvPr/>
        </p:nvSpPr>
        <p:spPr>
          <a:xfrm>
            <a:off x="5924744" y="3954410"/>
            <a:ext cx="2854961" cy="338554"/>
          </a:xfrm>
          <a:prstGeom prst="rect">
            <a:avLst/>
          </a:prstGeom>
        </p:spPr>
        <p:txBody>
          <a:bodyPr wrap="square">
            <a:spAutoFit/>
          </a:bodyPr>
          <a:lstStyle/>
          <a:p>
            <a:endParaRPr lang="ru-RU" sz="1600"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EBD769F3-9A9A-46BC-928D-DECC6B3A3B98}"/>
              </a:ext>
            </a:extLst>
          </p:cNvPr>
          <p:cNvSpPr/>
          <p:nvPr/>
        </p:nvSpPr>
        <p:spPr>
          <a:xfrm>
            <a:off x="5296354" y="366623"/>
            <a:ext cx="5958053" cy="5755422"/>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Dmitry IVANOVICH war </a:t>
            </a:r>
            <a:r>
              <a:rPr lang="en-US" sz="1600" dirty="0" err="1">
                <a:latin typeface="Times New Roman" panose="02020603050405020304" pitchFamily="18" charset="0"/>
                <a:cs typeface="Times New Roman" panose="02020603050405020304" pitchFamily="18" charset="0"/>
              </a:rPr>
              <a:t>zweimal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verheiratet</a:t>
            </a:r>
            <a:r>
              <a:rPr lang="en-US" sz="1600" dirty="0">
                <a:latin typeface="Times New Roman" panose="02020603050405020304" pitchFamily="18" charset="0"/>
                <a:cs typeface="Times New Roman" panose="02020603050405020304" pitchFamily="18" charset="0"/>
              </a:rPr>
              <a:t>. In 1862 </a:t>
            </a:r>
            <a:r>
              <a:rPr lang="en-US" sz="1600" dirty="0" err="1">
                <a:latin typeface="Times New Roman" panose="02020603050405020304" pitchFamily="18" charset="0"/>
                <a:cs typeface="Times New Roman" panose="02020603050405020304" pitchFamily="18" charset="0"/>
              </a:rPr>
              <a:t>wurde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Feozva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Nikitichnaya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Leschtscheva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einer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gebürtigen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tobolskerin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Stieftochter</a:t>
            </a:r>
            <a:r>
              <a:rPr lang="en-US" sz="1600" dirty="0">
                <a:latin typeface="Times New Roman" panose="02020603050405020304" pitchFamily="18" charset="0"/>
                <a:cs typeface="Times New Roman" panose="02020603050405020304" pitchFamily="18" charset="0"/>
              </a:rPr>
              <a:t> des </a:t>
            </a:r>
            <a:r>
              <a:rPr lang="en-US" sz="1600" dirty="0" err="1">
                <a:latin typeface="Times New Roman" panose="02020603050405020304" pitchFamily="18" charset="0"/>
                <a:cs typeface="Times New Roman" panose="02020603050405020304" pitchFamily="18" charset="0"/>
              </a:rPr>
              <a:t>berühmten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Autors</a:t>
            </a:r>
            <a:r>
              <a:rPr lang="en-US" sz="1600" dirty="0">
                <a:latin typeface="Times New Roman" panose="02020603050405020304" pitchFamily="18" charset="0"/>
                <a:cs typeface="Times New Roman" panose="02020603050405020304" pitchFamily="18" charset="0"/>
              </a:rPr>
              <a:t> «Skate-</a:t>
            </a:r>
            <a:r>
              <a:rPr lang="en-US" sz="1600" dirty="0" err="1">
                <a:latin typeface="Times New Roman" panose="02020603050405020304" pitchFamily="18" charset="0"/>
                <a:cs typeface="Times New Roman" panose="02020603050405020304" pitchFamily="18" charset="0"/>
              </a:rPr>
              <a:t>gorbunka</a:t>
            </a:r>
            <a:r>
              <a:rPr lang="en-US" sz="1600" dirty="0">
                <a:latin typeface="Times New Roman" panose="02020603050405020304" pitchFamily="18" charset="0"/>
                <a:cs typeface="Times New Roman" panose="02020603050405020304" pitchFamily="18" charset="0"/>
              </a:rPr>
              <a:t>» Peter Pavlovich </a:t>
            </a:r>
            <a:r>
              <a:rPr lang="en-US" sz="1600" dirty="0" err="1">
                <a:latin typeface="Times New Roman" panose="02020603050405020304" pitchFamily="18" charset="0"/>
                <a:cs typeface="Times New Roman" panose="02020603050405020304" pitchFamily="18" charset="0"/>
              </a:rPr>
              <a:t>Ershov</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verheiratet</a:t>
            </a:r>
            <a:r>
              <a:rPr lang="en-US" sz="1600" dirty="0">
                <a:latin typeface="Times New Roman" panose="02020603050405020304" pitchFamily="18" charset="0"/>
                <a:cs typeface="Times New Roman" panose="02020603050405020304" pitchFamily="18" charset="0"/>
              </a:rPr>
              <a:t>. Die Frau (</a:t>
            </a:r>
            <a:r>
              <a:rPr lang="en-US" sz="1600" dirty="0" err="1">
                <a:latin typeface="Times New Roman" panose="02020603050405020304" pitchFamily="18" charset="0"/>
                <a:cs typeface="Times New Roman" panose="02020603050405020304" pitchFamily="18" charset="0"/>
              </a:rPr>
              <a:t>Fisa</a:t>
            </a:r>
            <a:r>
              <a:rPr lang="en-US" sz="1600" dirty="0">
                <a:latin typeface="Times New Roman" panose="02020603050405020304" pitchFamily="18" charset="0"/>
                <a:cs typeface="Times New Roman" panose="02020603050405020304" pitchFamily="18" charset="0"/>
              </a:rPr>
              <a:t>, der </a:t>
            </a:r>
            <a:r>
              <a:rPr lang="en-US" sz="1600" dirty="0" err="1">
                <a:latin typeface="Times New Roman" panose="02020603050405020304" pitchFamily="18" charset="0"/>
                <a:cs typeface="Times New Roman" panose="02020603050405020304" pitchFamily="18" charset="0"/>
              </a:rPr>
              <a:t>adverbiale</a:t>
            </a:r>
            <a:r>
              <a:rPr lang="en-US" sz="1600" dirty="0">
                <a:latin typeface="Times New Roman" panose="02020603050405020304" pitchFamily="18" charset="0"/>
                <a:cs typeface="Times New Roman" panose="02020603050405020304" pitchFamily="18" charset="0"/>
              </a:rPr>
              <a:t> name) war </a:t>
            </a:r>
            <a:r>
              <a:rPr lang="en-US" sz="1600" dirty="0" err="1">
                <a:latin typeface="Times New Roman" panose="02020603050405020304" pitchFamily="18" charset="0"/>
                <a:cs typeface="Times New Roman" panose="02020603050405020304" pitchFamily="18" charset="0"/>
              </a:rPr>
              <a:t>älter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für</a:t>
            </a:r>
            <a:r>
              <a:rPr lang="en-US" sz="1600" dirty="0">
                <a:latin typeface="Times New Roman" panose="02020603050405020304" pitchFamily="18" charset="0"/>
                <a:cs typeface="Times New Roman" panose="02020603050405020304" pitchFamily="18" charset="0"/>
              </a:rPr>
              <a:t> 8 Jahre (1826-1906). In </a:t>
            </a:r>
            <a:r>
              <a:rPr lang="en-US" sz="1600" dirty="0" err="1">
                <a:latin typeface="Times New Roman" panose="02020603050405020304" pitchFamily="18" charset="0"/>
                <a:cs typeface="Times New Roman" panose="02020603050405020304" pitchFamily="18" charset="0"/>
              </a:rPr>
              <a:t>dieser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wurden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drei</a:t>
            </a:r>
            <a:r>
              <a:rPr lang="en-US" sz="1600" dirty="0">
                <a:latin typeface="Times New Roman" panose="02020603050405020304" pitchFamily="18" charset="0"/>
                <a:cs typeface="Times New Roman" panose="02020603050405020304" pitchFamily="18" charset="0"/>
              </a:rPr>
              <a:t> Kinder </a:t>
            </a:r>
            <a:r>
              <a:rPr lang="en-US" sz="1600" dirty="0" err="1">
                <a:latin typeface="Times New Roman" panose="02020603050405020304" pitchFamily="18" charset="0"/>
                <a:cs typeface="Times New Roman" panose="02020603050405020304" pitchFamily="18" charset="0"/>
              </a:rPr>
              <a:t>geboren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Tochter</a:t>
            </a:r>
            <a:r>
              <a:rPr lang="en-US" sz="1600" dirty="0">
                <a:latin typeface="Times New Roman" panose="02020603050405020304" pitchFamily="18" charset="0"/>
                <a:cs typeface="Times New Roman" panose="02020603050405020304" pitchFamily="18" charset="0"/>
              </a:rPr>
              <a:t> Maria (1863), die in der </a:t>
            </a:r>
            <a:r>
              <a:rPr lang="en-US" sz="1600" dirty="0" err="1">
                <a:latin typeface="Times New Roman" panose="02020603050405020304" pitchFamily="18" charset="0"/>
                <a:cs typeface="Times New Roman" panose="02020603050405020304" pitchFamily="18" charset="0"/>
              </a:rPr>
              <a:t>kindheit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starb</a:t>
            </a:r>
            <a:r>
              <a:rPr lang="en-US" sz="1600" dirty="0">
                <a:latin typeface="Times New Roman" panose="02020603050405020304" pitchFamily="18" charset="0"/>
                <a:cs typeface="Times New Roman" panose="02020603050405020304" pitchFamily="18" charset="0"/>
              </a:rPr>
              <a:t>, Sohn Vladimir (1865-1898) und </a:t>
            </a:r>
            <a:r>
              <a:rPr lang="en-US" sz="1600" dirty="0" err="1">
                <a:latin typeface="Times New Roman" panose="02020603050405020304" pitchFamily="18" charset="0"/>
                <a:cs typeface="Times New Roman" panose="02020603050405020304" pitchFamily="18" charset="0"/>
              </a:rPr>
              <a:t>Tochter</a:t>
            </a:r>
            <a:r>
              <a:rPr lang="en-US" sz="1600" dirty="0">
                <a:latin typeface="Times New Roman" panose="02020603050405020304" pitchFamily="18" charset="0"/>
                <a:cs typeface="Times New Roman" panose="02020603050405020304" pitchFamily="18" charset="0"/>
              </a:rPr>
              <a:t> Olga (1868-1950). Ende 1876 </a:t>
            </a:r>
            <a:r>
              <a:rPr lang="en-US" sz="1600" dirty="0" err="1">
                <a:latin typeface="Times New Roman" panose="02020603050405020304" pitchFamily="18" charset="0"/>
                <a:cs typeface="Times New Roman" panose="02020603050405020304" pitchFamily="18" charset="0"/>
              </a:rPr>
              <a:t>lernt</a:t>
            </a:r>
            <a:r>
              <a:rPr lang="en-US" sz="1600" dirty="0">
                <a:latin typeface="Times New Roman" panose="02020603050405020304" pitchFamily="18" charset="0"/>
                <a:cs typeface="Times New Roman" panose="02020603050405020304" pitchFamily="18" charset="0"/>
              </a:rPr>
              <a:t> der 42-jährige Dmitry Mendelejew </a:t>
            </a:r>
            <a:r>
              <a:rPr lang="en-US" sz="1600" dirty="0" err="1">
                <a:latin typeface="Times New Roman" panose="02020603050405020304" pitchFamily="18" charset="0"/>
                <a:cs typeface="Times New Roman" panose="02020603050405020304" pitchFamily="18" charset="0"/>
              </a:rPr>
              <a:t>kennen</a:t>
            </a:r>
            <a:r>
              <a:rPr lang="en-US" sz="1600" dirty="0">
                <a:latin typeface="Times New Roman" panose="02020603050405020304" pitchFamily="18" charset="0"/>
                <a:cs typeface="Times New Roman" panose="02020603050405020304" pitchFamily="18" charset="0"/>
              </a:rPr>
              <a:t> und </a:t>
            </a:r>
            <a:r>
              <a:rPr lang="en-US" sz="1600" dirty="0" err="1">
                <a:latin typeface="Times New Roman" panose="02020603050405020304" pitchFamily="18" charset="0"/>
                <a:cs typeface="Times New Roman" panose="02020603050405020304" pitchFamily="18" charset="0"/>
              </a:rPr>
              <a:t>verliebt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leidenschaftlich</a:t>
            </a:r>
            <a:r>
              <a:rPr lang="en-US" sz="1600" dirty="0">
                <a:latin typeface="Times New Roman" panose="02020603050405020304" pitchFamily="18" charset="0"/>
                <a:cs typeface="Times New Roman" panose="02020603050405020304" pitchFamily="18" charset="0"/>
              </a:rPr>
              <a:t> in die 16-jährige Anna IVANOVNA Popova (1860-1942)[20], die </a:t>
            </a:r>
            <a:r>
              <a:rPr lang="en-US" sz="1600" dirty="0" err="1">
                <a:latin typeface="Times New Roman" panose="02020603050405020304" pitchFamily="18" charset="0"/>
                <a:cs typeface="Times New Roman" panose="02020603050405020304" pitchFamily="18" charset="0"/>
              </a:rPr>
              <a:t>Tochter</a:t>
            </a:r>
            <a:r>
              <a:rPr lang="en-US" sz="1600" dirty="0">
                <a:latin typeface="Times New Roman" panose="02020603050405020304" pitchFamily="18" charset="0"/>
                <a:cs typeface="Times New Roman" panose="02020603050405020304" pitchFamily="18" charset="0"/>
              </a:rPr>
              <a:t> des </a:t>
            </a:r>
            <a:r>
              <a:rPr lang="en-US" sz="1600" dirty="0" err="1">
                <a:latin typeface="Times New Roman" panose="02020603050405020304" pitchFamily="18" charset="0"/>
                <a:cs typeface="Times New Roman" panose="02020603050405020304" pitchFamily="18" charset="0"/>
              </a:rPr>
              <a:t>Donkosaken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aus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Uryupinsk</a:t>
            </a:r>
            <a:r>
              <a:rPr lang="en-US" sz="1600" dirty="0">
                <a:latin typeface="Times New Roman" panose="02020603050405020304" pitchFamily="18" charset="0"/>
                <a:cs typeface="Times New Roman" panose="02020603050405020304" pitchFamily="18" charset="0"/>
              </a:rPr>
              <a:t>. In der </a:t>
            </a:r>
            <a:r>
              <a:rPr lang="en-US" sz="1600" dirty="0" err="1">
                <a:latin typeface="Times New Roman" panose="02020603050405020304" pitchFamily="18" charset="0"/>
                <a:cs typeface="Times New Roman" panose="02020603050405020304" pitchFamily="18" charset="0"/>
              </a:rPr>
              <a:t>zweiten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bei</a:t>
            </a:r>
            <a:r>
              <a:rPr lang="en-US" sz="1600" dirty="0">
                <a:latin typeface="Times New Roman" panose="02020603050405020304" pitchFamily="18" charset="0"/>
                <a:cs typeface="Times New Roman" panose="02020603050405020304" pitchFamily="18" charset="0"/>
              </a:rPr>
              <a:t> D. I. Mendelejew </a:t>
            </a:r>
            <a:r>
              <a:rPr lang="en-US" sz="1600" dirty="0" err="1">
                <a:latin typeface="Times New Roman" panose="02020603050405020304" pitchFamily="18" charset="0"/>
                <a:cs typeface="Times New Roman" panose="02020603050405020304" pitchFamily="18" charset="0"/>
              </a:rPr>
              <a:t>geboren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vier</a:t>
            </a:r>
            <a:r>
              <a:rPr lang="en-US" sz="1600" dirty="0">
                <a:latin typeface="Times New Roman" panose="02020603050405020304" pitchFamily="18" charset="0"/>
                <a:cs typeface="Times New Roman" panose="02020603050405020304" pitchFamily="18" charset="0"/>
              </a:rPr>
              <a:t> Kinder: Liebe (1881-1939), Ivan (1883-1936) und die </a:t>
            </a:r>
            <a:r>
              <a:rPr lang="en-US" sz="1600" dirty="0" err="1">
                <a:latin typeface="Times New Roman" panose="02020603050405020304" pitchFamily="18" charset="0"/>
                <a:cs typeface="Times New Roman" panose="02020603050405020304" pitchFamily="18" charset="0"/>
              </a:rPr>
              <a:t>Zwillinge</a:t>
            </a:r>
            <a:r>
              <a:rPr lang="en-US" sz="1600" dirty="0">
                <a:latin typeface="Times New Roman" panose="02020603050405020304" pitchFamily="18" charset="0"/>
                <a:cs typeface="Times New Roman" panose="02020603050405020304" pitchFamily="18" charset="0"/>
              </a:rPr>
              <a:t> Maria (1886-1952) und </a:t>
            </a:r>
            <a:r>
              <a:rPr lang="en-US" sz="1600" dirty="0" err="1">
                <a:latin typeface="Times New Roman" panose="02020603050405020304" pitchFamily="18" charset="0"/>
                <a:cs typeface="Times New Roman" panose="02020603050405020304" pitchFamily="18" charset="0"/>
              </a:rPr>
              <a:t>Wassili</a:t>
            </a:r>
            <a:r>
              <a:rPr lang="en-US" sz="1600" dirty="0">
                <a:latin typeface="Times New Roman" panose="02020603050405020304" pitchFamily="18" charset="0"/>
                <a:cs typeface="Times New Roman" panose="02020603050405020304" pitchFamily="18" charset="0"/>
              </a:rPr>
              <a:t> (1886-1922). </a:t>
            </a:r>
            <a:r>
              <a:rPr lang="en-US" sz="1600" dirty="0" err="1">
                <a:latin typeface="Times New Roman" panose="02020603050405020304" pitchFamily="18" charset="0"/>
                <a:cs typeface="Times New Roman" panose="02020603050405020304" pitchFamily="18" charset="0"/>
              </a:rPr>
              <a:t>Jahrhunderts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lebte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nur</a:t>
            </a:r>
            <a:r>
              <a:rPr lang="en-US" sz="1600" dirty="0">
                <a:latin typeface="Times New Roman" panose="02020603050405020304" pitchFamily="18" charset="0"/>
                <a:cs typeface="Times New Roman" panose="02020603050405020304" pitchFamily="18" charset="0"/>
              </a:rPr>
              <a:t> Alexander </a:t>
            </a:r>
            <a:r>
              <a:rPr lang="en-US" sz="1600" dirty="0" err="1">
                <a:latin typeface="Times New Roman" panose="02020603050405020304" pitchFamily="18" charset="0"/>
                <a:cs typeface="Times New Roman" panose="02020603050405020304" pitchFamily="18" charset="0"/>
              </a:rPr>
              <a:t>Kamensky</a:t>
            </a:r>
            <a:r>
              <a:rPr lang="en-US" sz="1600" dirty="0">
                <a:latin typeface="Times New Roman" panose="02020603050405020304" pitchFamily="18" charset="0"/>
                <a:cs typeface="Times New Roman" panose="02020603050405020304" pitchFamily="18" charset="0"/>
              </a:rPr>
              <a:t>, der </a:t>
            </a:r>
            <a:r>
              <a:rPr lang="en-US" sz="1600" dirty="0" err="1">
                <a:latin typeface="Times New Roman" panose="02020603050405020304" pitchFamily="18" charset="0"/>
                <a:cs typeface="Times New Roman" panose="02020603050405020304" pitchFamily="18" charset="0"/>
              </a:rPr>
              <a:t>Enkel</a:t>
            </a:r>
            <a:r>
              <a:rPr lang="en-US" sz="1600" dirty="0">
                <a:latin typeface="Times New Roman" panose="02020603050405020304" pitchFamily="18" charset="0"/>
                <a:cs typeface="Times New Roman" panose="02020603050405020304" pitchFamily="18" charset="0"/>
              </a:rPr>
              <a:t> seiner </a:t>
            </a:r>
            <a:r>
              <a:rPr lang="en-US" sz="1600" dirty="0" err="1">
                <a:latin typeface="Times New Roman" panose="02020603050405020304" pitchFamily="18" charset="0"/>
                <a:cs typeface="Times New Roman" panose="02020603050405020304" pitchFamily="18" charset="0"/>
              </a:rPr>
              <a:t>Tochter</a:t>
            </a:r>
            <a:r>
              <a:rPr lang="en-US" sz="1600" dirty="0">
                <a:latin typeface="Times New Roman" panose="02020603050405020304" pitchFamily="18" charset="0"/>
                <a:cs typeface="Times New Roman" panose="02020603050405020304" pitchFamily="18" charset="0"/>
              </a:rPr>
              <a:t> Maria, von den </a:t>
            </a:r>
            <a:r>
              <a:rPr lang="en-US" sz="1600" dirty="0" err="1">
                <a:latin typeface="Times New Roman" panose="02020603050405020304" pitchFamily="18" charset="0"/>
                <a:cs typeface="Times New Roman" panose="02020603050405020304" pitchFamily="18" charset="0"/>
              </a:rPr>
              <a:t>Nachkommen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Mendelejews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starb</a:t>
            </a:r>
            <a:r>
              <a:rPr lang="en-US" sz="1600" dirty="0">
                <a:latin typeface="Times New Roman" panose="02020603050405020304" pitchFamily="18" charset="0"/>
                <a:cs typeface="Times New Roman" panose="02020603050405020304" pitchFamily="18" charset="0"/>
              </a:rPr>
              <a:t> an den </a:t>
            </a:r>
            <a:r>
              <a:rPr lang="en-US" sz="1600" dirty="0" err="1">
                <a:latin typeface="Times New Roman" panose="02020603050405020304" pitchFamily="18" charset="0"/>
                <a:cs typeface="Times New Roman" panose="02020603050405020304" pitchFamily="18" charset="0"/>
              </a:rPr>
              <a:t>Folgen</a:t>
            </a:r>
            <a:r>
              <a:rPr lang="en-US" sz="1600" dirty="0">
                <a:latin typeface="Times New Roman" panose="02020603050405020304" pitchFamily="18" charset="0"/>
                <a:cs typeface="Times New Roman" panose="02020603050405020304" pitchFamily="18" charset="0"/>
              </a:rPr>
              <a:t> des </a:t>
            </a:r>
            <a:r>
              <a:rPr lang="en-US" sz="1600" dirty="0" err="1">
                <a:latin typeface="Times New Roman" panose="02020603050405020304" pitchFamily="18" charset="0"/>
                <a:cs typeface="Times New Roman" panose="02020603050405020304" pitchFamily="18" charset="0"/>
              </a:rPr>
              <a:t>Alkoholismus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ohne</a:t>
            </a:r>
            <a:r>
              <a:rPr lang="en-US" sz="1600" dirty="0">
                <a:latin typeface="Times New Roman" panose="02020603050405020304" pitchFamily="18" charset="0"/>
                <a:cs typeface="Times New Roman" panose="02020603050405020304" pitchFamily="18" charset="0"/>
              </a:rPr>
              <a:t> die </a:t>
            </a:r>
            <a:r>
              <a:rPr lang="en-US" sz="1600" dirty="0" err="1">
                <a:latin typeface="Times New Roman" panose="02020603050405020304" pitchFamily="18" charset="0"/>
                <a:cs typeface="Times New Roman" panose="02020603050405020304" pitchFamily="18" charset="0"/>
              </a:rPr>
              <a:t>Nachkommen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verlassen.D</a:t>
            </a:r>
            <a:r>
              <a:rPr lang="en-US" sz="1600" dirty="0">
                <a:latin typeface="Times New Roman" panose="02020603050405020304" pitchFamily="18" charset="0"/>
                <a:cs typeface="Times New Roman" panose="02020603050405020304" pitchFamily="18" charset="0"/>
              </a:rPr>
              <a:t>. I. Mendelejew war der </a:t>
            </a:r>
            <a:r>
              <a:rPr lang="en-US" sz="1600" dirty="0" err="1">
                <a:latin typeface="Times New Roman" panose="02020603050405020304" pitchFamily="18" charset="0"/>
                <a:cs typeface="Times New Roman" panose="02020603050405020304" pitchFamily="18" charset="0"/>
              </a:rPr>
              <a:t>Schwiegervater</a:t>
            </a:r>
            <a:r>
              <a:rPr lang="en-US" sz="1600" dirty="0">
                <a:latin typeface="Times New Roman" panose="02020603050405020304" pitchFamily="18" charset="0"/>
                <a:cs typeface="Times New Roman" panose="02020603050405020304" pitchFamily="18" charset="0"/>
              </a:rPr>
              <a:t> des </a:t>
            </a:r>
            <a:r>
              <a:rPr lang="en-US" sz="1600" dirty="0" err="1">
                <a:latin typeface="Times New Roman" panose="02020603050405020304" pitchFamily="18" charset="0"/>
                <a:cs typeface="Times New Roman" panose="02020603050405020304" pitchFamily="18" charset="0"/>
              </a:rPr>
              <a:t>Russischen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Dichters</a:t>
            </a:r>
            <a:r>
              <a:rPr lang="en-US" sz="1600" dirty="0">
                <a:latin typeface="Times New Roman" panose="02020603050405020304" pitchFamily="18" charset="0"/>
                <a:cs typeface="Times New Roman" panose="02020603050405020304" pitchFamily="18" charset="0"/>
              </a:rPr>
              <a:t> Alexander Blok, der </a:t>
            </a:r>
            <a:r>
              <a:rPr lang="en-US" sz="1600" dirty="0" err="1">
                <a:latin typeface="Times New Roman" panose="02020603050405020304" pitchFamily="18" charset="0"/>
                <a:cs typeface="Times New Roman" panose="02020603050405020304" pitchFamily="18" charset="0"/>
              </a:rPr>
              <a:t>mit</a:t>
            </a:r>
            <a:r>
              <a:rPr lang="en-US" sz="1600" dirty="0">
                <a:latin typeface="Times New Roman" panose="02020603050405020304" pitchFamily="18" charset="0"/>
                <a:cs typeface="Times New Roman" panose="02020603050405020304" pitchFamily="18" charset="0"/>
              </a:rPr>
              <a:t> seiner </a:t>
            </a:r>
            <a:r>
              <a:rPr lang="en-US" sz="1600" dirty="0" err="1">
                <a:latin typeface="Times New Roman" panose="02020603050405020304" pitchFamily="18" charset="0"/>
                <a:cs typeface="Times New Roman" panose="02020603050405020304" pitchFamily="18" charset="0"/>
              </a:rPr>
              <a:t>Tochter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Lyubov</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verheiratet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war.D</a:t>
            </a:r>
            <a:r>
              <a:rPr lang="en-US" sz="1600" dirty="0">
                <a:latin typeface="Times New Roman" panose="02020603050405020304" pitchFamily="18" charset="0"/>
                <a:cs typeface="Times New Roman" panose="02020603050405020304" pitchFamily="18" charset="0"/>
              </a:rPr>
              <a:t>. I. Mendelejew </a:t>
            </a:r>
            <a:r>
              <a:rPr lang="en-US" sz="1600" dirty="0" err="1">
                <a:latin typeface="Times New Roman" panose="02020603050405020304" pitchFamily="18" charset="0"/>
                <a:cs typeface="Times New Roman" panose="02020603050405020304" pitchFamily="18" charset="0"/>
              </a:rPr>
              <a:t>Markusplatz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Onkel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Russischen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Gelehrten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Michail</a:t>
            </a:r>
            <a:r>
              <a:rPr lang="en-US" sz="1600" dirty="0">
                <a:latin typeface="Times New Roman" panose="02020603050405020304" pitchFamily="18" charset="0"/>
                <a:cs typeface="Times New Roman" panose="02020603050405020304" pitchFamily="18" charset="0"/>
              </a:rPr>
              <a:t> Berger </a:t>
            </a:r>
            <a:r>
              <a:rPr lang="ru-RU" sz="1600" dirty="0">
                <a:latin typeface="Times New Roman" panose="02020603050405020304" pitchFamily="18" charset="0"/>
                <a:cs typeface="Times New Roman" panose="02020603050405020304" pitchFamily="18" charset="0"/>
              </a:rPr>
              <a:t>Капустину (</a:t>
            </a:r>
            <a:r>
              <a:rPr lang="en-US" sz="1600" dirty="0">
                <a:latin typeface="Times New Roman" panose="02020603050405020304" pitchFamily="18" charset="0"/>
                <a:cs typeface="Times New Roman" panose="02020603050405020304" pitchFamily="18" charset="0"/>
              </a:rPr>
              <a:t>Professor-</a:t>
            </a:r>
            <a:r>
              <a:rPr lang="en-US" sz="1600" dirty="0" err="1">
                <a:latin typeface="Times New Roman" panose="02020603050405020304" pitchFamily="18" charset="0"/>
                <a:cs typeface="Times New Roman" panose="02020603050405020304" pitchFamily="18" charset="0"/>
              </a:rPr>
              <a:t>hygieniker</a:t>
            </a:r>
            <a:r>
              <a:rPr lang="en-US" sz="1600" dirty="0">
                <a:latin typeface="Times New Roman" panose="02020603050405020304" pitchFamily="18" charset="0"/>
                <a:cs typeface="Times New Roman" panose="02020603050405020304" pitchFamily="18" charset="0"/>
              </a:rPr>
              <a:t>) und </a:t>
            </a:r>
            <a:r>
              <a:rPr lang="en-US" sz="1600" dirty="0" err="1">
                <a:latin typeface="Times New Roman" panose="02020603050405020304" pitchFamily="18" charset="0"/>
                <a:cs typeface="Times New Roman" panose="02020603050405020304" pitchFamily="18" charset="0"/>
              </a:rPr>
              <a:t>Fedor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Yakovlevich</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Professor-</a:t>
            </a:r>
            <a:r>
              <a:rPr lang="en-US" sz="1600" dirty="0" err="1">
                <a:latin typeface="Times New Roman" panose="02020603050405020304" pitchFamily="18" charset="0"/>
                <a:cs typeface="Times New Roman" panose="02020603050405020304" pitchFamily="18" charset="0"/>
              </a:rPr>
              <a:t>Physiker</a:t>
            </a:r>
            <a:r>
              <a:rPr lang="en-US" sz="1600" dirty="0">
                <a:latin typeface="Times New Roman" panose="02020603050405020304" pitchFamily="18" charset="0"/>
                <a:cs typeface="Times New Roman" panose="02020603050405020304" pitchFamily="18" charset="0"/>
              </a:rPr>
              <a:t>), die </a:t>
            </a:r>
            <a:r>
              <a:rPr lang="en-US" sz="1600" dirty="0" err="1">
                <a:latin typeface="Times New Roman" panose="02020603050405020304" pitchFamily="18" charset="0"/>
                <a:cs typeface="Times New Roman" panose="02020603050405020304" pitchFamily="18" charset="0"/>
              </a:rPr>
              <a:t>Söhne</a:t>
            </a:r>
            <a:r>
              <a:rPr lang="en-US" sz="1600" dirty="0">
                <a:latin typeface="Times New Roman" panose="02020603050405020304" pitchFamily="18" charset="0"/>
                <a:cs typeface="Times New Roman" panose="02020603050405020304" pitchFamily="18" charset="0"/>
              </a:rPr>
              <a:t> seiner </a:t>
            </a:r>
            <a:r>
              <a:rPr lang="en-US" sz="1600" dirty="0" err="1">
                <a:latin typeface="Times New Roman" panose="02020603050405020304" pitchFamily="18" charset="0"/>
                <a:cs typeface="Times New Roman" panose="02020603050405020304" pitchFamily="18" charset="0"/>
              </a:rPr>
              <a:t>älteren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Schwester</a:t>
            </a:r>
            <a:r>
              <a:rPr lang="en-US" sz="1600" dirty="0">
                <a:latin typeface="Times New Roman" panose="02020603050405020304" pitchFamily="18" charset="0"/>
                <a:cs typeface="Times New Roman" panose="02020603050405020304" pitchFamily="18" charset="0"/>
              </a:rPr>
              <a:t> Katharina </a:t>
            </a:r>
            <a:r>
              <a:rPr lang="en-US" sz="1600" dirty="0" err="1">
                <a:latin typeface="Times New Roman" panose="02020603050405020304" pitchFamily="18" charset="0"/>
                <a:cs typeface="Times New Roman" panose="02020603050405020304" pitchFamily="18" charset="0"/>
              </a:rPr>
              <a:t>Iwanowna</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Менделеевой (Капустиной).</a:t>
            </a:r>
            <a:r>
              <a:rPr lang="en-US" sz="1600" dirty="0" err="1">
                <a:latin typeface="Times New Roman" panose="02020603050405020304" pitchFamily="18" charset="0"/>
                <a:cs typeface="Times New Roman" panose="02020603050405020304" pitchFamily="18" charset="0"/>
              </a:rPr>
              <a:t>Über</a:t>
            </a:r>
            <a:r>
              <a:rPr lang="en-US" sz="1600" dirty="0">
                <a:latin typeface="Times New Roman" panose="02020603050405020304" pitchFamily="18" charset="0"/>
                <a:cs typeface="Times New Roman" panose="02020603050405020304" pitchFamily="18" charset="0"/>
              </a:rPr>
              <a:t> die </a:t>
            </a:r>
            <a:r>
              <a:rPr lang="en-US" sz="1600" dirty="0" err="1">
                <a:latin typeface="Times New Roman" panose="02020603050405020304" pitchFamily="18" charset="0"/>
                <a:cs typeface="Times New Roman" panose="02020603050405020304" pitchFamily="18" charset="0"/>
              </a:rPr>
              <a:t>japanische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uneheliche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Enkelin</a:t>
            </a:r>
            <a:r>
              <a:rPr lang="en-US" sz="1600" dirty="0">
                <a:latin typeface="Times New Roman" panose="02020603050405020304" pitchFamily="18" charset="0"/>
                <a:cs typeface="Times New Roman" panose="02020603050405020304" pitchFamily="18" charset="0"/>
              </a:rPr>
              <a:t>" von Dmitry IVANOVICH-in </a:t>
            </a:r>
            <a:r>
              <a:rPr lang="en-US" sz="1600" dirty="0" err="1">
                <a:latin typeface="Times New Roman" panose="02020603050405020304" pitchFamily="18" charset="0"/>
                <a:cs typeface="Times New Roman" panose="02020603050405020304" pitchFamily="18" charset="0"/>
              </a:rPr>
              <a:t>einem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Artikel</a:t>
            </a:r>
            <a:r>
              <a:rPr lang="en-US" sz="1600" dirty="0">
                <a:latin typeface="Times New Roman" panose="02020603050405020304" pitchFamily="18" charset="0"/>
                <a:cs typeface="Times New Roman" panose="02020603050405020304" pitchFamily="18" charset="0"/>
              </a:rPr>
              <a:t>, der </a:t>
            </a:r>
            <a:r>
              <a:rPr lang="en-US" sz="1600" dirty="0" err="1">
                <a:latin typeface="Times New Roman" panose="02020603050405020304" pitchFamily="18" charset="0"/>
                <a:cs typeface="Times New Roman" panose="02020603050405020304" pitchFamily="18" charset="0"/>
              </a:rPr>
              <a:t>der</a:t>
            </a:r>
            <a:r>
              <a:rPr lang="en-US" sz="1600" dirty="0">
                <a:latin typeface="Times New Roman" panose="02020603050405020304" pitchFamily="18" charset="0"/>
                <a:cs typeface="Times New Roman" panose="02020603050405020304" pitchFamily="18" charset="0"/>
              </a:rPr>
              <a:t> Arbeit von BN </a:t>
            </a:r>
            <a:r>
              <a:rPr lang="en-US" sz="1600" dirty="0" err="1">
                <a:latin typeface="Times New Roman" panose="02020603050405020304" pitchFamily="18" charset="0"/>
                <a:cs typeface="Times New Roman" panose="02020603050405020304" pitchFamily="18" charset="0"/>
              </a:rPr>
              <a:t>Rzhonsnitsky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gewidmet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ist</a:t>
            </a:r>
            <a:r>
              <a:rPr lang="en-US"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44E7C4C8-5D89-4322-9C60-81218C486805}"/>
              </a:ext>
            </a:extLst>
          </p:cNvPr>
          <p:cNvSpPr/>
          <p:nvPr/>
        </p:nvSpPr>
        <p:spPr>
          <a:xfrm>
            <a:off x="5361087" y="3244334"/>
            <a:ext cx="184731" cy="369332"/>
          </a:xfrm>
          <a:prstGeom prst="rect">
            <a:avLst/>
          </a:prstGeom>
        </p:spPr>
        <p:txBody>
          <a:bodyPr wrap="none">
            <a:spAutoFit/>
          </a:bodyPr>
          <a:lstStyle/>
          <a:p>
            <a:endParaRPr lang="ru-RU" dirty="0"/>
          </a:p>
        </p:txBody>
      </p:sp>
      <p:pic>
        <p:nvPicPr>
          <p:cNvPr id="13" name="Рисунок 12">
            <a:extLst>
              <a:ext uri="{FF2B5EF4-FFF2-40B4-BE49-F238E27FC236}">
                <a16:creationId xmlns:a16="http://schemas.microsoft.com/office/drawing/2014/main" id="{3D956D7D-14A9-4099-9C91-D51779186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 y="0"/>
            <a:ext cx="4845127" cy="4292964"/>
          </a:xfrm>
          <a:prstGeom prst="rect">
            <a:avLst/>
          </a:prstGeom>
        </p:spPr>
      </p:pic>
    </p:spTree>
    <p:extLst>
      <p:ext uri="{BB962C8B-B14F-4D97-AF65-F5344CB8AC3E}">
        <p14:creationId xmlns:p14="http://schemas.microsoft.com/office/powerpoint/2010/main" val="107598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C9ED43-A12A-4CAB-8123-5FC15D9B044E}"/>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C0832615-6011-4D66-8AF0-33F8725AD112}"/>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F793E7AB-CE8D-484C-BCD7-13D3854FC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a:extLst>
              <a:ext uri="{FF2B5EF4-FFF2-40B4-BE49-F238E27FC236}">
                <a16:creationId xmlns:a16="http://schemas.microsoft.com/office/drawing/2014/main" id="{F34556A0-DE54-4F99-B595-ABCD3A7A733A}"/>
              </a:ext>
            </a:extLst>
          </p:cNvPr>
          <p:cNvSpPr/>
          <p:nvPr/>
        </p:nvSpPr>
        <p:spPr>
          <a:xfrm>
            <a:off x="322082" y="4950807"/>
            <a:ext cx="11547835" cy="1569660"/>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In 1849 absolvierte Mitja das </a:t>
            </a:r>
            <a:r>
              <a:rPr lang="de-DE" sz="1600" dirty="0" err="1">
                <a:latin typeface="Times New Roman" panose="02020603050405020304" pitchFamily="18" charset="0"/>
                <a:cs typeface="Times New Roman" panose="02020603050405020304" pitchFamily="18" charset="0"/>
              </a:rPr>
              <a:t>Tobolsker</a:t>
            </a:r>
            <a:r>
              <a:rPr lang="de-DE" sz="1600" dirty="0">
                <a:latin typeface="Times New Roman" panose="02020603050405020304" pitchFamily="18" charset="0"/>
                <a:cs typeface="Times New Roman" panose="02020603050405020304" pitchFamily="18" charset="0"/>
              </a:rPr>
              <a:t> Gymnasium. Nach den Regeln jener Jahre musste Dmitry seine Ausbildung an der </a:t>
            </a:r>
            <a:r>
              <a:rPr lang="de-DE" sz="1600" dirty="0" err="1">
                <a:latin typeface="Times New Roman" panose="02020603050405020304" pitchFamily="18" charset="0"/>
                <a:cs typeface="Times New Roman" panose="02020603050405020304" pitchFamily="18" charset="0"/>
              </a:rPr>
              <a:t>Kasaner</a:t>
            </a:r>
            <a:r>
              <a:rPr lang="de-DE" sz="1600" dirty="0">
                <a:latin typeface="Times New Roman" panose="02020603050405020304" pitchFamily="18" charset="0"/>
                <a:cs typeface="Times New Roman" panose="02020603050405020304" pitchFamily="18" charset="0"/>
              </a:rPr>
              <a:t> Universität fortsetzen, der das Gymnasium zugeschrieben wurde. Jedoch war der Wunsch der Mutter, dem jüngeren Sohn die prestigeträchtige </a:t>
            </a:r>
            <a:r>
              <a:rPr lang="de-DE" sz="1600" dirty="0" err="1">
                <a:latin typeface="Times New Roman" panose="02020603050405020304" pitchFamily="18" charset="0"/>
                <a:cs typeface="Times New Roman" panose="02020603050405020304" pitchFamily="18" charset="0"/>
              </a:rPr>
              <a:t>hauptstdtische</a:t>
            </a:r>
            <a:r>
              <a:rPr lang="de-DE" sz="1600" dirty="0">
                <a:latin typeface="Times New Roman" panose="02020603050405020304" pitchFamily="18" charset="0"/>
                <a:cs typeface="Times New Roman" panose="02020603050405020304" pitchFamily="18" charset="0"/>
              </a:rPr>
              <a:t> Bildung zu geben, unnachgiebig, und in 1849 ging die Familie nach Moskau. Wegen bürokratischer Hindernisse gelang es Dmitry nicht, an die Moskauer Universität zu gehen, und in 1850 zogen Mendelejews nach St. Petersburg. Am Ende des Sommers 1850, nach den Aufnahmeprüfungen, wurde Dmitry Mendeleev an der physikalisch-mathematischen Fakultät des hauptpädagogischen Instituts eingeschrieben.</a:t>
            </a:r>
            <a:endParaRPr lang="ru-RU" sz="16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F827F457-0B75-4E86-BB86-F1089BE4D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3"/>
            <a:ext cx="4083907" cy="2995531"/>
          </a:xfrm>
          <a:prstGeom prst="rect">
            <a:avLst/>
          </a:prstGeom>
        </p:spPr>
      </p:pic>
      <p:pic>
        <p:nvPicPr>
          <p:cNvPr id="9" name="Рисунок 8">
            <a:extLst>
              <a:ext uri="{FF2B5EF4-FFF2-40B4-BE49-F238E27FC236}">
                <a16:creationId xmlns:a16="http://schemas.microsoft.com/office/drawing/2014/main" id="{1E93363D-D73D-4363-9709-6D8F51B327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9895" y="2193"/>
            <a:ext cx="5292105" cy="2995531"/>
          </a:xfrm>
          <a:prstGeom prst="rect">
            <a:avLst/>
          </a:prstGeom>
        </p:spPr>
      </p:pic>
      <p:sp>
        <p:nvSpPr>
          <p:cNvPr id="10" name="Прямоугольник 9">
            <a:extLst>
              <a:ext uri="{FF2B5EF4-FFF2-40B4-BE49-F238E27FC236}">
                <a16:creationId xmlns:a16="http://schemas.microsoft.com/office/drawing/2014/main" id="{7D366901-53BD-47BB-BA54-80C38F737729}"/>
              </a:ext>
            </a:extLst>
          </p:cNvPr>
          <p:cNvSpPr/>
          <p:nvPr/>
        </p:nvSpPr>
        <p:spPr>
          <a:xfrm>
            <a:off x="6899895" y="3272641"/>
            <a:ext cx="4970022" cy="1077218"/>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Das Gebäude der S.-Petersburger Universität. In diesem Gebäude studiert im Hauptgebäude der pädagogischen Hochschule (1850-1855), lehrte (1857-1890) und lebte (1866-1890) D. I. Mendelejew.</a:t>
            </a:r>
            <a:endParaRPr lang="ru-RU" sz="1600" dirty="0">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AD62B321-BF80-483C-854B-B46117B781CC}"/>
              </a:ext>
            </a:extLst>
          </p:cNvPr>
          <p:cNvSpPr/>
          <p:nvPr/>
        </p:nvSpPr>
        <p:spPr>
          <a:xfrm>
            <a:off x="116264" y="3389490"/>
            <a:ext cx="3824140" cy="830997"/>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Das </a:t>
            </a:r>
            <a:r>
              <a:rPr lang="en-US" sz="1600" dirty="0" err="1">
                <a:latin typeface="Times New Roman" panose="02020603050405020304" pitchFamily="18" charset="0"/>
                <a:cs typeface="Times New Roman" panose="02020603050405020304" pitchFamily="18" charset="0"/>
              </a:rPr>
              <a:t>Gebäude</a:t>
            </a:r>
            <a:r>
              <a:rPr lang="en-US" sz="1600" dirty="0">
                <a:latin typeface="Times New Roman" panose="02020603050405020304" pitchFamily="18" charset="0"/>
                <a:cs typeface="Times New Roman" panose="02020603050405020304" pitchFamily="18" charset="0"/>
              </a:rPr>
              <a:t> des </a:t>
            </a:r>
            <a:r>
              <a:rPr lang="en-US" sz="1600" dirty="0" err="1">
                <a:latin typeface="Times New Roman" panose="02020603050405020304" pitchFamily="18" charset="0"/>
                <a:cs typeface="Times New Roman" panose="02020603050405020304" pitchFamily="18" charset="0"/>
              </a:rPr>
              <a:t>Tobolsker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gouvernementsgymnasiums</a:t>
            </a:r>
            <a:r>
              <a:rPr lang="en-US" sz="1600" dirty="0">
                <a:latin typeface="Times New Roman" panose="02020603050405020304" pitchFamily="18" charset="0"/>
                <a:cs typeface="Times New Roman" panose="02020603050405020304" pitchFamily="18" charset="0"/>
              </a:rPr>
              <a:t>, in dem </a:t>
            </a:r>
            <a:r>
              <a:rPr lang="en-US" sz="1600" dirty="0" err="1">
                <a:latin typeface="Times New Roman" panose="02020603050405020304" pitchFamily="18" charset="0"/>
                <a:cs typeface="Times New Roman" panose="02020603050405020304" pitchFamily="18" charset="0"/>
              </a:rPr>
              <a:t>Mitja</a:t>
            </a:r>
            <a:r>
              <a:rPr lang="en-US" sz="1600" dirty="0">
                <a:latin typeface="Times New Roman" panose="02020603050405020304" pitchFamily="18" charset="0"/>
                <a:cs typeface="Times New Roman" panose="02020603050405020304" pitchFamily="18" charset="0"/>
              </a:rPr>
              <a:t> Mendelejew </a:t>
            </a:r>
            <a:r>
              <a:rPr lang="en-US" sz="1600" dirty="0" err="1">
                <a:latin typeface="Times New Roman" panose="02020603050405020304" pitchFamily="18" charset="0"/>
                <a:cs typeface="Times New Roman" panose="02020603050405020304" pitchFamily="18" charset="0"/>
              </a:rPr>
              <a:t>studierte</a:t>
            </a:r>
            <a:r>
              <a:rPr lang="ru-RU"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5882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C9ED43-A12A-4CAB-8123-5FC15D9B044E}"/>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C0832615-6011-4D66-8AF0-33F8725AD112}"/>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F793E7AB-CE8D-484C-BCD7-13D3854FC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Прямоугольник 6">
            <a:extLst>
              <a:ext uri="{FF2B5EF4-FFF2-40B4-BE49-F238E27FC236}">
                <a16:creationId xmlns:a16="http://schemas.microsoft.com/office/drawing/2014/main" id="{1F5E96FF-4070-4D3C-B76C-A99CAB9A4D67}"/>
              </a:ext>
            </a:extLst>
          </p:cNvPr>
          <p:cNvSpPr/>
          <p:nvPr/>
        </p:nvSpPr>
        <p:spPr>
          <a:xfrm>
            <a:off x="221530" y="5257800"/>
            <a:ext cx="5434552" cy="830997"/>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In 1855 absolvierte er das Institut mit einer Goldmedaille und wurde von einem älteren Lehrer an das Simferopol-Gymnasium geschickt.</a:t>
            </a:r>
            <a:endParaRPr lang="ru-RU" sz="16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BB7C7A17-3024-409A-84DD-1E4B5AB17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186" y="4054"/>
            <a:ext cx="2641600" cy="3810000"/>
          </a:xfrm>
          <a:prstGeom prst="rect">
            <a:avLst/>
          </a:prstGeom>
        </p:spPr>
      </p:pic>
      <p:sp>
        <p:nvSpPr>
          <p:cNvPr id="10" name="Прямоугольник 9">
            <a:extLst>
              <a:ext uri="{FF2B5EF4-FFF2-40B4-BE49-F238E27FC236}">
                <a16:creationId xmlns:a16="http://schemas.microsoft.com/office/drawing/2014/main" id="{E619983B-A2E1-402B-B132-B08F4091DA12}"/>
              </a:ext>
            </a:extLst>
          </p:cNvPr>
          <p:cNvSpPr/>
          <p:nvPr/>
        </p:nvSpPr>
        <p:spPr>
          <a:xfrm>
            <a:off x="1729186" y="4029378"/>
            <a:ext cx="2294795" cy="338554"/>
          </a:xfrm>
          <a:prstGeom prst="rect">
            <a:avLst/>
          </a:prstGeom>
        </p:spPr>
        <p:txBody>
          <a:bodyPr wrap="none">
            <a:spAutoFit/>
          </a:bodyPr>
          <a:lstStyle/>
          <a:p>
            <a:r>
              <a:rPr lang="en-US" sz="1600" dirty="0">
                <a:latin typeface="Times New Roman" panose="02020603050405020304" pitchFamily="18" charset="0"/>
                <a:cs typeface="Times New Roman" panose="02020603050405020304" pitchFamily="18" charset="0"/>
              </a:rPr>
              <a:t>Dmitri Mendelejew, 1855</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26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C9ED43-A12A-4CAB-8123-5FC15D9B044E}"/>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C0832615-6011-4D66-8AF0-33F8725AD112}"/>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F793E7AB-CE8D-484C-BCD7-13D3854FC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a:extLst>
              <a:ext uri="{FF2B5EF4-FFF2-40B4-BE49-F238E27FC236}">
                <a16:creationId xmlns:a16="http://schemas.microsoft.com/office/drawing/2014/main" id="{972C80DC-4DDD-4A72-9577-CC578C31B0DB}"/>
              </a:ext>
            </a:extLst>
          </p:cNvPr>
          <p:cNvSpPr/>
          <p:nvPr/>
        </p:nvSpPr>
        <p:spPr>
          <a:xfrm>
            <a:off x="0" y="4980682"/>
            <a:ext cx="8880049" cy="1077218"/>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Mendeleevs studentische Forschung betraf die analytische Chemie: die Untersuchung der Zusammensetzung der Mineralien </a:t>
            </a:r>
            <a:r>
              <a:rPr lang="de-DE" sz="1600" dirty="0" err="1">
                <a:latin typeface="Times New Roman" panose="02020603050405020304" pitchFamily="18" charset="0"/>
                <a:cs typeface="Times New Roman" panose="02020603050405020304" pitchFamily="18" charset="0"/>
              </a:rPr>
              <a:t>ortit</a:t>
            </a:r>
            <a:r>
              <a:rPr lang="de-DE" sz="1600" dirty="0">
                <a:latin typeface="Times New Roman" panose="02020603050405020304" pitchFamily="18" charset="0"/>
                <a:cs typeface="Times New Roman" panose="02020603050405020304" pitchFamily="18" charset="0"/>
              </a:rPr>
              <a:t> und </a:t>
            </a:r>
            <a:r>
              <a:rPr lang="de-DE" sz="1600" dirty="0" err="1">
                <a:latin typeface="Times New Roman" panose="02020603050405020304" pitchFamily="18" charset="0"/>
                <a:cs typeface="Times New Roman" panose="02020603050405020304" pitchFamily="18" charset="0"/>
              </a:rPr>
              <a:t>pyroxen</a:t>
            </a:r>
            <a:r>
              <a:rPr lang="de-DE" sz="1600" dirty="0">
                <a:latin typeface="Times New Roman" panose="02020603050405020304" pitchFamily="18" charset="0"/>
                <a:cs typeface="Times New Roman" panose="02020603050405020304" pitchFamily="18" charset="0"/>
              </a:rPr>
              <a:t>. Später war er eigentlich nicht in der chemischen Analyse beschäftigt, sondern sah es immer als ein sehr wichtiges Instrument, um die verschiedenen Forschungsergebnisse zu verfeinern.</a:t>
            </a:r>
            <a:endParaRPr lang="ru-RU" sz="16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73C775A9-C1D7-4D66-BF3F-07CD3F253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7"/>
            <a:ext cx="8001000" cy="4830550"/>
          </a:xfrm>
          <a:prstGeom prst="rect">
            <a:avLst/>
          </a:prstGeom>
        </p:spPr>
      </p:pic>
    </p:spTree>
    <p:extLst>
      <p:ext uri="{BB962C8B-B14F-4D97-AF65-F5344CB8AC3E}">
        <p14:creationId xmlns:p14="http://schemas.microsoft.com/office/powerpoint/2010/main" val="122919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C9ED43-A12A-4CAB-8123-5FC15D9B044E}"/>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C0832615-6011-4D66-8AF0-33F8725AD112}"/>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F793E7AB-CE8D-484C-BCD7-13D3854FC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a:extLst>
              <a:ext uri="{FF2B5EF4-FFF2-40B4-BE49-F238E27FC236}">
                <a16:creationId xmlns:a16="http://schemas.microsoft.com/office/drawing/2014/main" id="{3FE4A561-43B6-43DA-B38A-00784B826AD2}"/>
              </a:ext>
            </a:extLst>
          </p:cNvPr>
          <p:cNvSpPr/>
          <p:nvPr/>
        </p:nvSpPr>
        <p:spPr>
          <a:xfrm>
            <a:off x="194820" y="1658417"/>
            <a:ext cx="6096000" cy="584775"/>
          </a:xfrm>
          <a:prstGeom prst="rect">
            <a:avLst/>
          </a:prstGeom>
        </p:spPr>
        <p:txBody>
          <a:bodyPr>
            <a:spAutoFit/>
          </a:bodyPr>
          <a:lstStyle/>
          <a:p>
            <a:r>
              <a:rPr lang="en-US" sz="1600" dirty="0">
                <a:latin typeface="Times New Roman" panose="02020603050405020304" pitchFamily="18" charset="0"/>
                <a:cs typeface="Times New Roman" panose="02020603050405020304" pitchFamily="18" charset="0"/>
              </a:rPr>
              <a:t>https://yandex.ru/images/</a:t>
            </a:r>
          </a:p>
          <a:p>
            <a:r>
              <a:rPr lang="en-US" sz="1600" dirty="0">
                <a:latin typeface="Times New Roman" panose="02020603050405020304" pitchFamily="18" charset="0"/>
                <a:cs typeface="Times New Roman" panose="02020603050405020304" pitchFamily="18" charset="0"/>
              </a:rPr>
              <a:t>https://ru.wikipedia.org</a:t>
            </a:r>
          </a:p>
        </p:txBody>
      </p:sp>
      <p:sp>
        <p:nvSpPr>
          <p:cNvPr id="6" name="Прямоугольник 5">
            <a:extLst>
              <a:ext uri="{FF2B5EF4-FFF2-40B4-BE49-F238E27FC236}">
                <a16:creationId xmlns:a16="http://schemas.microsoft.com/office/drawing/2014/main" id="{0F2C1135-DCEE-4942-BF36-D5972F89F974}"/>
              </a:ext>
            </a:extLst>
          </p:cNvPr>
          <p:cNvSpPr/>
          <p:nvPr/>
        </p:nvSpPr>
        <p:spPr>
          <a:xfrm>
            <a:off x="534185" y="238016"/>
            <a:ext cx="4039504" cy="646331"/>
          </a:xfrm>
          <a:prstGeom prst="rect">
            <a:avLst/>
          </a:prstGeom>
        </p:spPr>
        <p:txBody>
          <a:bodyPr wrap="none">
            <a:spAutoFit/>
          </a:bodyPr>
          <a:lstStyle/>
          <a:p>
            <a:r>
              <a:rPr lang="ru-RU" sz="3600" dirty="0">
                <a:latin typeface="Times New Roman" panose="02020603050405020304" pitchFamily="18" charset="0"/>
                <a:cs typeface="Times New Roman" panose="02020603050405020304" pitchFamily="18" charset="0"/>
              </a:rPr>
              <a:t>Список литературы</a:t>
            </a:r>
          </a:p>
        </p:txBody>
      </p:sp>
    </p:spTree>
    <p:extLst>
      <p:ext uri="{BB962C8B-B14F-4D97-AF65-F5344CB8AC3E}">
        <p14:creationId xmlns:p14="http://schemas.microsoft.com/office/powerpoint/2010/main" val="26981697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579</Words>
  <Application>Microsoft Office PowerPoint</Application>
  <PresentationFormat>Широкоэкранный</PresentationFormat>
  <Paragraphs>19</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Адель Кабиров</dc:creator>
  <cp:lastModifiedBy>Адель Кабиров</cp:lastModifiedBy>
  <cp:revision>9</cp:revision>
  <dcterms:created xsi:type="dcterms:W3CDTF">2020-04-03T12:56:18Z</dcterms:created>
  <dcterms:modified xsi:type="dcterms:W3CDTF">2020-04-03T14:43:30Z</dcterms:modified>
</cp:coreProperties>
</file>