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0" r:id="rId2"/>
    <p:sldId id="346" r:id="rId3"/>
    <p:sldId id="430" r:id="rId4"/>
    <p:sldId id="433" r:id="rId5"/>
    <p:sldId id="434" r:id="rId6"/>
    <p:sldId id="435" r:id="rId7"/>
    <p:sldId id="436" r:id="rId8"/>
    <p:sldId id="437" r:id="rId9"/>
    <p:sldId id="439" r:id="rId10"/>
    <p:sldId id="440" r:id="rId11"/>
    <p:sldId id="441" r:id="rId12"/>
    <p:sldId id="442" r:id="rId13"/>
    <p:sldId id="443" r:id="rId14"/>
    <p:sldId id="455" r:id="rId15"/>
    <p:sldId id="457" r:id="rId16"/>
    <p:sldId id="431" r:id="rId17"/>
    <p:sldId id="438" r:id="rId18"/>
    <p:sldId id="444" r:id="rId19"/>
    <p:sldId id="445" r:id="rId20"/>
    <p:sldId id="446" r:id="rId21"/>
    <p:sldId id="447" r:id="rId22"/>
    <p:sldId id="448" r:id="rId23"/>
    <p:sldId id="449" r:id="rId24"/>
    <p:sldId id="451" r:id="rId25"/>
    <p:sldId id="432" r:id="rId26"/>
    <p:sldId id="450" r:id="rId27"/>
    <p:sldId id="452" r:id="rId28"/>
    <p:sldId id="453" r:id="rId29"/>
    <p:sldId id="45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20" autoAdjust="0"/>
    <p:restoredTop sz="94660"/>
  </p:normalViewPr>
  <p:slideViewPr>
    <p:cSldViewPr>
      <p:cViewPr varScale="1">
        <p:scale>
          <a:sx n="80" d="100"/>
          <a:sy n="80" d="100"/>
        </p:scale>
        <p:origin x="-10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645D6-04C1-49DF-B8B1-3A6B0C47C124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883B-AEFB-4DB0-85A6-D9460B22A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543956" cy="5768997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Лекция: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МАТЕМАТИЧЕСКИЕ МОДЕЛИ ЭЛЕКТРИЧЕСКИХ СЕТЕЙ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8596" y="500042"/>
            <a:ext cx="464347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ориентированного графа элемент матрицы инциденций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равен +1, если вершина, инцидентная дуге, является начальной вершиной дуги (т.е. дуга исходит из этой вершины). Элемент равен –1, когда дуга входит в вершину. Если вершина не инцидентна дуге, то элемент матрицы равен 0. Так для графа на рис. матрица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имеет следующий вид: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5357818" y="4143380"/>
          <a:ext cx="3345552" cy="2286006"/>
        </p:xfrm>
        <a:graphic>
          <a:graphicData uri="http://schemas.openxmlformats.org/presentationml/2006/ole">
            <p:oleObj spid="_x0000_s106498" name="Формула" r:id="rId3" imgW="1993900" imgH="1143000" progId="Equation.3">
              <p:embed/>
            </p:oleObj>
          </a:graphicData>
        </a:graphic>
      </p:graphicFrame>
      <p:pic>
        <p:nvPicPr>
          <p:cNvPr id="6" name="Рисунок 5"/>
          <p:cNvPicPr/>
          <p:nvPr/>
        </p:nvPicPr>
        <p:blipFill>
          <a:blip r:embed="rId4"/>
          <a:srcRect l="2338" t="14831" r="64930" b="9147"/>
          <a:stretch>
            <a:fillRect/>
          </a:stretch>
        </p:blipFill>
        <p:spPr bwMode="auto">
          <a:xfrm>
            <a:off x="5572132" y="142852"/>
            <a:ext cx="314327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58" y="4143380"/>
            <a:ext cx="49291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каждом столбце матрицы </a:t>
            </a:r>
            <a:r>
              <a:rPr lang="ru-RU" sz="2000" b="1" dirty="0" smtClean="0"/>
              <a:t>M</a:t>
            </a:r>
            <a:r>
              <a:rPr lang="ru-RU" sz="2000" dirty="0" smtClean="0"/>
              <a:t> находится две единицы – одна положительная, а другая отрицательная, так как каждое ребро инцидентно только двум вершинам. В каждой строке имеется столько единиц, сколько ребер инцидентно соответствующей вершине.</a:t>
            </a:r>
            <a:endParaRPr lang="ru-RU" sz="20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6357950" y="3286124"/>
            <a:ext cx="2214578" cy="64294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214282" y="142852"/>
            <a:ext cx="835824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Вторая матрица инциденций 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устанавливает соответствие между ребрами графа и независимыми контурами графа. В зависимости от выбранной системы независимых контуров – дерева графа можно составить разные матрицы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Число независимых контуров обозначают через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Каждой строке матрицы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ставят в соответствие контур, таким образом, число строк в матрице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равно числу независимых контуров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каждому столбцу матрицы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ставят в соответствие ребро, и число столбцов матрицы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равно числу ребер –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286124"/>
            <a:ext cx="7858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Матрица N составляется по следующим правилам:</a:t>
            </a: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Независимые контуры нумеруют от 1 до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выбирают направления обхода контуров; </a:t>
            </a: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начиная с первого выполняют обход контуров в соответствии с выбранными направлениями; </a:t>
            </a: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проверяют, совпадает ли направление очередного ребра с направлением обхода контура: если да, то в соответствующем столбце матрицы </a:t>
            </a: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ставится +1, в противном случае –1; </a:t>
            </a:r>
          </a:p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ребер, не вошедших в рассматриваемый контур, в соответствующие столбцы проставляют нули.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35716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5397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Так, если в качестве дерева графа на рис.  взять подграф с ребрами (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то при добавлении хорды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образуется контур (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а при добавлении хорды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контур (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Для такой системы независимых контуров матрица </a:t>
            </a: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имеет вид: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2338" t="14831" r="64930" b="9147"/>
          <a:stretch>
            <a:fillRect/>
          </a:stretch>
        </p:blipFill>
        <p:spPr bwMode="auto">
          <a:xfrm>
            <a:off x="5572132" y="142852"/>
            <a:ext cx="314327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 r="48530"/>
          <a:stretch>
            <a:fillRect/>
          </a:stretch>
        </p:blipFill>
        <p:spPr bwMode="auto">
          <a:xfrm>
            <a:off x="1071538" y="4071942"/>
            <a:ext cx="35004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низ 6"/>
          <p:cNvSpPr/>
          <p:nvPr/>
        </p:nvSpPr>
        <p:spPr>
          <a:xfrm rot="2502788">
            <a:off x="4482187" y="2864950"/>
            <a:ext cx="1438990" cy="1463798"/>
          </a:xfrm>
          <a:prstGeom prst="downArrow">
            <a:avLst>
              <a:gd name="adj1" fmla="val 58401"/>
              <a:gd name="adj2" fmla="val 446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285720" y="214290"/>
            <a:ext cx="792961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В) Матрица смежности 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является квадратной матрицей и для невзвешенного графа состоит из нулей и единиц: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i,j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1, если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Arial Unicode MS" pitchFamily="34" charset="-128"/>
                <a:cs typeface="Times New Roman" pitchFamily="18" charset="0"/>
              </a:rPr>
              <a:t>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i,j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 в противном случае. Для взвешенного графа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i,j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равно весу соответствующего ребра, а отсутствие ребра в ряде задач удобно обозначать бесконечностью. Если граф ориентированный, то для каждого ребра ставится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i,j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1, если направление от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j,i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– 1 и наоборот. Для неориентированных графов матрица смежности всегда симметрична относительно главной диагонали. Для графа на рис 3.3.,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матрица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имеет следующий вид: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54467"/>
          <a:stretch>
            <a:fillRect/>
          </a:stretch>
        </p:blipFill>
        <p:spPr bwMode="auto">
          <a:xfrm>
            <a:off x="3857620" y="3357562"/>
            <a:ext cx="342902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 можно задать в виде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= &lt;V,E&gt;</a:t>
            </a:r>
            <a:endParaRPr kumimoji="0" lang="ru-RU" sz="2000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= &lt;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V,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kumimoji="0" lang="ru-RU" sz="2000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1285860"/>
            <a:ext cx="90011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_______________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означает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отношение объектов типа «проходят через…», «соединены с…».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инициативность»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инвариантность»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«инцидентность» 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3357562"/>
            <a:ext cx="87154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каждому ребру графа приписано какое-то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граф называют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Взвешанным;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Отцифрованным;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Систематизированным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0" y="4429132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необходимо найти путь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графе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содержащий все его ребра по одному разу, в котором начальная и конечная вершины не совпадают,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необходимо,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начальная и конечная вершины были единственными вершинами с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нечетными степенями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четными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степенями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 вершин не влияет.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285992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исло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ребер,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проходящих через вершину графа называют: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функцией вершины;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степенью вершины;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коэффициентом вершины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214282" y="0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 можно задать в виде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r>
              <a:rPr lang="ru-RU" sz="20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= &lt;V,E&gt;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= &lt;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V,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endParaRPr kumimoji="0" lang="ru-RU" sz="2000" b="1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1285860"/>
            <a:ext cx="90011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Термин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_______________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означает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отношение объектов типа «проходят через…», «соединены с…».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инициативность»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инвариантность»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«инцидентность»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0" y="2285992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исло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ребер,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проходящих через вершину графа называют: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функцией вершины;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степенью вершины;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коэффициентом вершины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3357562"/>
            <a:ext cx="87154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каждому ребру графа приписано какое-то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граф называют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Взвешанным;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Отцифрованным;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Систематизированным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0" y="4429132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5)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необходимо найти путь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графе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содержащий все его ребра по одному разу, в котором начальная и конечная вершины не совпадают,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необходимо,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чтобы начальная и конечная вершины были единственными вершинами с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 </a:t>
            </a:r>
            <a:r>
              <a:rPr lang="ru-RU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нечетными степенями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четными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степенями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степень вершин не влияет.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Применение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теории графов для моделирования электрических сетей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500034" y="428604"/>
            <a:ext cx="828680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Расчеты режимов сложных схем электрических сетей требуют специальных моделей представления схем и компактной записи уравнений.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Такими моделями являются графы и матрицы.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Линии, трансформаторы и другие элементы электрической сети представляются в расчетах своими схемами замещения, состоящими из: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ветвей с сопротивлениями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ветвей 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проводимостями.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шины электрических станций и подстанций являются узловыми точками сети.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Количество этих узловых точек или узлов схемы сети обозн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чим буквой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оличество ветвей, соединяющих эти шины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сеть не содержит замкнутых контуров, то количество узлов и ветвей различается на 1: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+ 1.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наличии контуров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+ 1 –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количество независимых контуров.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571472" y="142852"/>
            <a:ext cx="735808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Элементами ЭЭС, которые моделируются ребрами графа, являются ЛЭП, трансформаторы, реакторы, батареи конденсаторов и др.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правило, все они представляются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П-образными схемами замещения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поэтому имеют :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элемент связи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между двумя граничными узлами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продольная ветвь,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элементы, связывающие узлы с нейтральной точкой системы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поперечные ветви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(рис.).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357562"/>
            <a:ext cx="757242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3071802" y="6000768"/>
            <a:ext cx="2214578" cy="64294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>
            <a:spLocks noChangeArrowheads="1"/>
          </p:cNvSpPr>
          <p:nvPr/>
        </p:nvSpPr>
        <p:spPr bwMode="auto">
          <a:xfrm>
            <a:off x="500034" y="214290"/>
            <a:ext cx="21431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ЛЭП: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557216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142984"/>
            <a:ext cx="664373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/>
          <a:srcRect b="76596"/>
          <a:stretch>
            <a:fillRect/>
          </a:stretch>
        </p:blipFill>
        <p:spPr bwMode="auto">
          <a:xfrm>
            <a:off x="285720" y="2214554"/>
            <a:ext cx="850112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 t="22022"/>
          <a:stretch>
            <a:fillRect/>
          </a:stretch>
        </p:blipFill>
        <p:spPr bwMode="auto">
          <a:xfrm>
            <a:off x="214282" y="3071810"/>
            <a:ext cx="892971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142844" y="6150114"/>
            <a:ext cx="8858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1, то из (3.6) получается Г-образная схема замещения трансформатора.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715016"/>
            <a:ext cx="13260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Calibri" pitchFamily="34" charset="0"/>
                <a:ea typeface="Cambria" pitchFamily="18" charset="0"/>
                <a:cs typeface="Times New Roman" pitchFamily="18" charset="0"/>
              </a:rPr>
              <a:t>при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ru-RU" sz="2000" baseline="-300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&gt; 1. 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Основы теории графов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Применение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теории графов для моделирования электрических сетей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Матричные формы моделей электрических сетей и их режимов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85720" y="357166"/>
            <a:ext cx="85725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 пример схемы электрической сети, состоящей из ЛЭП и трансформатора (рис.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Ее схема замещения есть две соединенные между собой П-образные схемы замещения ЛЭП и трансформатора, а граф будет состоять из двух графов П-образных схем (рис.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637790"/>
            <a:ext cx="8643998" cy="257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142844" y="142852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более сложных схем, рис.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удобно ввести в рассмотрение нейтральную плоскость в сети и рассматривать узлы графа сети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«висящими»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 нейтральной плоскостью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соединенными с ней поперечными ветвями (рис.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85860"/>
            <a:ext cx="721523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0" y="6215058"/>
            <a:ext cx="2214578" cy="64294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>
            <a:spLocks noChangeArrowheads="1"/>
          </p:cNvSpPr>
          <p:nvPr/>
        </p:nvSpPr>
        <p:spPr bwMode="auto">
          <a:xfrm>
            <a:off x="214282" y="214290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 как в общем случае каждая вершина графа инцидентна хотя бы одному ребру, связанному с вершиной (плоскостью)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то при изображении графа эти ребра не изображаются (рис.).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07249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214282" y="142852"/>
            <a:ext cx="857256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моделирования топологии схем электрических сетей используют матричные модели, отражающие свойства графов. В практических расчетах более удобной является компактная форма записи, в виде перечисления ребер графа. Так для графа рис. 3.7 массив имен ребер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может быть записан в следующем виде: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4425" r="5310"/>
          <a:stretch>
            <a:fillRect/>
          </a:stretch>
        </p:blipFill>
        <p:spPr bwMode="auto">
          <a:xfrm>
            <a:off x="1285852" y="1714488"/>
            <a:ext cx="671517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 l="6923" t="18750" r="34234"/>
          <a:stretch>
            <a:fillRect/>
          </a:stretch>
        </p:blipFill>
        <p:spPr bwMode="auto">
          <a:xfrm>
            <a:off x="1857356" y="4500570"/>
            <a:ext cx="514353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трелка вниз 6"/>
          <p:cNvSpPr/>
          <p:nvPr/>
        </p:nvSpPr>
        <p:spPr>
          <a:xfrm>
            <a:off x="3428992" y="3929066"/>
            <a:ext cx="1643074" cy="35719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42844" y="5500702"/>
            <a:ext cx="8858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первой строке массива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указывается номер (имя) начального узла, а во второй, того же столбца, – номер (имя) конечного узла. Пара номеров узлов в столбце образует имя ветви, например, для ветви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это 2 – 3.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"/>
          <p:cNvSpPr>
            <a:spLocks noChangeArrowheads="1"/>
          </p:cNvSpPr>
          <p:nvPr/>
        </p:nvSpPr>
        <p:spPr bwMode="auto">
          <a:xfrm>
            <a:off x="428596" y="285728"/>
            <a:ext cx="835824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некоторых случаях можно использовать многослойные графы, в которых сеть каждого напряжения располагается в отдельном слое. Получается, что в горизонтальных слоях находятся ветви, моделирующие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линии электропередачи,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между ними вертикально изображаются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трансформаторные связи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(рис.).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28868"/>
            <a:ext cx="628654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Матричные формы моделей электрических сетей и их режимов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Картинки по запросу 1.1. Конструктивное выполнение и свойства линии электропередач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66675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>
            <a:spLocks noChangeArrowheads="1"/>
          </p:cNvSpPr>
          <p:nvPr/>
        </p:nvSpPr>
        <p:spPr bwMode="auto">
          <a:xfrm>
            <a:off x="214282" y="142852"/>
            <a:ext cx="864399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Каждая продольная ветвь в графе электрической сети характеризуется сопротивлением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jX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поперечная ветвь – проводимостью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jB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1,2,…,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1,2,…,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которые образуют матрицы параметров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электрической сети: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матрицу сопротивлений продольных ветвей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матрицу столбец проводимостей поперечных ветвей – шунтов: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27482"/>
          <a:stretch>
            <a:fillRect/>
          </a:stretch>
        </p:blipFill>
        <p:spPr bwMode="auto">
          <a:xfrm>
            <a:off x="1285852" y="2214554"/>
            <a:ext cx="657229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428596" y="4643446"/>
            <a:ext cx="81439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jj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1" u="sng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Недиагональные элементы матрицы </a:t>
            </a: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обычно равны нулю, хотя в некоторых случаях учитывают взаимные сопротивления ветвей, которые могут быть отличны от нуля, например для близко расположенных ЛЭП возможно наличие взаимной индукции.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/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r="30952" b="12820"/>
          <a:stretch>
            <a:fillRect/>
          </a:stretch>
        </p:blipFill>
        <p:spPr bwMode="auto">
          <a:xfrm>
            <a:off x="3428992" y="1571612"/>
            <a:ext cx="5000660" cy="2786082"/>
          </a:xfrm>
          <a:prstGeom prst="rect">
            <a:avLst/>
          </a:prstGeom>
          <a:solidFill>
            <a:srgbClr val="FFFF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19809" name="Rectangle 1"/>
          <p:cNvSpPr>
            <a:spLocks noChangeArrowheads="1"/>
          </p:cNvSpPr>
          <p:nvPr/>
        </p:nvSpPr>
        <p:spPr bwMode="auto">
          <a:xfrm>
            <a:off x="357158" y="142852"/>
            <a:ext cx="850112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Кроме пассивных ветвей в сети существуют активные ветви, включающие источники ЭДС и тока. Эти ветви, как правило, являются поперечными и моделируют генераторы электрических станций (ЭДС) и потребителей электрической энергии (источники тока), рис.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 r="60493"/>
          <a:stretch>
            <a:fillRect/>
          </a:stretch>
        </p:blipFill>
        <p:spPr bwMode="auto">
          <a:xfrm>
            <a:off x="214282" y="1714488"/>
            <a:ext cx="292895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14282" y="4714884"/>
            <a:ext cx="85725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Ветвь с ЭДС в действительности содержит еще и сопротивление и, по сути, является источником напряжения, которое зависит от нагрузки. В установившемся режиме достигается постоянство значения напряжения генераторов электростанций посредством специальных устройств регулирования и можно пренебречь влиянием сопротивлений генераторов на их напряжение. В дальнейшем будем считать эти ветви источниками ЭДС.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1"/>
          <p:cNvSpPr>
            <a:spLocks noChangeArrowheads="1"/>
          </p:cNvSpPr>
          <p:nvPr/>
        </p:nvSpPr>
        <p:spPr bwMode="auto">
          <a:xfrm>
            <a:off x="214282" y="214290"/>
            <a:ext cx="671514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Принято не изображать на графе сети не только шунтирующие проводимости, но и активные поперечные ветви с ЭДС и источником тока, однако источник тока все же задают упрощенным изображением в виде стрелочки, направленной в узел (рис.). Это показывает, что в сеть «вливается» извне ток генерации или нагрузки (с обратным знаком). Такие токи называются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токами инъекции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injection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current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или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задающими токами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63939"/>
          <a:stretch>
            <a:fillRect/>
          </a:stretch>
        </p:blipFill>
        <p:spPr bwMode="auto">
          <a:xfrm>
            <a:off x="6072198" y="2643182"/>
            <a:ext cx="2397428" cy="28575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>
            <a:spLocks noChangeArrowheads="1"/>
          </p:cNvSpPr>
          <p:nvPr/>
        </p:nvSpPr>
        <p:spPr bwMode="auto">
          <a:xfrm>
            <a:off x="500034" y="357166"/>
            <a:ext cx="792961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Матрицы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задают режим работы электрической сети и являются векторами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независимых перемен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Они относятся к режимным параметрам электрической сети.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Другие режимные параметры называются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зависимыми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переменными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 ним относятся напряжения в узлах, токи и напряжения 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продольных ветвях и ряд других параметров режима: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напряжений в узлах (узловые напряжения);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токов ветвей;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58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напряжений в ветвях (падения напряжения на сопротивлениях ветвей);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58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потоков мощности в начале ветвей;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58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(к)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потоков мощности в конце ветвей;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58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потерь мощности в ветвях.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Основы теории графов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85728"/>
            <a:ext cx="78581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Считается, что теория графов зародилась в XVIII столетии в г. Кенигсберге (ныне г. Калининград), жители которого пытались решить задачу о переходе мостов города (река </a:t>
            </a:r>
            <a:r>
              <a:rPr lang="ru-RU" sz="2000" dirty="0" err="1" smtClean="0"/>
              <a:t>Прегель</a:t>
            </a:r>
            <a:r>
              <a:rPr lang="ru-RU" sz="2000" dirty="0" smtClean="0"/>
              <a:t>) по такому маршруту, в котором бы были пройдены все мосты, но каждый мост был пройден только один раз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00240"/>
            <a:ext cx="7107584" cy="2511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214282" y="4857760"/>
            <a:ext cx="79296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Эту задачу удалось решить Эйлеру. Он показал, каким условиям должен удовлетворять граф, полученный по схеме мостов, рис. 3.1,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чтобы такая задача имела решение.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1"/>
          <p:cNvSpPr>
            <a:spLocks noChangeArrowheads="1"/>
          </p:cNvSpPr>
          <p:nvPr/>
        </p:nvSpPr>
        <p:spPr bwMode="auto">
          <a:xfrm>
            <a:off x="428596" y="214290"/>
            <a:ext cx="464347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Графом называется совокупность вершин (узлов) и связанных с ними ребер (ветвей)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 можно задать в виде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&lt;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&gt;, где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множество вершин;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отношение на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Arial Unicode MS" pitchFamily="34" charset="-128"/>
                <a:cs typeface="Times New Roman" pitchFamily="18" charset="0"/>
              </a:rPr>
              <a:t>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– множество ребер. На рис. 3.2,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показан граф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в котором множество ребер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есть {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}, а множество вершин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{1, 2, 3, 4, 5}.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54199" b="9091"/>
          <a:stretch>
            <a:fillRect/>
          </a:stretch>
        </p:blipFill>
        <p:spPr bwMode="auto">
          <a:xfrm>
            <a:off x="5286380" y="285728"/>
            <a:ext cx="371477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2"/>
          <a:srcRect l="53615" b="45714"/>
          <a:stretch>
            <a:fillRect/>
          </a:stretch>
        </p:blipFill>
        <p:spPr bwMode="auto">
          <a:xfrm>
            <a:off x="0" y="4286256"/>
            <a:ext cx="360712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714744" y="450057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Подграфом называют такую часть графа, которая включает в себя некоторые вершины и ребра графа, причем среди ребер могут быть, только те, которые связывают вершины подграфа.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928926" y="3286124"/>
            <a:ext cx="2000264" cy="785818"/>
          </a:xfrm>
          <a:prstGeom prst="straightConnector1">
            <a:avLst/>
          </a:prstGeom>
          <a:ln w="44450" cap="rnd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7572428" cy="646331"/>
          </a:xfrm>
          <a:prstGeom prst="rect">
            <a:avLst/>
          </a:prstGeom>
          <a:solidFill>
            <a:srgbClr val="FF0000">
              <a:alpha val="19000"/>
            </a:srgb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Направленный (ориентированный) граф имеет ребра, на которых указаны направления. Ребра направленного графа называют дугами. </a:t>
            </a:r>
            <a:endParaRPr lang="ru-RU" b="1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52973"/>
          <a:stretch>
            <a:fillRect/>
          </a:stretch>
        </p:blipFill>
        <p:spPr bwMode="auto">
          <a:xfrm>
            <a:off x="1285852" y="1285860"/>
            <a:ext cx="3143272" cy="31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лилиния 6"/>
          <p:cNvSpPr/>
          <p:nvPr/>
        </p:nvSpPr>
        <p:spPr>
          <a:xfrm>
            <a:off x="733659" y="1240971"/>
            <a:ext cx="3544427" cy="3483429"/>
          </a:xfrm>
          <a:custGeom>
            <a:avLst/>
            <a:gdLst>
              <a:gd name="connsiteX0" fmla="*/ 50112 w 3544427"/>
              <a:gd name="connsiteY0" fmla="*/ 206829 h 3483429"/>
              <a:gd name="connsiteX1" fmla="*/ 191627 w 3544427"/>
              <a:gd name="connsiteY1" fmla="*/ 195943 h 3483429"/>
              <a:gd name="connsiteX2" fmla="*/ 224284 w 3544427"/>
              <a:gd name="connsiteY2" fmla="*/ 185058 h 3483429"/>
              <a:gd name="connsiteX3" fmla="*/ 267827 w 3544427"/>
              <a:gd name="connsiteY3" fmla="*/ 174172 h 3483429"/>
              <a:gd name="connsiteX4" fmla="*/ 322255 w 3544427"/>
              <a:gd name="connsiteY4" fmla="*/ 163286 h 3483429"/>
              <a:gd name="connsiteX5" fmla="*/ 365798 w 3544427"/>
              <a:gd name="connsiteY5" fmla="*/ 152400 h 3483429"/>
              <a:gd name="connsiteX6" fmla="*/ 452884 w 3544427"/>
              <a:gd name="connsiteY6" fmla="*/ 141515 h 3483429"/>
              <a:gd name="connsiteX7" fmla="*/ 539970 w 3544427"/>
              <a:gd name="connsiteY7" fmla="*/ 119743 h 3483429"/>
              <a:gd name="connsiteX8" fmla="*/ 572627 w 3544427"/>
              <a:gd name="connsiteY8" fmla="*/ 108858 h 3483429"/>
              <a:gd name="connsiteX9" fmla="*/ 703255 w 3544427"/>
              <a:gd name="connsiteY9" fmla="*/ 97972 h 3483429"/>
              <a:gd name="connsiteX10" fmla="*/ 812112 w 3544427"/>
              <a:gd name="connsiteY10" fmla="*/ 76200 h 3483429"/>
              <a:gd name="connsiteX11" fmla="*/ 942741 w 3544427"/>
              <a:gd name="connsiteY11" fmla="*/ 54429 h 3483429"/>
              <a:gd name="connsiteX12" fmla="*/ 1040712 w 3544427"/>
              <a:gd name="connsiteY12" fmla="*/ 32658 h 3483429"/>
              <a:gd name="connsiteX13" fmla="*/ 1084255 w 3544427"/>
              <a:gd name="connsiteY13" fmla="*/ 21772 h 3483429"/>
              <a:gd name="connsiteX14" fmla="*/ 1203998 w 3544427"/>
              <a:gd name="connsiteY14" fmla="*/ 0 h 3483429"/>
              <a:gd name="connsiteX15" fmla="*/ 2020427 w 3544427"/>
              <a:gd name="connsiteY15" fmla="*/ 10886 h 3483429"/>
              <a:gd name="connsiteX16" fmla="*/ 2107512 w 3544427"/>
              <a:gd name="connsiteY16" fmla="*/ 43543 h 3483429"/>
              <a:gd name="connsiteX17" fmla="*/ 2172827 w 3544427"/>
              <a:gd name="connsiteY17" fmla="*/ 65315 h 3483429"/>
              <a:gd name="connsiteX18" fmla="*/ 2270798 w 3544427"/>
              <a:gd name="connsiteY18" fmla="*/ 76200 h 3483429"/>
              <a:gd name="connsiteX19" fmla="*/ 2368770 w 3544427"/>
              <a:gd name="connsiteY19" fmla="*/ 97972 h 3483429"/>
              <a:gd name="connsiteX20" fmla="*/ 2466741 w 3544427"/>
              <a:gd name="connsiteY20" fmla="*/ 119743 h 3483429"/>
              <a:gd name="connsiteX21" fmla="*/ 2499398 w 3544427"/>
              <a:gd name="connsiteY21" fmla="*/ 141515 h 3483429"/>
              <a:gd name="connsiteX22" fmla="*/ 2597370 w 3544427"/>
              <a:gd name="connsiteY22" fmla="*/ 174172 h 3483429"/>
              <a:gd name="connsiteX23" fmla="*/ 2673570 w 3544427"/>
              <a:gd name="connsiteY23" fmla="*/ 239486 h 3483429"/>
              <a:gd name="connsiteX24" fmla="*/ 2738884 w 3544427"/>
              <a:gd name="connsiteY24" fmla="*/ 272143 h 3483429"/>
              <a:gd name="connsiteX25" fmla="*/ 2804198 w 3544427"/>
              <a:gd name="connsiteY25" fmla="*/ 315686 h 3483429"/>
              <a:gd name="connsiteX26" fmla="*/ 2869512 w 3544427"/>
              <a:gd name="connsiteY26" fmla="*/ 359229 h 3483429"/>
              <a:gd name="connsiteX27" fmla="*/ 2902170 w 3544427"/>
              <a:gd name="connsiteY27" fmla="*/ 370115 h 3483429"/>
              <a:gd name="connsiteX28" fmla="*/ 2967484 w 3544427"/>
              <a:gd name="connsiteY28" fmla="*/ 413658 h 3483429"/>
              <a:gd name="connsiteX29" fmla="*/ 3011027 w 3544427"/>
              <a:gd name="connsiteY29" fmla="*/ 478972 h 3483429"/>
              <a:gd name="connsiteX30" fmla="*/ 3032798 w 3544427"/>
              <a:gd name="connsiteY30" fmla="*/ 511629 h 3483429"/>
              <a:gd name="connsiteX31" fmla="*/ 3076341 w 3544427"/>
              <a:gd name="connsiteY31" fmla="*/ 566058 h 3483429"/>
              <a:gd name="connsiteX32" fmla="*/ 3087227 w 3544427"/>
              <a:gd name="connsiteY32" fmla="*/ 598715 h 3483429"/>
              <a:gd name="connsiteX33" fmla="*/ 3152541 w 3544427"/>
              <a:gd name="connsiteY33" fmla="*/ 707572 h 3483429"/>
              <a:gd name="connsiteX34" fmla="*/ 3163427 w 3544427"/>
              <a:gd name="connsiteY34" fmla="*/ 751115 h 3483429"/>
              <a:gd name="connsiteX35" fmla="*/ 3206970 w 3544427"/>
              <a:gd name="connsiteY35" fmla="*/ 838200 h 3483429"/>
              <a:gd name="connsiteX36" fmla="*/ 3228741 w 3544427"/>
              <a:gd name="connsiteY36" fmla="*/ 881743 h 3483429"/>
              <a:gd name="connsiteX37" fmla="*/ 3250512 w 3544427"/>
              <a:gd name="connsiteY37" fmla="*/ 914400 h 3483429"/>
              <a:gd name="connsiteX38" fmla="*/ 3283170 w 3544427"/>
              <a:gd name="connsiteY38" fmla="*/ 1001486 h 3483429"/>
              <a:gd name="connsiteX39" fmla="*/ 3304941 w 3544427"/>
              <a:gd name="connsiteY39" fmla="*/ 1034143 h 3483429"/>
              <a:gd name="connsiteX40" fmla="*/ 3337598 w 3544427"/>
              <a:gd name="connsiteY40" fmla="*/ 1121229 h 3483429"/>
              <a:gd name="connsiteX41" fmla="*/ 3359370 w 3544427"/>
              <a:gd name="connsiteY41" fmla="*/ 1208315 h 3483429"/>
              <a:gd name="connsiteX42" fmla="*/ 3402912 w 3544427"/>
              <a:gd name="connsiteY42" fmla="*/ 1317172 h 3483429"/>
              <a:gd name="connsiteX43" fmla="*/ 3424684 w 3544427"/>
              <a:gd name="connsiteY43" fmla="*/ 1393372 h 3483429"/>
              <a:gd name="connsiteX44" fmla="*/ 3435570 w 3544427"/>
              <a:gd name="connsiteY44" fmla="*/ 1524000 h 3483429"/>
              <a:gd name="connsiteX45" fmla="*/ 3446455 w 3544427"/>
              <a:gd name="connsiteY45" fmla="*/ 1556658 h 3483429"/>
              <a:gd name="connsiteX46" fmla="*/ 3457341 w 3544427"/>
              <a:gd name="connsiteY46" fmla="*/ 1643743 h 3483429"/>
              <a:gd name="connsiteX47" fmla="*/ 3468227 w 3544427"/>
              <a:gd name="connsiteY47" fmla="*/ 1709058 h 3483429"/>
              <a:gd name="connsiteX48" fmla="*/ 3489998 w 3544427"/>
              <a:gd name="connsiteY48" fmla="*/ 1828800 h 3483429"/>
              <a:gd name="connsiteX49" fmla="*/ 3511770 w 3544427"/>
              <a:gd name="connsiteY49" fmla="*/ 1894115 h 3483429"/>
              <a:gd name="connsiteX50" fmla="*/ 3544427 w 3544427"/>
              <a:gd name="connsiteY50" fmla="*/ 2068286 h 3483429"/>
              <a:gd name="connsiteX51" fmla="*/ 3533541 w 3544427"/>
              <a:gd name="connsiteY51" fmla="*/ 2579915 h 3483429"/>
              <a:gd name="connsiteX52" fmla="*/ 3522655 w 3544427"/>
              <a:gd name="connsiteY52" fmla="*/ 2612572 h 3483429"/>
              <a:gd name="connsiteX53" fmla="*/ 3500884 w 3544427"/>
              <a:gd name="connsiteY53" fmla="*/ 2732315 h 3483429"/>
              <a:gd name="connsiteX54" fmla="*/ 3479112 w 3544427"/>
              <a:gd name="connsiteY54" fmla="*/ 2775858 h 3483429"/>
              <a:gd name="connsiteX55" fmla="*/ 3457341 w 3544427"/>
              <a:gd name="connsiteY55" fmla="*/ 2841172 h 3483429"/>
              <a:gd name="connsiteX56" fmla="*/ 3446455 w 3544427"/>
              <a:gd name="connsiteY56" fmla="*/ 2873829 h 3483429"/>
              <a:gd name="connsiteX57" fmla="*/ 3413798 w 3544427"/>
              <a:gd name="connsiteY57" fmla="*/ 2917372 h 3483429"/>
              <a:gd name="connsiteX58" fmla="*/ 3381141 w 3544427"/>
              <a:gd name="connsiteY58" fmla="*/ 2993572 h 3483429"/>
              <a:gd name="connsiteX59" fmla="*/ 3315827 w 3544427"/>
              <a:gd name="connsiteY59" fmla="*/ 3037115 h 3483429"/>
              <a:gd name="connsiteX60" fmla="*/ 3294055 w 3544427"/>
              <a:gd name="connsiteY60" fmla="*/ 3058886 h 3483429"/>
              <a:gd name="connsiteX61" fmla="*/ 3261398 w 3544427"/>
              <a:gd name="connsiteY61" fmla="*/ 3069772 h 3483429"/>
              <a:gd name="connsiteX62" fmla="*/ 3206970 w 3544427"/>
              <a:gd name="connsiteY62" fmla="*/ 3102429 h 3483429"/>
              <a:gd name="connsiteX63" fmla="*/ 3185198 w 3544427"/>
              <a:gd name="connsiteY63" fmla="*/ 3124200 h 3483429"/>
              <a:gd name="connsiteX64" fmla="*/ 3141655 w 3544427"/>
              <a:gd name="connsiteY64" fmla="*/ 3135086 h 3483429"/>
              <a:gd name="connsiteX65" fmla="*/ 3054570 w 3544427"/>
              <a:gd name="connsiteY65" fmla="*/ 3189515 h 3483429"/>
              <a:gd name="connsiteX66" fmla="*/ 2945712 w 3544427"/>
              <a:gd name="connsiteY66" fmla="*/ 3243943 h 3483429"/>
              <a:gd name="connsiteX67" fmla="*/ 2880398 w 3544427"/>
              <a:gd name="connsiteY67" fmla="*/ 3287486 h 3483429"/>
              <a:gd name="connsiteX68" fmla="*/ 2804198 w 3544427"/>
              <a:gd name="connsiteY68" fmla="*/ 3309258 h 3483429"/>
              <a:gd name="connsiteX69" fmla="*/ 2749770 w 3544427"/>
              <a:gd name="connsiteY69" fmla="*/ 3331029 h 3483429"/>
              <a:gd name="connsiteX70" fmla="*/ 2717112 w 3544427"/>
              <a:gd name="connsiteY70" fmla="*/ 3352800 h 3483429"/>
              <a:gd name="connsiteX71" fmla="*/ 2662684 w 3544427"/>
              <a:gd name="connsiteY71" fmla="*/ 3363686 h 3483429"/>
              <a:gd name="connsiteX72" fmla="*/ 2586484 w 3544427"/>
              <a:gd name="connsiteY72" fmla="*/ 3396343 h 3483429"/>
              <a:gd name="connsiteX73" fmla="*/ 2488512 w 3544427"/>
              <a:gd name="connsiteY73" fmla="*/ 3407229 h 3483429"/>
              <a:gd name="connsiteX74" fmla="*/ 2390541 w 3544427"/>
              <a:gd name="connsiteY74" fmla="*/ 3429000 h 3483429"/>
              <a:gd name="connsiteX75" fmla="*/ 2151055 w 3544427"/>
              <a:gd name="connsiteY75" fmla="*/ 3472543 h 3483429"/>
              <a:gd name="connsiteX76" fmla="*/ 2118398 w 3544427"/>
              <a:gd name="connsiteY76" fmla="*/ 3483429 h 3483429"/>
              <a:gd name="connsiteX77" fmla="*/ 964512 w 3544427"/>
              <a:gd name="connsiteY77" fmla="*/ 3472543 h 3483429"/>
              <a:gd name="connsiteX78" fmla="*/ 888312 w 3544427"/>
              <a:gd name="connsiteY78" fmla="*/ 3450772 h 3483429"/>
              <a:gd name="connsiteX79" fmla="*/ 844770 w 3544427"/>
              <a:gd name="connsiteY79" fmla="*/ 3439886 h 3483429"/>
              <a:gd name="connsiteX80" fmla="*/ 779455 w 3544427"/>
              <a:gd name="connsiteY80" fmla="*/ 3418115 h 3483429"/>
              <a:gd name="connsiteX81" fmla="*/ 757684 w 3544427"/>
              <a:gd name="connsiteY81" fmla="*/ 3396343 h 3483429"/>
              <a:gd name="connsiteX82" fmla="*/ 670598 w 3544427"/>
              <a:gd name="connsiteY82" fmla="*/ 3363686 h 3483429"/>
              <a:gd name="connsiteX83" fmla="*/ 605284 w 3544427"/>
              <a:gd name="connsiteY83" fmla="*/ 3298372 h 3483429"/>
              <a:gd name="connsiteX84" fmla="*/ 583512 w 3544427"/>
              <a:gd name="connsiteY84" fmla="*/ 3265715 h 3483429"/>
              <a:gd name="connsiteX85" fmla="*/ 529084 w 3544427"/>
              <a:gd name="connsiteY85" fmla="*/ 3211286 h 3483429"/>
              <a:gd name="connsiteX86" fmla="*/ 507312 w 3544427"/>
              <a:gd name="connsiteY86" fmla="*/ 3178629 h 3483429"/>
              <a:gd name="connsiteX87" fmla="*/ 474655 w 3544427"/>
              <a:gd name="connsiteY87" fmla="*/ 3135086 h 3483429"/>
              <a:gd name="connsiteX88" fmla="*/ 420227 w 3544427"/>
              <a:gd name="connsiteY88" fmla="*/ 3058886 h 3483429"/>
              <a:gd name="connsiteX89" fmla="*/ 398455 w 3544427"/>
              <a:gd name="connsiteY89" fmla="*/ 3004458 h 3483429"/>
              <a:gd name="connsiteX90" fmla="*/ 387570 w 3544427"/>
              <a:gd name="connsiteY90" fmla="*/ 2971800 h 3483429"/>
              <a:gd name="connsiteX91" fmla="*/ 365798 w 3544427"/>
              <a:gd name="connsiteY91" fmla="*/ 2939143 h 3483429"/>
              <a:gd name="connsiteX92" fmla="*/ 344027 w 3544427"/>
              <a:gd name="connsiteY92" fmla="*/ 2873829 h 3483429"/>
              <a:gd name="connsiteX93" fmla="*/ 322255 w 3544427"/>
              <a:gd name="connsiteY93" fmla="*/ 2852058 h 3483429"/>
              <a:gd name="connsiteX94" fmla="*/ 278712 w 3544427"/>
              <a:gd name="connsiteY94" fmla="*/ 2721429 h 3483429"/>
              <a:gd name="connsiteX95" fmla="*/ 256941 w 3544427"/>
              <a:gd name="connsiteY95" fmla="*/ 2667000 h 3483429"/>
              <a:gd name="connsiteX96" fmla="*/ 235170 w 3544427"/>
              <a:gd name="connsiteY96" fmla="*/ 2623458 h 3483429"/>
              <a:gd name="connsiteX97" fmla="*/ 213398 w 3544427"/>
              <a:gd name="connsiteY97" fmla="*/ 2558143 h 3483429"/>
              <a:gd name="connsiteX98" fmla="*/ 191627 w 3544427"/>
              <a:gd name="connsiteY98" fmla="*/ 2514600 h 3483429"/>
              <a:gd name="connsiteX99" fmla="*/ 169855 w 3544427"/>
              <a:gd name="connsiteY99" fmla="*/ 2427515 h 3483429"/>
              <a:gd name="connsiteX100" fmla="*/ 148084 w 3544427"/>
              <a:gd name="connsiteY100" fmla="*/ 2362200 h 3483429"/>
              <a:gd name="connsiteX101" fmla="*/ 137198 w 3544427"/>
              <a:gd name="connsiteY101" fmla="*/ 2307772 h 3483429"/>
              <a:gd name="connsiteX102" fmla="*/ 115427 w 3544427"/>
              <a:gd name="connsiteY102" fmla="*/ 2264229 h 3483429"/>
              <a:gd name="connsiteX103" fmla="*/ 93655 w 3544427"/>
              <a:gd name="connsiteY103" fmla="*/ 2177143 h 3483429"/>
              <a:gd name="connsiteX104" fmla="*/ 82770 w 3544427"/>
              <a:gd name="connsiteY104" fmla="*/ 2133600 h 3483429"/>
              <a:gd name="connsiteX105" fmla="*/ 71884 w 3544427"/>
              <a:gd name="connsiteY105" fmla="*/ 1894115 h 3483429"/>
              <a:gd name="connsiteX106" fmla="*/ 60998 w 3544427"/>
              <a:gd name="connsiteY106" fmla="*/ 1839686 h 3483429"/>
              <a:gd name="connsiteX107" fmla="*/ 50112 w 3544427"/>
              <a:gd name="connsiteY107" fmla="*/ 1621972 h 3483429"/>
              <a:gd name="connsiteX108" fmla="*/ 39227 w 3544427"/>
              <a:gd name="connsiteY108" fmla="*/ 1164772 h 3483429"/>
              <a:gd name="connsiteX109" fmla="*/ 28341 w 3544427"/>
              <a:gd name="connsiteY109" fmla="*/ 990600 h 3483429"/>
              <a:gd name="connsiteX110" fmla="*/ 6570 w 3544427"/>
              <a:gd name="connsiteY110" fmla="*/ 566058 h 3483429"/>
              <a:gd name="connsiteX111" fmla="*/ 17455 w 3544427"/>
              <a:gd name="connsiteY111" fmla="*/ 195943 h 3483429"/>
              <a:gd name="connsiteX112" fmla="*/ 60998 w 3544427"/>
              <a:gd name="connsiteY112" fmla="*/ 185058 h 3483429"/>
              <a:gd name="connsiteX113" fmla="*/ 169855 w 3544427"/>
              <a:gd name="connsiteY113" fmla="*/ 206829 h 3483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3544427" h="3483429">
                <a:moveTo>
                  <a:pt x="50112" y="206829"/>
                </a:moveTo>
                <a:cubicBezTo>
                  <a:pt x="97284" y="203200"/>
                  <a:pt x="144681" y="201811"/>
                  <a:pt x="191627" y="195943"/>
                </a:cubicBezTo>
                <a:cubicBezTo>
                  <a:pt x="203013" y="194520"/>
                  <a:pt x="213251" y="188210"/>
                  <a:pt x="224284" y="185058"/>
                </a:cubicBezTo>
                <a:cubicBezTo>
                  <a:pt x="238669" y="180948"/>
                  <a:pt x="253222" y="177418"/>
                  <a:pt x="267827" y="174172"/>
                </a:cubicBezTo>
                <a:cubicBezTo>
                  <a:pt x="285888" y="170158"/>
                  <a:pt x="304194" y="167300"/>
                  <a:pt x="322255" y="163286"/>
                </a:cubicBezTo>
                <a:cubicBezTo>
                  <a:pt x="336860" y="160040"/>
                  <a:pt x="351040" y="154860"/>
                  <a:pt x="365798" y="152400"/>
                </a:cubicBezTo>
                <a:cubicBezTo>
                  <a:pt x="394655" y="147591"/>
                  <a:pt x="423855" y="145143"/>
                  <a:pt x="452884" y="141515"/>
                </a:cubicBezTo>
                <a:cubicBezTo>
                  <a:pt x="527524" y="116634"/>
                  <a:pt x="434896" y="146011"/>
                  <a:pt x="539970" y="119743"/>
                </a:cubicBezTo>
                <a:cubicBezTo>
                  <a:pt x="551102" y="116960"/>
                  <a:pt x="561253" y="110374"/>
                  <a:pt x="572627" y="108858"/>
                </a:cubicBezTo>
                <a:cubicBezTo>
                  <a:pt x="615937" y="103083"/>
                  <a:pt x="659712" y="101601"/>
                  <a:pt x="703255" y="97972"/>
                </a:cubicBezTo>
                <a:cubicBezTo>
                  <a:pt x="739541" y="90715"/>
                  <a:pt x="775611" y="82283"/>
                  <a:pt x="812112" y="76200"/>
                </a:cubicBezTo>
                <a:cubicBezTo>
                  <a:pt x="855655" y="68943"/>
                  <a:pt x="899915" y="65136"/>
                  <a:pt x="942741" y="54429"/>
                </a:cubicBezTo>
                <a:cubicBezTo>
                  <a:pt x="1048934" y="27880"/>
                  <a:pt x="916334" y="60297"/>
                  <a:pt x="1040712" y="32658"/>
                </a:cubicBezTo>
                <a:cubicBezTo>
                  <a:pt x="1055317" y="29413"/>
                  <a:pt x="1069650" y="25018"/>
                  <a:pt x="1084255" y="21772"/>
                </a:cubicBezTo>
                <a:cubicBezTo>
                  <a:pt x="1129897" y="11629"/>
                  <a:pt x="1156734" y="7878"/>
                  <a:pt x="1203998" y="0"/>
                </a:cubicBezTo>
                <a:lnTo>
                  <a:pt x="2020427" y="10886"/>
                </a:lnTo>
                <a:cubicBezTo>
                  <a:pt x="2058167" y="11841"/>
                  <a:pt x="2073957" y="30121"/>
                  <a:pt x="2107512" y="43543"/>
                </a:cubicBezTo>
                <a:cubicBezTo>
                  <a:pt x="2128820" y="52066"/>
                  <a:pt x="2150018" y="62781"/>
                  <a:pt x="2172827" y="65315"/>
                </a:cubicBezTo>
                <a:cubicBezTo>
                  <a:pt x="2205484" y="68943"/>
                  <a:pt x="2238270" y="71553"/>
                  <a:pt x="2270798" y="76200"/>
                </a:cubicBezTo>
                <a:cubicBezTo>
                  <a:pt x="2316759" y="82766"/>
                  <a:pt x="2325987" y="88464"/>
                  <a:pt x="2368770" y="97972"/>
                </a:cubicBezTo>
                <a:cubicBezTo>
                  <a:pt x="2493194" y="125623"/>
                  <a:pt x="2360512" y="93187"/>
                  <a:pt x="2466741" y="119743"/>
                </a:cubicBezTo>
                <a:cubicBezTo>
                  <a:pt x="2477627" y="127000"/>
                  <a:pt x="2487148" y="136921"/>
                  <a:pt x="2499398" y="141515"/>
                </a:cubicBezTo>
                <a:cubicBezTo>
                  <a:pt x="2584724" y="173512"/>
                  <a:pt x="2524136" y="128400"/>
                  <a:pt x="2597370" y="174172"/>
                </a:cubicBezTo>
                <a:cubicBezTo>
                  <a:pt x="2662591" y="214935"/>
                  <a:pt x="2620138" y="194960"/>
                  <a:pt x="2673570" y="239486"/>
                </a:cubicBezTo>
                <a:cubicBezTo>
                  <a:pt x="2701709" y="262935"/>
                  <a:pt x="2706151" y="261233"/>
                  <a:pt x="2738884" y="272143"/>
                </a:cubicBezTo>
                <a:cubicBezTo>
                  <a:pt x="2780465" y="313726"/>
                  <a:pt x="2738295" y="276144"/>
                  <a:pt x="2804198" y="315686"/>
                </a:cubicBezTo>
                <a:cubicBezTo>
                  <a:pt x="2826635" y="329148"/>
                  <a:pt x="2844689" y="350955"/>
                  <a:pt x="2869512" y="359229"/>
                </a:cubicBezTo>
                <a:cubicBezTo>
                  <a:pt x="2880398" y="362858"/>
                  <a:pt x="2892139" y="364542"/>
                  <a:pt x="2902170" y="370115"/>
                </a:cubicBezTo>
                <a:cubicBezTo>
                  <a:pt x="2925043" y="382822"/>
                  <a:pt x="2967484" y="413658"/>
                  <a:pt x="2967484" y="413658"/>
                </a:cubicBezTo>
                <a:lnTo>
                  <a:pt x="3011027" y="478972"/>
                </a:lnTo>
                <a:cubicBezTo>
                  <a:pt x="3018284" y="489858"/>
                  <a:pt x="3023547" y="502378"/>
                  <a:pt x="3032798" y="511629"/>
                </a:cubicBezTo>
                <a:cubicBezTo>
                  <a:pt x="3053051" y="531881"/>
                  <a:pt x="3062607" y="538590"/>
                  <a:pt x="3076341" y="566058"/>
                </a:cubicBezTo>
                <a:cubicBezTo>
                  <a:pt x="3081473" y="576321"/>
                  <a:pt x="3081654" y="588684"/>
                  <a:pt x="3087227" y="598715"/>
                </a:cubicBezTo>
                <a:cubicBezTo>
                  <a:pt x="3116444" y="651306"/>
                  <a:pt x="3133535" y="656890"/>
                  <a:pt x="3152541" y="707572"/>
                </a:cubicBezTo>
                <a:cubicBezTo>
                  <a:pt x="3157794" y="721580"/>
                  <a:pt x="3157673" y="737305"/>
                  <a:pt x="3163427" y="751115"/>
                </a:cubicBezTo>
                <a:cubicBezTo>
                  <a:pt x="3175910" y="781073"/>
                  <a:pt x="3192456" y="809172"/>
                  <a:pt x="3206970" y="838200"/>
                </a:cubicBezTo>
                <a:cubicBezTo>
                  <a:pt x="3214227" y="852714"/>
                  <a:pt x="3219740" y="868241"/>
                  <a:pt x="3228741" y="881743"/>
                </a:cubicBezTo>
                <a:cubicBezTo>
                  <a:pt x="3235998" y="892629"/>
                  <a:pt x="3244021" y="903041"/>
                  <a:pt x="3250512" y="914400"/>
                </a:cubicBezTo>
                <a:cubicBezTo>
                  <a:pt x="3312708" y="1023242"/>
                  <a:pt x="3237248" y="894334"/>
                  <a:pt x="3283170" y="1001486"/>
                </a:cubicBezTo>
                <a:cubicBezTo>
                  <a:pt x="3288324" y="1013511"/>
                  <a:pt x="3297684" y="1023257"/>
                  <a:pt x="3304941" y="1034143"/>
                </a:cubicBezTo>
                <a:cubicBezTo>
                  <a:pt x="3346005" y="1198393"/>
                  <a:pt x="3280673" y="950455"/>
                  <a:pt x="3337598" y="1121229"/>
                </a:cubicBezTo>
                <a:cubicBezTo>
                  <a:pt x="3347060" y="1149616"/>
                  <a:pt x="3348257" y="1180533"/>
                  <a:pt x="3359370" y="1208315"/>
                </a:cubicBezTo>
                <a:cubicBezTo>
                  <a:pt x="3373884" y="1244601"/>
                  <a:pt x="3393433" y="1279258"/>
                  <a:pt x="3402912" y="1317172"/>
                </a:cubicBezTo>
                <a:cubicBezTo>
                  <a:pt x="3416581" y="1371847"/>
                  <a:pt x="3409067" y="1346522"/>
                  <a:pt x="3424684" y="1393372"/>
                </a:cubicBezTo>
                <a:cubicBezTo>
                  <a:pt x="3428313" y="1436915"/>
                  <a:pt x="3429795" y="1480690"/>
                  <a:pt x="3435570" y="1524000"/>
                </a:cubicBezTo>
                <a:cubicBezTo>
                  <a:pt x="3437087" y="1535374"/>
                  <a:pt x="3444402" y="1545368"/>
                  <a:pt x="3446455" y="1556658"/>
                </a:cubicBezTo>
                <a:cubicBezTo>
                  <a:pt x="3451688" y="1585440"/>
                  <a:pt x="3453204" y="1614783"/>
                  <a:pt x="3457341" y="1643743"/>
                </a:cubicBezTo>
                <a:cubicBezTo>
                  <a:pt x="3460463" y="1665593"/>
                  <a:pt x="3464871" y="1687243"/>
                  <a:pt x="3468227" y="1709058"/>
                </a:cubicBezTo>
                <a:cubicBezTo>
                  <a:pt x="3477105" y="1766769"/>
                  <a:pt x="3475292" y="1779783"/>
                  <a:pt x="3489998" y="1828800"/>
                </a:cubicBezTo>
                <a:cubicBezTo>
                  <a:pt x="3496593" y="1850781"/>
                  <a:pt x="3511770" y="1894115"/>
                  <a:pt x="3511770" y="1894115"/>
                </a:cubicBezTo>
                <a:cubicBezTo>
                  <a:pt x="3536001" y="2039500"/>
                  <a:pt x="3522834" y="1981918"/>
                  <a:pt x="3544427" y="2068286"/>
                </a:cubicBezTo>
                <a:cubicBezTo>
                  <a:pt x="3540798" y="2238829"/>
                  <a:pt x="3540359" y="2409470"/>
                  <a:pt x="3533541" y="2579915"/>
                </a:cubicBezTo>
                <a:cubicBezTo>
                  <a:pt x="3533082" y="2591380"/>
                  <a:pt x="3524905" y="2601320"/>
                  <a:pt x="3522655" y="2612572"/>
                </a:cubicBezTo>
                <a:cubicBezTo>
                  <a:pt x="3515275" y="2649474"/>
                  <a:pt x="3514716" y="2695431"/>
                  <a:pt x="3500884" y="2732315"/>
                </a:cubicBezTo>
                <a:cubicBezTo>
                  <a:pt x="3495186" y="2747509"/>
                  <a:pt x="3485139" y="2760791"/>
                  <a:pt x="3479112" y="2775858"/>
                </a:cubicBezTo>
                <a:cubicBezTo>
                  <a:pt x="3470589" y="2797166"/>
                  <a:pt x="3464598" y="2819401"/>
                  <a:pt x="3457341" y="2841172"/>
                </a:cubicBezTo>
                <a:cubicBezTo>
                  <a:pt x="3453712" y="2852058"/>
                  <a:pt x="3453340" y="2864649"/>
                  <a:pt x="3446455" y="2873829"/>
                </a:cubicBezTo>
                <a:lnTo>
                  <a:pt x="3413798" y="2917372"/>
                </a:lnTo>
                <a:cubicBezTo>
                  <a:pt x="3406617" y="2946097"/>
                  <a:pt x="3405197" y="2972523"/>
                  <a:pt x="3381141" y="2993572"/>
                </a:cubicBezTo>
                <a:cubicBezTo>
                  <a:pt x="3361449" y="3010802"/>
                  <a:pt x="3334330" y="3018613"/>
                  <a:pt x="3315827" y="3037115"/>
                </a:cubicBezTo>
                <a:cubicBezTo>
                  <a:pt x="3308570" y="3044372"/>
                  <a:pt x="3302856" y="3053606"/>
                  <a:pt x="3294055" y="3058886"/>
                </a:cubicBezTo>
                <a:cubicBezTo>
                  <a:pt x="3284216" y="3064790"/>
                  <a:pt x="3271661" y="3064640"/>
                  <a:pt x="3261398" y="3069772"/>
                </a:cubicBezTo>
                <a:cubicBezTo>
                  <a:pt x="3242474" y="3079234"/>
                  <a:pt x="3224187" y="3090131"/>
                  <a:pt x="3206970" y="3102429"/>
                </a:cubicBezTo>
                <a:cubicBezTo>
                  <a:pt x="3198618" y="3108394"/>
                  <a:pt x="3194378" y="3119610"/>
                  <a:pt x="3185198" y="3124200"/>
                </a:cubicBezTo>
                <a:cubicBezTo>
                  <a:pt x="3171816" y="3130891"/>
                  <a:pt x="3156169" y="3131457"/>
                  <a:pt x="3141655" y="3135086"/>
                </a:cubicBezTo>
                <a:cubicBezTo>
                  <a:pt x="3096392" y="3180351"/>
                  <a:pt x="3143960" y="3137371"/>
                  <a:pt x="3054570" y="3189515"/>
                </a:cubicBezTo>
                <a:cubicBezTo>
                  <a:pt x="2957367" y="3246216"/>
                  <a:pt x="3025755" y="3223934"/>
                  <a:pt x="2945712" y="3243943"/>
                </a:cubicBezTo>
                <a:cubicBezTo>
                  <a:pt x="2923941" y="3258457"/>
                  <a:pt x="2905783" y="3281140"/>
                  <a:pt x="2880398" y="3287486"/>
                </a:cubicBezTo>
                <a:cubicBezTo>
                  <a:pt x="2846081" y="3296065"/>
                  <a:pt x="2835434" y="3297544"/>
                  <a:pt x="2804198" y="3309258"/>
                </a:cubicBezTo>
                <a:cubicBezTo>
                  <a:pt x="2785902" y="3316119"/>
                  <a:pt x="2767247" y="3322291"/>
                  <a:pt x="2749770" y="3331029"/>
                </a:cubicBezTo>
                <a:cubicBezTo>
                  <a:pt x="2738068" y="3336880"/>
                  <a:pt x="2729362" y="3348206"/>
                  <a:pt x="2717112" y="3352800"/>
                </a:cubicBezTo>
                <a:cubicBezTo>
                  <a:pt x="2699788" y="3359296"/>
                  <a:pt x="2680827" y="3360057"/>
                  <a:pt x="2662684" y="3363686"/>
                </a:cubicBezTo>
                <a:cubicBezTo>
                  <a:pt x="2642852" y="3373602"/>
                  <a:pt x="2610513" y="3392338"/>
                  <a:pt x="2586484" y="3396343"/>
                </a:cubicBezTo>
                <a:cubicBezTo>
                  <a:pt x="2554073" y="3401745"/>
                  <a:pt x="2521040" y="3402582"/>
                  <a:pt x="2488512" y="3407229"/>
                </a:cubicBezTo>
                <a:cubicBezTo>
                  <a:pt x="2401424" y="3419670"/>
                  <a:pt x="2466580" y="3414743"/>
                  <a:pt x="2390541" y="3429000"/>
                </a:cubicBezTo>
                <a:cubicBezTo>
                  <a:pt x="2365488" y="3433697"/>
                  <a:pt x="2184100" y="3461528"/>
                  <a:pt x="2151055" y="3472543"/>
                </a:cubicBezTo>
                <a:lnTo>
                  <a:pt x="2118398" y="3483429"/>
                </a:lnTo>
                <a:lnTo>
                  <a:pt x="964512" y="3472543"/>
                </a:lnTo>
                <a:cubicBezTo>
                  <a:pt x="946339" y="3472213"/>
                  <a:pt x="907166" y="3456159"/>
                  <a:pt x="888312" y="3450772"/>
                </a:cubicBezTo>
                <a:cubicBezTo>
                  <a:pt x="873927" y="3446662"/>
                  <a:pt x="859100" y="3444185"/>
                  <a:pt x="844770" y="3439886"/>
                </a:cubicBezTo>
                <a:cubicBezTo>
                  <a:pt x="822789" y="3433292"/>
                  <a:pt x="779455" y="3418115"/>
                  <a:pt x="779455" y="3418115"/>
                </a:cubicBezTo>
                <a:cubicBezTo>
                  <a:pt x="772198" y="3410858"/>
                  <a:pt x="767117" y="3400386"/>
                  <a:pt x="757684" y="3396343"/>
                </a:cubicBezTo>
                <a:cubicBezTo>
                  <a:pt x="689831" y="3367263"/>
                  <a:pt x="719070" y="3406773"/>
                  <a:pt x="670598" y="3363686"/>
                </a:cubicBezTo>
                <a:cubicBezTo>
                  <a:pt x="647586" y="3343231"/>
                  <a:pt x="622363" y="3323990"/>
                  <a:pt x="605284" y="3298372"/>
                </a:cubicBezTo>
                <a:cubicBezTo>
                  <a:pt x="598027" y="3287486"/>
                  <a:pt x="592127" y="3275561"/>
                  <a:pt x="583512" y="3265715"/>
                </a:cubicBezTo>
                <a:cubicBezTo>
                  <a:pt x="566616" y="3246405"/>
                  <a:pt x="543317" y="3232634"/>
                  <a:pt x="529084" y="3211286"/>
                </a:cubicBezTo>
                <a:cubicBezTo>
                  <a:pt x="521827" y="3200400"/>
                  <a:pt x="514916" y="3189275"/>
                  <a:pt x="507312" y="3178629"/>
                </a:cubicBezTo>
                <a:cubicBezTo>
                  <a:pt x="496767" y="3163866"/>
                  <a:pt x="484719" y="3150182"/>
                  <a:pt x="474655" y="3135086"/>
                </a:cubicBezTo>
                <a:cubicBezTo>
                  <a:pt x="424071" y="3059211"/>
                  <a:pt x="463093" y="3101754"/>
                  <a:pt x="420227" y="3058886"/>
                </a:cubicBezTo>
                <a:cubicBezTo>
                  <a:pt x="412970" y="3040743"/>
                  <a:pt x="405316" y="3022754"/>
                  <a:pt x="398455" y="3004458"/>
                </a:cubicBezTo>
                <a:cubicBezTo>
                  <a:pt x="394426" y="2993714"/>
                  <a:pt x="392702" y="2982063"/>
                  <a:pt x="387570" y="2971800"/>
                </a:cubicBezTo>
                <a:cubicBezTo>
                  <a:pt x="381719" y="2960098"/>
                  <a:pt x="373055" y="2950029"/>
                  <a:pt x="365798" y="2939143"/>
                </a:cubicBezTo>
                <a:cubicBezTo>
                  <a:pt x="358541" y="2917372"/>
                  <a:pt x="354290" y="2894355"/>
                  <a:pt x="344027" y="2873829"/>
                </a:cubicBezTo>
                <a:cubicBezTo>
                  <a:pt x="339437" y="2864649"/>
                  <a:pt x="326502" y="2861401"/>
                  <a:pt x="322255" y="2852058"/>
                </a:cubicBezTo>
                <a:cubicBezTo>
                  <a:pt x="273914" y="2745708"/>
                  <a:pt x="304503" y="2785907"/>
                  <a:pt x="278712" y="2721429"/>
                </a:cubicBezTo>
                <a:cubicBezTo>
                  <a:pt x="271455" y="2703286"/>
                  <a:pt x="264877" y="2684856"/>
                  <a:pt x="256941" y="2667000"/>
                </a:cubicBezTo>
                <a:cubicBezTo>
                  <a:pt x="250351" y="2652171"/>
                  <a:pt x="241197" y="2638525"/>
                  <a:pt x="235170" y="2623458"/>
                </a:cubicBezTo>
                <a:cubicBezTo>
                  <a:pt x="226647" y="2602150"/>
                  <a:pt x="221921" y="2579451"/>
                  <a:pt x="213398" y="2558143"/>
                </a:cubicBezTo>
                <a:cubicBezTo>
                  <a:pt x="207371" y="2543076"/>
                  <a:pt x="198019" y="2529515"/>
                  <a:pt x="191627" y="2514600"/>
                </a:cubicBezTo>
                <a:cubicBezTo>
                  <a:pt x="175112" y="2476064"/>
                  <a:pt x="182634" y="2474372"/>
                  <a:pt x="169855" y="2427515"/>
                </a:cubicBezTo>
                <a:cubicBezTo>
                  <a:pt x="163817" y="2405374"/>
                  <a:pt x="152585" y="2384704"/>
                  <a:pt x="148084" y="2362200"/>
                </a:cubicBezTo>
                <a:cubicBezTo>
                  <a:pt x="144455" y="2344057"/>
                  <a:pt x="143049" y="2325325"/>
                  <a:pt x="137198" y="2307772"/>
                </a:cubicBezTo>
                <a:cubicBezTo>
                  <a:pt x="132066" y="2292377"/>
                  <a:pt x="120559" y="2279624"/>
                  <a:pt x="115427" y="2264229"/>
                </a:cubicBezTo>
                <a:cubicBezTo>
                  <a:pt x="105965" y="2235842"/>
                  <a:pt x="100912" y="2206172"/>
                  <a:pt x="93655" y="2177143"/>
                </a:cubicBezTo>
                <a:lnTo>
                  <a:pt x="82770" y="2133600"/>
                </a:lnTo>
                <a:cubicBezTo>
                  <a:pt x="79141" y="2053772"/>
                  <a:pt x="77787" y="1973807"/>
                  <a:pt x="71884" y="1894115"/>
                </a:cubicBezTo>
                <a:cubicBezTo>
                  <a:pt x="70517" y="1875663"/>
                  <a:pt x="62474" y="1858129"/>
                  <a:pt x="60998" y="1839686"/>
                </a:cubicBezTo>
                <a:cubicBezTo>
                  <a:pt x="55203" y="1767255"/>
                  <a:pt x="53741" y="1694543"/>
                  <a:pt x="50112" y="1621972"/>
                </a:cubicBezTo>
                <a:cubicBezTo>
                  <a:pt x="46484" y="1469572"/>
                  <a:pt x="44480" y="1317125"/>
                  <a:pt x="39227" y="1164772"/>
                </a:cubicBezTo>
                <a:cubicBezTo>
                  <a:pt x="37222" y="1106636"/>
                  <a:pt x="30763" y="1048720"/>
                  <a:pt x="28341" y="990600"/>
                </a:cubicBezTo>
                <a:cubicBezTo>
                  <a:pt x="11153" y="578109"/>
                  <a:pt x="35098" y="765765"/>
                  <a:pt x="6570" y="566058"/>
                </a:cubicBezTo>
                <a:cubicBezTo>
                  <a:pt x="10198" y="442686"/>
                  <a:pt x="0" y="318128"/>
                  <a:pt x="17455" y="195943"/>
                </a:cubicBezTo>
                <a:cubicBezTo>
                  <a:pt x="19571" y="181132"/>
                  <a:pt x="46089" y="183816"/>
                  <a:pt x="60998" y="185058"/>
                </a:cubicBezTo>
                <a:cubicBezTo>
                  <a:pt x="343364" y="208589"/>
                  <a:pt x="72508" y="206829"/>
                  <a:pt x="169855" y="206829"/>
                </a:cubicBezTo>
              </a:path>
            </a:pathLst>
          </a:custGeom>
          <a:ln w="44450">
            <a:solidFill>
              <a:srgbClr val="FF0000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4429124" y="1071546"/>
            <a:ext cx="4429156" cy="2554545"/>
          </a:xfrm>
          <a:prstGeom prst="rect">
            <a:avLst/>
          </a:prstGeom>
          <a:solidFill>
            <a:schemeClr val="accent1">
              <a:alpha val="23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Степенью вершины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графа называют число ребер,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инцидентных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этой вершине.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Две вершины называют смежными, если они соединены ребром. Например, на рис.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вершина 4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смежна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 вершиной 2, так как они соединены посредством ребра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270485" y="1558423"/>
            <a:ext cx="921320" cy="890863"/>
          </a:xfrm>
          <a:custGeom>
            <a:avLst/>
            <a:gdLst>
              <a:gd name="connsiteX0" fmla="*/ 199086 w 921320"/>
              <a:gd name="connsiteY0" fmla="*/ 172406 h 890863"/>
              <a:gd name="connsiteX1" fmla="*/ 155544 w 921320"/>
              <a:gd name="connsiteY1" fmla="*/ 183291 h 890863"/>
              <a:gd name="connsiteX2" fmla="*/ 68458 w 921320"/>
              <a:gd name="connsiteY2" fmla="*/ 248606 h 890863"/>
              <a:gd name="connsiteX3" fmla="*/ 24915 w 921320"/>
              <a:gd name="connsiteY3" fmla="*/ 313920 h 890863"/>
              <a:gd name="connsiteX4" fmla="*/ 3144 w 921320"/>
              <a:gd name="connsiteY4" fmla="*/ 379234 h 890863"/>
              <a:gd name="connsiteX5" fmla="*/ 24915 w 921320"/>
              <a:gd name="connsiteY5" fmla="*/ 607834 h 890863"/>
              <a:gd name="connsiteX6" fmla="*/ 35801 w 921320"/>
              <a:gd name="connsiteY6" fmla="*/ 640491 h 890863"/>
              <a:gd name="connsiteX7" fmla="*/ 57572 w 921320"/>
              <a:gd name="connsiteY7" fmla="*/ 662263 h 890863"/>
              <a:gd name="connsiteX8" fmla="*/ 68458 w 921320"/>
              <a:gd name="connsiteY8" fmla="*/ 694920 h 890863"/>
              <a:gd name="connsiteX9" fmla="*/ 133772 w 921320"/>
              <a:gd name="connsiteY9" fmla="*/ 771120 h 890863"/>
              <a:gd name="connsiteX10" fmla="*/ 155544 w 921320"/>
              <a:gd name="connsiteY10" fmla="*/ 792891 h 890863"/>
              <a:gd name="connsiteX11" fmla="*/ 209972 w 921320"/>
              <a:gd name="connsiteY11" fmla="*/ 836434 h 890863"/>
              <a:gd name="connsiteX12" fmla="*/ 253515 w 921320"/>
              <a:gd name="connsiteY12" fmla="*/ 847320 h 890863"/>
              <a:gd name="connsiteX13" fmla="*/ 286172 w 921320"/>
              <a:gd name="connsiteY13" fmla="*/ 858206 h 890863"/>
              <a:gd name="connsiteX14" fmla="*/ 329715 w 921320"/>
              <a:gd name="connsiteY14" fmla="*/ 869091 h 890863"/>
              <a:gd name="connsiteX15" fmla="*/ 362372 w 921320"/>
              <a:gd name="connsiteY15" fmla="*/ 879977 h 890863"/>
              <a:gd name="connsiteX16" fmla="*/ 438572 w 921320"/>
              <a:gd name="connsiteY16" fmla="*/ 890863 h 890863"/>
              <a:gd name="connsiteX17" fmla="*/ 688944 w 921320"/>
              <a:gd name="connsiteY17" fmla="*/ 879977 h 890863"/>
              <a:gd name="connsiteX18" fmla="*/ 721601 w 921320"/>
              <a:gd name="connsiteY18" fmla="*/ 869091 h 890863"/>
              <a:gd name="connsiteX19" fmla="*/ 786915 w 921320"/>
              <a:gd name="connsiteY19" fmla="*/ 825548 h 890863"/>
              <a:gd name="connsiteX20" fmla="*/ 830458 w 921320"/>
              <a:gd name="connsiteY20" fmla="*/ 760234 h 890863"/>
              <a:gd name="connsiteX21" fmla="*/ 863115 w 921320"/>
              <a:gd name="connsiteY21" fmla="*/ 694920 h 890863"/>
              <a:gd name="connsiteX22" fmla="*/ 874001 w 921320"/>
              <a:gd name="connsiteY22" fmla="*/ 640491 h 890863"/>
              <a:gd name="connsiteX23" fmla="*/ 884886 w 921320"/>
              <a:gd name="connsiteY23" fmla="*/ 596948 h 890863"/>
              <a:gd name="connsiteX24" fmla="*/ 895772 w 921320"/>
              <a:gd name="connsiteY24" fmla="*/ 520748 h 890863"/>
              <a:gd name="connsiteX25" fmla="*/ 863115 w 921320"/>
              <a:gd name="connsiteY25" fmla="*/ 226834 h 890863"/>
              <a:gd name="connsiteX26" fmla="*/ 819572 w 921320"/>
              <a:gd name="connsiteY26" fmla="*/ 161520 h 890863"/>
              <a:gd name="connsiteX27" fmla="*/ 765144 w 921320"/>
              <a:gd name="connsiteY27" fmla="*/ 85320 h 890863"/>
              <a:gd name="connsiteX28" fmla="*/ 743372 w 921320"/>
              <a:gd name="connsiteY28" fmla="*/ 63548 h 890863"/>
              <a:gd name="connsiteX29" fmla="*/ 427686 w 921320"/>
              <a:gd name="connsiteY29" fmla="*/ 52663 h 890863"/>
              <a:gd name="connsiteX30" fmla="*/ 318829 w 921320"/>
              <a:gd name="connsiteY30" fmla="*/ 85320 h 890863"/>
              <a:gd name="connsiteX31" fmla="*/ 253515 w 921320"/>
              <a:gd name="connsiteY31" fmla="*/ 117977 h 890863"/>
              <a:gd name="connsiteX32" fmla="*/ 220858 w 921320"/>
              <a:gd name="connsiteY32" fmla="*/ 139748 h 890863"/>
              <a:gd name="connsiteX33" fmla="*/ 199086 w 921320"/>
              <a:gd name="connsiteY33" fmla="*/ 172406 h 890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21320" h="890863">
                <a:moveTo>
                  <a:pt x="199086" y="172406"/>
                </a:moveTo>
                <a:cubicBezTo>
                  <a:pt x="188200" y="179663"/>
                  <a:pt x="168925" y="176600"/>
                  <a:pt x="155544" y="183291"/>
                </a:cubicBezTo>
                <a:cubicBezTo>
                  <a:pt x="137526" y="192300"/>
                  <a:pt x="86830" y="224109"/>
                  <a:pt x="68458" y="248606"/>
                </a:cubicBezTo>
                <a:cubicBezTo>
                  <a:pt x="52759" y="269539"/>
                  <a:pt x="33189" y="289097"/>
                  <a:pt x="24915" y="313920"/>
                </a:cubicBezTo>
                <a:lnTo>
                  <a:pt x="3144" y="379234"/>
                </a:lnTo>
                <a:cubicBezTo>
                  <a:pt x="10950" y="511945"/>
                  <a:pt x="0" y="520634"/>
                  <a:pt x="24915" y="607834"/>
                </a:cubicBezTo>
                <a:cubicBezTo>
                  <a:pt x="28067" y="618867"/>
                  <a:pt x="29897" y="630652"/>
                  <a:pt x="35801" y="640491"/>
                </a:cubicBezTo>
                <a:cubicBezTo>
                  <a:pt x="41081" y="649292"/>
                  <a:pt x="50315" y="655006"/>
                  <a:pt x="57572" y="662263"/>
                </a:cubicBezTo>
                <a:cubicBezTo>
                  <a:pt x="61201" y="673149"/>
                  <a:pt x="63326" y="684657"/>
                  <a:pt x="68458" y="694920"/>
                </a:cubicBezTo>
                <a:cubicBezTo>
                  <a:pt x="85037" y="728078"/>
                  <a:pt x="106988" y="744336"/>
                  <a:pt x="133772" y="771120"/>
                </a:cubicBezTo>
                <a:lnTo>
                  <a:pt x="155544" y="792891"/>
                </a:lnTo>
                <a:cubicBezTo>
                  <a:pt x="173103" y="810450"/>
                  <a:pt x="185937" y="826133"/>
                  <a:pt x="209972" y="836434"/>
                </a:cubicBezTo>
                <a:cubicBezTo>
                  <a:pt x="223723" y="842327"/>
                  <a:pt x="239130" y="843210"/>
                  <a:pt x="253515" y="847320"/>
                </a:cubicBezTo>
                <a:cubicBezTo>
                  <a:pt x="264548" y="850472"/>
                  <a:pt x="275139" y="855054"/>
                  <a:pt x="286172" y="858206"/>
                </a:cubicBezTo>
                <a:cubicBezTo>
                  <a:pt x="300557" y="862316"/>
                  <a:pt x="315330" y="864981"/>
                  <a:pt x="329715" y="869091"/>
                </a:cubicBezTo>
                <a:cubicBezTo>
                  <a:pt x="340748" y="872243"/>
                  <a:pt x="351120" y="877727"/>
                  <a:pt x="362372" y="879977"/>
                </a:cubicBezTo>
                <a:cubicBezTo>
                  <a:pt x="387532" y="885009"/>
                  <a:pt x="413172" y="887234"/>
                  <a:pt x="438572" y="890863"/>
                </a:cubicBezTo>
                <a:cubicBezTo>
                  <a:pt x="522029" y="887234"/>
                  <a:pt x="605654" y="886384"/>
                  <a:pt x="688944" y="879977"/>
                </a:cubicBezTo>
                <a:cubicBezTo>
                  <a:pt x="700385" y="879097"/>
                  <a:pt x="711570" y="874664"/>
                  <a:pt x="721601" y="869091"/>
                </a:cubicBezTo>
                <a:cubicBezTo>
                  <a:pt x="744474" y="856384"/>
                  <a:pt x="786915" y="825548"/>
                  <a:pt x="786915" y="825548"/>
                </a:cubicBezTo>
                <a:cubicBezTo>
                  <a:pt x="801429" y="803777"/>
                  <a:pt x="822183" y="785057"/>
                  <a:pt x="830458" y="760234"/>
                </a:cubicBezTo>
                <a:cubicBezTo>
                  <a:pt x="845481" y="715166"/>
                  <a:pt x="834979" y="737124"/>
                  <a:pt x="863115" y="694920"/>
                </a:cubicBezTo>
                <a:cubicBezTo>
                  <a:pt x="866744" y="676777"/>
                  <a:pt x="869987" y="658553"/>
                  <a:pt x="874001" y="640491"/>
                </a:cubicBezTo>
                <a:cubicBezTo>
                  <a:pt x="877246" y="625886"/>
                  <a:pt x="882210" y="611668"/>
                  <a:pt x="884886" y="596948"/>
                </a:cubicBezTo>
                <a:cubicBezTo>
                  <a:pt x="889476" y="571704"/>
                  <a:pt x="892143" y="546148"/>
                  <a:pt x="895772" y="520748"/>
                </a:cubicBezTo>
                <a:cubicBezTo>
                  <a:pt x="888938" y="363566"/>
                  <a:pt x="921320" y="323842"/>
                  <a:pt x="863115" y="226834"/>
                </a:cubicBezTo>
                <a:cubicBezTo>
                  <a:pt x="849653" y="204397"/>
                  <a:pt x="827846" y="186343"/>
                  <a:pt x="819572" y="161520"/>
                </a:cubicBezTo>
                <a:cubicBezTo>
                  <a:pt x="794172" y="85320"/>
                  <a:pt x="819572" y="103463"/>
                  <a:pt x="765144" y="85320"/>
                </a:cubicBezTo>
                <a:cubicBezTo>
                  <a:pt x="757887" y="78063"/>
                  <a:pt x="751912" y="69241"/>
                  <a:pt x="743372" y="63548"/>
                </a:cubicBezTo>
                <a:cubicBezTo>
                  <a:pt x="648049" y="0"/>
                  <a:pt x="551435" y="47713"/>
                  <a:pt x="427686" y="52663"/>
                </a:cubicBezTo>
                <a:cubicBezTo>
                  <a:pt x="403343" y="58749"/>
                  <a:pt x="334734" y="74717"/>
                  <a:pt x="318829" y="85320"/>
                </a:cubicBezTo>
                <a:cubicBezTo>
                  <a:pt x="225239" y="147712"/>
                  <a:pt x="343652" y="72909"/>
                  <a:pt x="253515" y="117977"/>
                </a:cubicBezTo>
                <a:cubicBezTo>
                  <a:pt x="241813" y="123828"/>
                  <a:pt x="232560" y="133897"/>
                  <a:pt x="220858" y="139748"/>
                </a:cubicBezTo>
                <a:cubicBezTo>
                  <a:pt x="170825" y="164765"/>
                  <a:pt x="209972" y="165149"/>
                  <a:pt x="199086" y="17240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2957001" y="3341914"/>
            <a:ext cx="852999" cy="849086"/>
          </a:xfrm>
          <a:custGeom>
            <a:avLst/>
            <a:gdLst>
              <a:gd name="connsiteX0" fmla="*/ 145428 w 852999"/>
              <a:gd name="connsiteY0" fmla="*/ 32657 h 849086"/>
              <a:gd name="connsiteX1" fmla="*/ 90999 w 852999"/>
              <a:gd name="connsiteY1" fmla="*/ 43543 h 849086"/>
              <a:gd name="connsiteX2" fmla="*/ 69228 w 852999"/>
              <a:gd name="connsiteY2" fmla="*/ 76200 h 849086"/>
              <a:gd name="connsiteX3" fmla="*/ 36570 w 852999"/>
              <a:gd name="connsiteY3" fmla="*/ 97972 h 849086"/>
              <a:gd name="connsiteX4" fmla="*/ 3913 w 852999"/>
              <a:gd name="connsiteY4" fmla="*/ 174172 h 849086"/>
              <a:gd name="connsiteX5" fmla="*/ 25685 w 852999"/>
              <a:gd name="connsiteY5" fmla="*/ 370115 h 849086"/>
              <a:gd name="connsiteX6" fmla="*/ 36570 w 852999"/>
              <a:gd name="connsiteY6" fmla="*/ 533400 h 849086"/>
              <a:gd name="connsiteX7" fmla="*/ 47456 w 852999"/>
              <a:gd name="connsiteY7" fmla="*/ 609600 h 849086"/>
              <a:gd name="connsiteX8" fmla="*/ 69228 w 852999"/>
              <a:gd name="connsiteY8" fmla="*/ 631372 h 849086"/>
              <a:gd name="connsiteX9" fmla="*/ 123656 w 852999"/>
              <a:gd name="connsiteY9" fmla="*/ 729343 h 849086"/>
              <a:gd name="connsiteX10" fmla="*/ 156313 w 852999"/>
              <a:gd name="connsiteY10" fmla="*/ 740229 h 849086"/>
              <a:gd name="connsiteX11" fmla="*/ 178085 w 852999"/>
              <a:gd name="connsiteY11" fmla="*/ 762000 h 849086"/>
              <a:gd name="connsiteX12" fmla="*/ 210742 w 852999"/>
              <a:gd name="connsiteY12" fmla="*/ 772886 h 849086"/>
              <a:gd name="connsiteX13" fmla="*/ 286942 w 852999"/>
              <a:gd name="connsiteY13" fmla="*/ 794657 h 849086"/>
              <a:gd name="connsiteX14" fmla="*/ 319599 w 852999"/>
              <a:gd name="connsiteY14" fmla="*/ 816429 h 849086"/>
              <a:gd name="connsiteX15" fmla="*/ 395799 w 852999"/>
              <a:gd name="connsiteY15" fmla="*/ 838200 h 849086"/>
              <a:gd name="connsiteX16" fmla="*/ 428456 w 852999"/>
              <a:gd name="connsiteY16" fmla="*/ 849086 h 849086"/>
              <a:gd name="connsiteX17" fmla="*/ 689713 w 852999"/>
              <a:gd name="connsiteY17" fmla="*/ 838200 h 849086"/>
              <a:gd name="connsiteX18" fmla="*/ 733256 w 852999"/>
              <a:gd name="connsiteY18" fmla="*/ 816429 h 849086"/>
              <a:gd name="connsiteX19" fmla="*/ 765913 w 852999"/>
              <a:gd name="connsiteY19" fmla="*/ 805543 h 849086"/>
              <a:gd name="connsiteX20" fmla="*/ 809456 w 852999"/>
              <a:gd name="connsiteY20" fmla="*/ 762000 h 849086"/>
              <a:gd name="connsiteX21" fmla="*/ 820342 w 852999"/>
              <a:gd name="connsiteY21" fmla="*/ 729343 h 849086"/>
              <a:gd name="connsiteX22" fmla="*/ 842113 w 852999"/>
              <a:gd name="connsiteY22" fmla="*/ 685800 h 849086"/>
              <a:gd name="connsiteX23" fmla="*/ 852999 w 852999"/>
              <a:gd name="connsiteY23" fmla="*/ 642257 h 849086"/>
              <a:gd name="connsiteX24" fmla="*/ 842113 w 852999"/>
              <a:gd name="connsiteY24" fmla="*/ 326572 h 849086"/>
              <a:gd name="connsiteX25" fmla="*/ 820342 w 852999"/>
              <a:gd name="connsiteY25" fmla="*/ 250372 h 849086"/>
              <a:gd name="connsiteX26" fmla="*/ 798570 w 852999"/>
              <a:gd name="connsiteY26" fmla="*/ 228600 h 849086"/>
              <a:gd name="connsiteX27" fmla="*/ 744142 w 852999"/>
              <a:gd name="connsiteY27" fmla="*/ 119743 h 849086"/>
              <a:gd name="connsiteX28" fmla="*/ 700599 w 852999"/>
              <a:gd name="connsiteY28" fmla="*/ 76200 h 849086"/>
              <a:gd name="connsiteX29" fmla="*/ 646170 w 852999"/>
              <a:gd name="connsiteY29" fmla="*/ 10886 h 849086"/>
              <a:gd name="connsiteX30" fmla="*/ 602628 w 852999"/>
              <a:gd name="connsiteY30" fmla="*/ 0 h 849086"/>
              <a:gd name="connsiteX31" fmla="*/ 145428 w 852999"/>
              <a:gd name="connsiteY31" fmla="*/ 32657 h 849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52999" h="849086">
                <a:moveTo>
                  <a:pt x="145428" y="32657"/>
                </a:moveTo>
                <a:cubicBezTo>
                  <a:pt x="60157" y="39914"/>
                  <a:pt x="107063" y="34363"/>
                  <a:pt x="90999" y="43543"/>
                </a:cubicBezTo>
                <a:cubicBezTo>
                  <a:pt x="79640" y="50034"/>
                  <a:pt x="78479" y="66949"/>
                  <a:pt x="69228" y="76200"/>
                </a:cubicBezTo>
                <a:cubicBezTo>
                  <a:pt x="59977" y="85451"/>
                  <a:pt x="47456" y="90715"/>
                  <a:pt x="36570" y="97972"/>
                </a:cubicBezTo>
                <a:cubicBezTo>
                  <a:pt x="32320" y="106472"/>
                  <a:pt x="3913" y="158156"/>
                  <a:pt x="3913" y="174172"/>
                </a:cubicBezTo>
                <a:cubicBezTo>
                  <a:pt x="3913" y="313958"/>
                  <a:pt x="0" y="293059"/>
                  <a:pt x="25685" y="370115"/>
                </a:cubicBezTo>
                <a:cubicBezTo>
                  <a:pt x="29313" y="424543"/>
                  <a:pt x="31631" y="479075"/>
                  <a:pt x="36570" y="533400"/>
                </a:cubicBezTo>
                <a:cubicBezTo>
                  <a:pt x="38893" y="558953"/>
                  <a:pt x="39342" y="585259"/>
                  <a:pt x="47456" y="609600"/>
                </a:cubicBezTo>
                <a:cubicBezTo>
                  <a:pt x="50702" y="619337"/>
                  <a:pt x="61971" y="624115"/>
                  <a:pt x="69228" y="631372"/>
                </a:cubicBezTo>
                <a:cubicBezTo>
                  <a:pt x="85457" y="680060"/>
                  <a:pt x="81755" y="701409"/>
                  <a:pt x="123656" y="729343"/>
                </a:cubicBezTo>
                <a:cubicBezTo>
                  <a:pt x="133203" y="735708"/>
                  <a:pt x="145427" y="736600"/>
                  <a:pt x="156313" y="740229"/>
                </a:cubicBezTo>
                <a:cubicBezTo>
                  <a:pt x="163570" y="747486"/>
                  <a:pt x="169284" y="756720"/>
                  <a:pt x="178085" y="762000"/>
                </a:cubicBezTo>
                <a:cubicBezTo>
                  <a:pt x="187924" y="767904"/>
                  <a:pt x="199709" y="769734"/>
                  <a:pt x="210742" y="772886"/>
                </a:cubicBezTo>
                <a:cubicBezTo>
                  <a:pt x="306449" y="800232"/>
                  <a:pt x="208622" y="768552"/>
                  <a:pt x="286942" y="794657"/>
                </a:cubicBezTo>
                <a:cubicBezTo>
                  <a:pt x="297828" y="801914"/>
                  <a:pt x="307897" y="810578"/>
                  <a:pt x="319599" y="816429"/>
                </a:cubicBezTo>
                <a:cubicBezTo>
                  <a:pt x="337003" y="825131"/>
                  <a:pt x="379517" y="833548"/>
                  <a:pt x="395799" y="838200"/>
                </a:cubicBezTo>
                <a:cubicBezTo>
                  <a:pt x="406832" y="841352"/>
                  <a:pt x="417570" y="845457"/>
                  <a:pt x="428456" y="849086"/>
                </a:cubicBezTo>
                <a:cubicBezTo>
                  <a:pt x="515542" y="845457"/>
                  <a:pt x="603048" y="847486"/>
                  <a:pt x="689713" y="838200"/>
                </a:cubicBezTo>
                <a:cubicBezTo>
                  <a:pt x="705848" y="836471"/>
                  <a:pt x="718341" y="822821"/>
                  <a:pt x="733256" y="816429"/>
                </a:cubicBezTo>
                <a:cubicBezTo>
                  <a:pt x="743803" y="811909"/>
                  <a:pt x="755027" y="809172"/>
                  <a:pt x="765913" y="805543"/>
                </a:cubicBezTo>
                <a:cubicBezTo>
                  <a:pt x="780427" y="791029"/>
                  <a:pt x="802965" y="781473"/>
                  <a:pt x="809456" y="762000"/>
                </a:cubicBezTo>
                <a:cubicBezTo>
                  <a:pt x="813085" y="751114"/>
                  <a:pt x="815822" y="739890"/>
                  <a:pt x="820342" y="729343"/>
                </a:cubicBezTo>
                <a:cubicBezTo>
                  <a:pt x="826734" y="714428"/>
                  <a:pt x="836415" y="700994"/>
                  <a:pt x="842113" y="685800"/>
                </a:cubicBezTo>
                <a:cubicBezTo>
                  <a:pt x="847366" y="671792"/>
                  <a:pt x="849370" y="656771"/>
                  <a:pt x="852999" y="642257"/>
                </a:cubicBezTo>
                <a:cubicBezTo>
                  <a:pt x="849370" y="537029"/>
                  <a:pt x="848482" y="431670"/>
                  <a:pt x="842113" y="326572"/>
                </a:cubicBezTo>
                <a:cubicBezTo>
                  <a:pt x="841793" y="321291"/>
                  <a:pt x="825722" y="259338"/>
                  <a:pt x="820342" y="250372"/>
                </a:cubicBezTo>
                <a:cubicBezTo>
                  <a:pt x="815061" y="241571"/>
                  <a:pt x="805827" y="235857"/>
                  <a:pt x="798570" y="228600"/>
                </a:cubicBezTo>
                <a:cubicBezTo>
                  <a:pt x="786279" y="179432"/>
                  <a:pt x="787345" y="162946"/>
                  <a:pt x="744142" y="119743"/>
                </a:cubicBezTo>
                <a:cubicBezTo>
                  <a:pt x="729628" y="105229"/>
                  <a:pt x="711985" y="93279"/>
                  <a:pt x="700599" y="76200"/>
                </a:cubicBezTo>
                <a:cubicBezTo>
                  <a:pt x="686725" y="55388"/>
                  <a:pt x="668738" y="23782"/>
                  <a:pt x="646170" y="10886"/>
                </a:cubicBezTo>
                <a:cubicBezTo>
                  <a:pt x="633180" y="3463"/>
                  <a:pt x="617142" y="3629"/>
                  <a:pt x="602628" y="0"/>
                </a:cubicBezTo>
                <a:cubicBezTo>
                  <a:pt x="151183" y="11011"/>
                  <a:pt x="230700" y="25400"/>
                  <a:pt x="145428" y="32657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85720" y="214290"/>
            <a:ext cx="8286808" cy="1323439"/>
          </a:xfrm>
          <a:prstGeom prst="rect">
            <a:avLst/>
          </a:prstGeom>
          <a:solidFill>
            <a:schemeClr val="accent1">
              <a:alpha val="1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Граничные вершины ребра –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вершины,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инцидентные этому ребру.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Кратные ребра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ребра с одинаковыми граничными вершинами. Маршрутом (путем)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называют любую последовательность ребер, в которой соседние ребра инцидентны одной и той же вершине.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lum/>
          </a:blip>
          <a:srcRect r="54199" b="9091"/>
          <a:stretch>
            <a:fillRect/>
          </a:stretch>
        </p:blipFill>
        <p:spPr bwMode="auto">
          <a:xfrm>
            <a:off x="5214910" y="1571612"/>
            <a:ext cx="3929090" cy="35004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282" y="1643050"/>
            <a:ext cx="4786346" cy="3477875"/>
          </a:xfrm>
          <a:prstGeom prst="rect">
            <a:avLst/>
          </a:prstGeom>
          <a:solidFill>
            <a:srgbClr val="FF0000">
              <a:alpha val="15000"/>
            </a:srgbClr>
          </a:solidFill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графе на рис. последовательности (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и (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– </a:t>
            </a: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маршруты,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 последовательность (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маршрутом не является, так как ребра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lang="ru-RU" sz="2000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инцидентны разным вершинам. Если в маршруте нет повторяющихся ребер, то он называется </a:t>
            </a: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цепью.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Если цепь начинается и кончается в одной и той же вершине, то она называется </a:t>
            </a: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циклом – контуром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Количество ребер в </a:t>
            </a:r>
            <a:r>
              <a:rPr lang="ru-RU" sz="20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называют длиной маршрута.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5357826"/>
            <a:ext cx="8286808" cy="1323439"/>
          </a:xfrm>
          <a:prstGeom prst="rect">
            <a:avLst/>
          </a:prstGeom>
          <a:solidFill>
            <a:srgbClr val="FFFF00">
              <a:alpha val="66000"/>
            </a:srgbClr>
          </a:solidFill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каждому ребру графа приписано какое-то число (вес), то граф называют </a:t>
            </a: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взвешенным.</a:t>
            </a:r>
            <a:endParaRPr lang="ru-RU" sz="20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Связным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называют граф, в котором можно указать маршрут, связывающий любые вершины.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214282" y="3429000"/>
            <a:ext cx="378621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Сечением ветви дерева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называют множество ребер, пересекаемых линией сечения, если: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 среди ветвей дерева пересекается единственная;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линия сечения замкнутая и любое ребро может пересекаться не более одного раза.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50000" r="1882"/>
          <a:stretch>
            <a:fillRect/>
          </a:stretch>
        </p:blipFill>
        <p:spPr bwMode="auto">
          <a:xfrm>
            <a:off x="4643438" y="1500174"/>
            <a:ext cx="392909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2844" y="214290"/>
            <a:ext cx="8715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Деревом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связанного графа называют наименьший связный подграф данного графа.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Ветвями дерева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называют ребра графа, вошедшие в дерево, а </a:t>
            </a: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хордами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ребра графа, не вошедшие в дерево.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2000240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Контуром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ru-RU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-й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хорды называют множество ребер, образующих цикл в графе, получившемся при добавлении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ru-RU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-й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хорды к дереву.</a:t>
            </a:r>
            <a:endParaRPr lang="ru-RU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5214950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графа, показанного на рис. сечения ветвей его дерева записываются: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(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lang="ru-RU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);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(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lang="ru-RU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);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(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lang="ru-RU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1.2. Представление графов  в виде матриц.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Графы можно представить с помощью различных матриц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Наиболее важными матричными представлениями являются матрицы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инциденций (соединений) и смежности.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5056384" y="2071678"/>
          <a:ext cx="3659019" cy="2500330"/>
        </p:xfrm>
        <a:graphic>
          <a:graphicData uri="http://schemas.openxmlformats.org/presentationml/2006/ole">
            <p:oleObj spid="_x0000_s104450" name="Формула" r:id="rId3" imgW="1993900" imgH="11430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85720" y="3071810"/>
            <a:ext cx="42148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Первая матрица инциденций M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неориентированного графа представляет собой матрицу, строки которой соответствуют вершинам, а столбцы – ребрам. Элемент матрицы равен единице, если вершина инцидентна ребру. В противном случае элемент матрицы принимает значение ноль.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571612"/>
            <a:ext cx="36412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Первая матрица инциденций M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2. Вторая матрица инциденций N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3. Матрица смежности A</a:t>
            </a:r>
            <a:r>
              <a:rPr lang="ru-RU" b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cxnSp>
        <p:nvCxnSpPr>
          <p:cNvPr id="17" name="Скругленная соединительная линия 16"/>
          <p:cNvCxnSpPr/>
          <p:nvPr/>
        </p:nvCxnSpPr>
        <p:spPr>
          <a:xfrm rot="5400000">
            <a:off x="3071802" y="1071546"/>
            <a:ext cx="642942" cy="500066"/>
          </a:xfrm>
          <a:prstGeom prst="curvedConnector3">
            <a:avLst>
              <a:gd name="adj1" fmla="val 39841"/>
            </a:avLst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низ 20"/>
          <p:cNvSpPr/>
          <p:nvPr/>
        </p:nvSpPr>
        <p:spPr>
          <a:xfrm>
            <a:off x="1214414" y="6000768"/>
            <a:ext cx="2214578" cy="64294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3862</TotalTime>
  <Words>2271</Words>
  <Application>Microsoft Office PowerPoint</Application>
  <PresentationFormat>Экран (4:3)</PresentationFormat>
  <Paragraphs>117</Paragraphs>
  <Slides>29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Ившин Игорь Владимирович</dc:creator>
  <cp:lastModifiedBy>maksimov.vv</cp:lastModifiedBy>
  <cp:revision>285</cp:revision>
  <dcterms:created xsi:type="dcterms:W3CDTF">2015-09-07T08:36:00Z</dcterms:created>
  <dcterms:modified xsi:type="dcterms:W3CDTF">2017-12-07T14:02:04Z</dcterms:modified>
</cp:coreProperties>
</file>