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1504" y="324091"/>
            <a:ext cx="6081310" cy="6475960"/>
          </a:xfrm>
        </p:spPr>
        <p:txBody>
          <a:bodyPr>
            <a:normAutofit fontScale="47500" lnSpcReduction="20000"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Выращивание личинок гигантской пресноводной креветки - наиболее сложная часть биотехники искусственного разведения этого вида: именно на этот период приходится их наибольшая смертность. Поэтому в период их развития и выращивания необходимо особенно внимательно поддерживать все параметры среды на оптимальном для личинок уровне: t° - 27 - 29°С, содержание растворенного в воде кислорода не менее 5 мг/л, соленость 12 о/</a:t>
            </a:r>
            <a:r>
              <a:rPr lang="ru-RU" b="1" dirty="0" err="1">
                <a:solidFill>
                  <a:schemeClr val="tx1"/>
                </a:solidFill>
              </a:rPr>
              <a:t>оо</a:t>
            </a:r>
            <a:r>
              <a:rPr lang="ru-RU" b="1" dirty="0">
                <a:solidFill>
                  <a:schemeClr val="tx1"/>
                </a:solidFill>
              </a:rPr>
              <a:t>, рН 8,0 - 8,2, содержание (нитритов не более 0,1 мг/л, других соединений азота - не более 0,001 мг/л, освещенность 4000 </a:t>
            </a:r>
            <a:r>
              <a:rPr lang="ru-RU" b="1" dirty="0" err="1">
                <a:solidFill>
                  <a:schemeClr val="tx1"/>
                </a:solidFill>
              </a:rPr>
              <a:t>лк</a:t>
            </a:r>
            <a:r>
              <a:rPr lang="ru-RU" b="1" dirty="0">
                <a:solidFill>
                  <a:schemeClr val="tx1"/>
                </a:solidFill>
              </a:rPr>
              <a:t>, продолжительность светового дня 12 часов, темного времени суток 12 часов, концентрация пищевых частиц не ниже 5-10 </a:t>
            </a:r>
            <a:r>
              <a:rPr lang="ru-RU" b="1" dirty="0" err="1">
                <a:solidFill>
                  <a:schemeClr val="tx1"/>
                </a:solidFill>
              </a:rPr>
              <a:t>шт</a:t>
            </a:r>
            <a:r>
              <a:rPr lang="ru-RU" b="1" dirty="0">
                <a:solidFill>
                  <a:schemeClr val="tx1"/>
                </a:solidFill>
              </a:rPr>
              <a:t>/мл, плотность посадки личинок не выше 30 </a:t>
            </a:r>
            <a:r>
              <a:rPr lang="ru-RU" b="1" dirty="0" err="1">
                <a:solidFill>
                  <a:schemeClr val="tx1"/>
                </a:solidFill>
              </a:rPr>
              <a:t>экз</a:t>
            </a:r>
            <a:r>
              <a:rPr lang="ru-RU" b="1" dirty="0">
                <a:solidFill>
                  <a:schemeClr val="tx1"/>
                </a:solidFill>
              </a:rPr>
              <a:t>/л.</a:t>
            </a:r>
          </a:p>
          <a:p>
            <a:pPr marL="0" indent="450850">
              <a:buNone/>
            </a:pPr>
            <a:r>
              <a:rPr lang="ru-RU" b="1" dirty="0" err="1">
                <a:solidFill>
                  <a:schemeClr val="tx1"/>
                </a:solidFill>
              </a:rPr>
              <a:t>Вылупление</a:t>
            </a:r>
            <a:r>
              <a:rPr lang="ru-RU" b="1" dirty="0">
                <a:solidFill>
                  <a:schemeClr val="tx1"/>
                </a:solidFill>
              </a:rPr>
              <a:t> личинок из икры происходит в </a:t>
            </a:r>
            <a:r>
              <a:rPr lang="ru-RU" b="1" dirty="0" err="1">
                <a:solidFill>
                  <a:schemeClr val="tx1"/>
                </a:solidFill>
              </a:rPr>
              <a:t>садочках</a:t>
            </a:r>
            <a:r>
              <a:rPr lang="ru-RU" b="1" dirty="0">
                <a:solidFill>
                  <a:schemeClr val="tx1"/>
                </a:solidFill>
              </a:rPr>
              <a:t> из мельничного шелкового газа, в которых их выращивали до метаморфоза. В каждый из них помещают один выводок - потомство одной самки (в нашей практике это, как правило, 15 - 20 тыс. личинок). Плотность посадки личинок в целом в выростной емкости (</a:t>
            </a:r>
            <a:r>
              <a:rPr lang="ru-RU" b="1" dirty="0" err="1">
                <a:solidFill>
                  <a:schemeClr val="tx1"/>
                </a:solidFill>
              </a:rPr>
              <a:t>лотке,бассейне</a:t>
            </a:r>
            <a:r>
              <a:rPr lang="ru-RU" b="1" dirty="0">
                <a:solidFill>
                  <a:schemeClr val="tx1"/>
                </a:solidFill>
              </a:rPr>
              <a:t>) не должна превышать 30 - 50 </a:t>
            </a:r>
            <a:r>
              <a:rPr lang="ru-RU" b="1" dirty="0" err="1">
                <a:solidFill>
                  <a:schemeClr val="tx1"/>
                </a:solidFill>
              </a:rPr>
              <a:t>тыс.шт</a:t>
            </a:r>
            <a:r>
              <a:rPr lang="ru-RU" b="1" dirty="0">
                <a:solidFill>
                  <a:schemeClr val="tx1"/>
                </a:solidFill>
              </a:rPr>
              <a:t>/ </a:t>
            </a:r>
            <a:r>
              <a:rPr lang="ru-RU" b="1" dirty="0" err="1">
                <a:solidFill>
                  <a:schemeClr val="tx1"/>
                </a:solidFill>
              </a:rPr>
              <a:t>куб.м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Вылупившихся личинок </a:t>
            </a:r>
            <a:r>
              <a:rPr lang="ru-RU" b="1" dirty="0">
                <a:solidFill>
                  <a:schemeClr val="tx1"/>
                </a:solidFill>
              </a:rPr>
              <a:t>начинают </a:t>
            </a:r>
            <a:r>
              <a:rPr lang="ru-RU" b="1" dirty="0" smtClean="0">
                <a:solidFill>
                  <a:schemeClr val="tx1"/>
                </a:solidFill>
              </a:rPr>
              <a:t>кормить со </a:t>
            </a:r>
            <a:r>
              <a:rPr lang="ru-RU" b="1" dirty="0">
                <a:solidFill>
                  <a:schemeClr val="tx1"/>
                </a:solidFill>
              </a:rPr>
              <a:t>второго дня </a:t>
            </a:r>
            <a:r>
              <a:rPr lang="ru-RU" b="1" dirty="0" smtClean="0">
                <a:solidFill>
                  <a:schemeClr val="tx1"/>
                </a:solidFill>
              </a:rPr>
              <a:t>жизни однодневными </a:t>
            </a:r>
            <a:r>
              <a:rPr lang="ru-RU" b="1" dirty="0" err="1" smtClean="0">
                <a:solidFill>
                  <a:schemeClr val="tx1"/>
                </a:solidFill>
              </a:rPr>
              <a:t>науплиями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артемии</a:t>
            </a:r>
            <a:r>
              <a:rPr lang="ru-RU" b="1" dirty="0" smtClean="0">
                <a:solidFill>
                  <a:schemeClr val="tx1"/>
                </a:solidFill>
              </a:rPr>
              <a:t> в количестве 8-10 штук на 1 личинку,  </a:t>
            </a:r>
            <a:r>
              <a:rPr lang="ru-RU" b="1" dirty="0">
                <a:solidFill>
                  <a:schemeClr val="tx1"/>
                </a:solidFill>
              </a:rPr>
              <a:t>5 раз в </a:t>
            </a:r>
            <a:r>
              <a:rPr lang="ru-RU" b="1" dirty="0" smtClean="0">
                <a:solidFill>
                  <a:schemeClr val="tx1"/>
                </a:solidFill>
              </a:rPr>
              <a:t>сутки. На пятый день вводят неживые корма: </a:t>
            </a:r>
            <a:r>
              <a:rPr lang="ru-RU" b="1" dirty="0">
                <a:solidFill>
                  <a:schemeClr val="tx1"/>
                </a:solidFill>
              </a:rPr>
              <a:t>измельченный желток вареного куриного яйца, мелко-рубленный рыбный фарш. Весь период выращивания уровень кормления должен значительно превышать их потребности, составляя не менее 200% от их массы в сутки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0" y="1583565"/>
            <a:ext cx="2572439" cy="2572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11" y="4489374"/>
            <a:ext cx="2850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Артемии: только что вылупившаяся (слева) </a:t>
            </a:r>
            <a:r>
              <a:rPr lang="ru-RU" b="1" dirty="0" smtClean="0"/>
              <a:t> и </a:t>
            </a:r>
            <a:r>
              <a:rPr lang="ru-RU" b="1" dirty="0"/>
              <a:t>через 24 часа, витаминизированная (справа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190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9" y="3310360"/>
            <a:ext cx="8741884" cy="3547641"/>
          </a:xfrm>
        </p:spPr>
        <p:txBody>
          <a:bodyPr>
            <a:normAutofit fontScale="47500" lnSpcReduction="20000"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Массовый метаморфоз личинок в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постличинок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происходит на 32 - 35 сутки их выращивания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. Особей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не прошедших метаморфоз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, отделяют. 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Постличинок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пересаживают в 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вырастные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 емкости, там они ведут донный образ жизни. </a:t>
            </a:r>
            <a:r>
              <a:rPr lang="ru-RU" alt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На каждые 30 тысяч </a:t>
            </a:r>
            <a:r>
              <a:rPr lang="ru-RU" altLang="ru-RU" b="1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постличинок</a:t>
            </a:r>
            <a:r>
              <a:rPr lang="ru-RU" alt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требуется объем воды не менее 30 </a:t>
            </a:r>
            <a:r>
              <a:rPr lang="ru-RU" altLang="ru-RU" b="1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куб.м</a:t>
            </a:r>
            <a:r>
              <a:rPr lang="ru-RU" altLang="ru-RU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. По мере роста молоди, плотность посадки постепенно снижается и к третьему месяцу выращивания и достижения ими массы в 1,5 - 3,0 г составляет до 300 - 500 экз./</a:t>
            </a:r>
            <a:r>
              <a:rPr lang="ru-RU" altLang="ru-RU" b="1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кв.м</a:t>
            </a:r>
            <a:r>
              <a:rPr lang="ru-RU" altLang="ru-RU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Суточный рацион кормления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постличинок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в первые две недели после метаморфоза составляет 100% от массы креветок, к месячному возрасту снижается до 80% и к двум месяцам падает до 50%. </a:t>
            </a:r>
            <a:r>
              <a:rPr lang="ru-RU" b="1" dirty="0" smtClean="0">
                <a:solidFill>
                  <a:schemeClr val="tx1"/>
                </a:solidFill>
              </a:rPr>
              <a:t>Через </a:t>
            </a:r>
            <a:r>
              <a:rPr lang="ru-RU" b="1" dirty="0">
                <a:solidFill>
                  <a:schemeClr val="tx1"/>
                </a:solidFill>
              </a:rPr>
              <a:t>2,5-3 месяца молодь креветки достигает массы </a:t>
            </a:r>
            <a:r>
              <a:rPr lang="ru-RU" b="1" dirty="0" smtClean="0">
                <a:solidFill>
                  <a:schemeClr val="tx1"/>
                </a:solidFill>
              </a:rPr>
              <a:t>1,5-3 </a:t>
            </a:r>
            <a:r>
              <a:rPr lang="ru-RU" b="1" dirty="0">
                <a:solidFill>
                  <a:schemeClr val="tx1"/>
                </a:solidFill>
              </a:rPr>
              <a:t>грамма и в дальнейшем служит посадочным материалом для товарного выращивания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Поскольку креветки растут неравномерно, рекомендуется регулярный отлов крупных экземпляров, что улучшает условия роста особей, не достигших товарного размера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pPr marL="0" lv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Выращивание проводят в период со второй - третьей декады мая и до второй декады сентября, когда температура воды достаточно устойчива и превышает 20°С, пруды имеют слабую проточность, естественная кормовая база достаточна для их роста. Гигантская пресноводная креветка потребляет растительную пищу, но предпочтение отдает животной. При совместном выращивании с рыбой креветки поедают экскременты рыб, остатки искусственных кормов, а также трупы погибших рыб, являясь таким образом своеобразными санитарами в нагульных водоемах, улучшая их санитарно-эпидемиологическое состояние. 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238"/>
          <a:stretch/>
        </p:blipFill>
        <p:spPr>
          <a:xfrm>
            <a:off x="2485411" y="43935"/>
            <a:ext cx="4173179" cy="30329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65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061" t="23432" r="1061" b="-4330"/>
          <a:stretch/>
        </p:blipFill>
        <p:spPr>
          <a:xfrm>
            <a:off x="-86573" y="0"/>
            <a:ext cx="9230573" cy="7216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6008"/>
            <a:ext cx="6400800" cy="1924485"/>
          </a:xfrm>
          <a:prstGeom prst="blockArc">
            <a:avLst/>
          </a:prstGeom>
        </p:spPr>
        <p:txBody>
          <a:bodyPr/>
          <a:lstStyle/>
          <a:p>
            <a:pPr algn="ctr"/>
            <a:r>
              <a:rPr lang="ru-RU" b="1" i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  <a:endParaRPr lang="ru-RU" b="1" i="1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22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Радмир</dc:creator>
  <cp:lastModifiedBy>Радмир</cp:lastModifiedBy>
  <cp:revision>2</cp:revision>
  <dcterms:created xsi:type="dcterms:W3CDTF">2020-05-24T18:48:54Z</dcterms:created>
  <dcterms:modified xsi:type="dcterms:W3CDTF">2020-05-25T06:37:11Z</dcterms:modified>
</cp:coreProperties>
</file>