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1" r:id="rId2"/>
    <p:sldId id="272" r:id="rId3"/>
    <p:sldId id="270" r:id="rId4"/>
    <p:sldId id="280" r:id="rId5"/>
    <p:sldId id="281" r:id="rId6"/>
    <p:sldId id="269" r:id="rId7"/>
    <p:sldId id="285" r:id="rId8"/>
    <p:sldId id="287" r:id="rId9"/>
    <p:sldId id="288" r:id="rId10"/>
    <p:sldId id="290" r:id="rId11"/>
    <p:sldId id="289" r:id="rId12"/>
    <p:sldId id="291" r:id="rId13"/>
    <p:sldId id="294" r:id="rId14"/>
    <p:sldId id="299" r:id="rId15"/>
    <p:sldId id="300" r:id="rId16"/>
    <p:sldId id="301" r:id="rId17"/>
    <p:sldId id="302" r:id="rId18"/>
    <p:sldId id="30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6" autoAdjust="0"/>
    <p:restoredTop sz="94660"/>
  </p:normalViewPr>
  <p:slideViewPr>
    <p:cSldViewPr>
      <p:cViewPr varScale="1">
        <p:scale>
          <a:sx n="100" d="100"/>
          <a:sy n="100" d="100"/>
        </p:scale>
        <p:origin x="-16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6" y="5052547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3" y="3132292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5" y="731521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6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9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2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1010488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9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1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2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2" y="6172202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2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Из следующих высказываний выделите все понятия и определите, что именно в них отражается — предмет (явление), свойство или отношение: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844824"/>
            <a:ext cx="9144000" cy="501317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«</a:t>
            </a:r>
            <a:r>
              <a:rPr lang="ru-RU" sz="2800" dirty="0"/>
              <a:t>Земля — планета».</a:t>
            </a:r>
          </a:p>
          <a:p>
            <a:r>
              <a:rPr lang="ru-RU" sz="2800" dirty="0"/>
              <a:t>«В России проводится экономическая реформа».</a:t>
            </a:r>
          </a:p>
          <a:p>
            <a:r>
              <a:rPr lang="ru-RU" sz="2800" dirty="0"/>
              <a:t>«Равенство мужчин и женщин закреплено в Конституции РФ». </a:t>
            </a:r>
          </a:p>
          <a:p>
            <a:r>
              <a:rPr lang="ru-RU" sz="2800" dirty="0"/>
              <a:t>«Свобода печати — важный признак демократии». </a:t>
            </a:r>
          </a:p>
          <a:p>
            <a:r>
              <a:rPr lang="ru-RU" sz="2800" dirty="0"/>
              <a:t>«Подозрительность всегда преследует тех, чья совесть отягощена виной» (У. Шекспир).</a:t>
            </a:r>
          </a:p>
          <a:p>
            <a:r>
              <a:rPr lang="ru-RU" sz="2800" dirty="0"/>
              <a:t>«Недоверчивость — мудрость глупцов» (Д. </a:t>
            </a:r>
            <a:r>
              <a:rPr lang="ru-RU" sz="2800" dirty="0" err="1"/>
              <a:t>Биллингс</a:t>
            </a:r>
            <a:r>
              <a:rPr lang="ru-RU" sz="2800" dirty="0"/>
              <a:t>).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5598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4572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Выразите графически, с помощью круговых схем, отношения между понятиями в следующем рекламном объявлении о вине: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2636912"/>
            <a:ext cx="9144000" cy="453650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«</a:t>
            </a:r>
            <a:r>
              <a:rPr lang="ru-RU" sz="3600" dirty="0"/>
              <a:t>Лучшее из крепких, крепкое из лучших».</a:t>
            </a:r>
          </a:p>
          <a:p>
            <a:endParaRPr lang="ru-RU" sz="1700" dirty="0"/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4646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4572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Определите вид отношений между несовместимыми понятиями в следующих </a:t>
            </a:r>
            <a:r>
              <a:rPr lang="ru-RU" sz="2800" dirty="0" smtClean="0">
                <a:solidFill>
                  <a:srgbClr val="7030A0"/>
                </a:solidFill>
              </a:rPr>
              <a:t>примерах (соподчинение, противоположность, противоречие) </a:t>
            </a:r>
            <a:r>
              <a:rPr lang="ru-RU" sz="2800" dirty="0">
                <a:solidFill>
                  <a:srgbClr val="7030A0"/>
                </a:solidFill>
              </a:rPr>
              <a:t>и изобразите с помощью круговых схем отношения между этими понятиями: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2276872"/>
            <a:ext cx="9144000" cy="489654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600" dirty="0" smtClean="0"/>
              <a:t>«</a:t>
            </a:r>
            <a:r>
              <a:rPr lang="ru-RU" sz="2600" dirty="0"/>
              <a:t>революция» — «</a:t>
            </a:r>
            <a:r>
              <a:rPr lang="ru-RU" sz="2600" dirty="0" err="1"/>
              <a:t>нереволюция</a:t>
            </a:r>
            <a:r>
              <a:rPr lang="ru-RU" sz="2600" dirty="0"/>
              <a:t>», </a:t>
            </a:r>
            <a:endParaRPr lang="ru-RU" sz="2600" dirty="0" smtClean="0"/>
          </a:p>
          <a:p>
            <a:pPr marL="45720" indent="0">
              <a:buNone/>
            </a:pPr>
            <a:r>
              <a:rPr lang="ru-RU" sz="2600" dirty="0" smtClean="0"/>
              <a:t>«гуманность</a:t>
            </a:r>
            <a:r>
              <a:rPr lang="ru-RU" sz="2600" dirty="0"/>
              <a:t>» — «</a:t>
            </a:r>
            <a:r>
              <a:rPr lang="ru-RU" sz="2600" dirty="0" err="1"/>
              <a:t>антигуманность</a:t>
            </a:r>
            <a:r>
              <a:rPr lang="ru-RU" sz="2600" dirty="0"/>
              <a:t>», </a:t>
            </a:r>
            <a:endParaRPr lang="ru-RU" sz="2600" dirty="0" smtClean="0"/>
          </a:p>
          <a:p>
            <a:pPr marL="45720" indent="0">
              <a:buNone/>
            </a:pPr>
            <a:r>
              <a:rPr lang="ru-RU" sz="2600" dirty="0" smtClean="0"/>
              <a:t>«</a:t>
            </a:r>
            <a:r>
              <a:rPr lang="ru-RU" sz="2600" dirty="0"/>
              <a:t>справедливость» — «несправедливость», </a:t>
            </a:r>
            <a:endParaRPr lang="ru-RU" sz="2600" dirty="0" smtClean="0"/>
          </a:p>
          <a:p>
            <a:pPr marL="45720" indent="0">
              <a:buNone/>
            </a:pPr>
            <a:r>
              <a:rPr lang="ru-RU" sz="2600" dirty="0" smtClean="0"/>
              <a:t>«</a:t>
            </a:r>
            <a:r>
              <a:rPr lang="ru-RU" sz="2600" dirty="0"/>
              <a:t>правовое государство» — «неправовое государство», </a:t>
            </a:r>
            <a:endParaRPr lang="ru-RU" sz="2600" dirty="0" smtClean="0"/>
          </a:p>
          <a:p>
            <a:pPr marL="45720" indent="0">
              <a:buNone/>
            </a:pPr>
            <a:r>
              <a:rPr lang="ru-RU" sz="2600" dirty="0" smtClean="0"/>
              <a:t>«</a:t>
            </a:r>
            <a:r>
              <a:rPr lang="ru-RU" sz="2600" dirty="0"/>
              <a:t>закон» — «подзаконный акт», </a:t>
            </a:r>
            <a:endParaRPr lang="ru-RU" sz="2600" dirty="0" smtClean="0"/>
          </a:p>
          <a:p>
            <a:pPr marL="45720" indent="0">
              <a:buNone/>
            </a:pPr>
            <a:r>
              <a:rPr lang="ru-RU" sz="2600" dirty="0" smtClean="0"/>
              <a:t>«</a:t>
            </a:r>
            <a:r>
              <a:rPr lang="ru-RU" sz="2600" dirty="0"/>
              <a:t>действие» — «бездействие», </a:t>
            </a:r>
            <a:endParaRPr lang="ru-RU" sz="2600" dirty="0" smtClean="0"/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7165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Правильно ли обобщены понятия в следующих примерах: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484784"/>
            <a:ext cx="9144000" cy="5688632"/>
          </a:xfrm>
        </p:spPr>
        <p:txBody>
          <a:bodyPr>
            <a:noAutofit/>
          </a:bodyPr>
          <a:lstStyle/>
          <a:p>
            <a:r>
              <a:rPr lang="ru-RU" sz="2800" dirty="0" smtClean="0"/>
              <a:t>«</a:t>
            </a:r>
            <a:r>
              <a:rPr lang="ru-RU" sz="2800" dirty="0"/>
              <a:t>Основной закон государства» — «закон», «гражданин» — «гражданство»,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действующее законодательство» —« законодательство»,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администрация предприятия» — «предприятие», «заседание Государственной Думы» — «Государственная Дума», </a:t>
            </a:r>
            <a:endParaRPr lang="ru-RU" sz="2800" dirty="0" smtClean="0"/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6473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Правильно ли ограничены понятия в следующих примерах: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484784"/>
            <a:ext cx="9144000" cy="5688632"/>
          </a:xfrm>
        </p:spPr>
        <p:txBody>
          <a:bodyPr>
            <a:noAutofit/>
          </a:bodyPr>
          <a:lstStyle/>
          <a:p>
            <a:r>
              <a:rPr lang="ru-RU" sz="2800" dirty="0" smtClean="0"/>
              <a:t>«</a:t>
            </a:r>
            <a:r>
              <a:rPr lang="ru-RU" sz="2800" dirty="0"/>
              <a:t>планета» — «планета Солнечной системы»,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среда» — «природная среда», «политика» — «политический режим», «организация» — «партия»,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профсоюз» — «член профсоюза»,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русские» — «новые русские», </a:t>
            </a:r>
            <a:endParaRPr lang="ru-RU" sz="2800" dirty="0" smtClean="0"/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7310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 anchorCtr="1"/>
          <a:lstStyle/>
          <a:p>
            <a:pPr marL="45720" indent="0">
              <a:buNone/>
            </a:pPr>
            <a:r>
              <a:rPr lang="ru-RU" sz="3600" dirty="0">
                <a:solidFill>
                  <a:srgbClr val="7030A0"/>
                </a:solidFill>
              </a:rPr>
              <a:t>Являются ли определениями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268760"/>
            <a:ext cx="9144000" cy="59046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dirty="0" smtClean="0"/>
              <a:t>«</a:t>
            </a:r>
            <a:r>
              <a:rPr lang="ru-RU" sz="3200" dirty="0"/>
              <a:t>Конкуренция — жизнь торговли и смерть торговцев</a:t>
            </a:r>
            <a:r>
              <a:rPr lang="ru-RU" sz="3200" dirty="0" smtClean="0"/>
              <a:t>».</a:t>
            </a:r>
            <a:endParaRPr lang="ru-RU" sz="3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dirty="0"/>
              <a:t>«Дипломат — это человек, помнящий день рождения дамы, но не помнящий ее возраста».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dirty="0"/>
              <a:t>«Поведение - это зеркало, в котором каждый демонстрирует свой образ</a:t>
            </a:r>
            <a:r>
              <a:rPr lang="ru-RU" sz="3200" dirty="0" smtClean="0"/>
              <a:t>».</a:t>
            </a:r>
            <a:endParaRPr lang="ru-RU" sz="3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dirty="0"/>
              <a:t>«Совесть — это теща, которая постоянно живет с вами</a:t>
            </a:r>
            <a:r>
              <a:rPr lang="ru-RU" sz="3200" dirty="0" smtClean="0"/>
              <a:t>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175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Укажите определение, в котором допущена </a:t>
            </a:r>
            <a:r>
              <a:rPr lang="ru-RU" sz="3600" dirty="0" smtClean="0">
                <a:solidFill>
                  <a:srgbClr val="7030A0"/>
                </a:solidFill>
              </a:rPr>
              <a:t>ошибка «круг </a:t>
            </a:r>
            <a:r>
              <a:rPr lang="ru-RU" sz="3600" dirty="0">
                <a:solidFill>
                  <a:srgbClr val="7030A0"/>
                </a:solidFill>
              </a:rPr>
              <a:t>в определении»: 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844824"/>
            <a:ext cx="9144000" cy="532859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- </a:t>
            </a:r>
            <a:r>
              <a:rPr lang="ru-RU" sz="3200" dirty="0"/>
              <a:t>Ректор – человек, который руководит ВУЗом </a:t>
            </a:r>
          </a:p>
          <a:p>
            <a:pPr marL="45720" indent="0">
              <a:buNone/>
            </a:pPr>
            <a:r>
              <a:rPr lang="ru-RU" sz="3200" dirty="0"/>
              <a:t>− Ректор – это руководитель </a:t>
            </a:r>
          </a:p>
          <a:p>
            <a:pPr marL="45720" indent="0">
              <a:buNone/>
            </a:pPr>
            <a:r>
              <a:rPr lang="ru-RU" sz="3200" dirty="0"/>
              <a:t>− Ректор – человек, который руководит техническим ВУЗом </a:t>
            </a:r>
          </a:p>
          <a:p>
            <a:pPr marL="45720" indent="0">
              <a:buNone/>
            </a:pPr>
            <a:r>
              <a:rPr lang="ru-RU" sz="3200" dirty="0"/>
              <a:t>− Соната – музыкальное произведение, написанное в сонатной форме </a:t>
            </a:r>
          </a:p>
        </p:txBody>
      </p:sp>
    </p:spTree>
    <p:extLst>
      <p:ext uri="{BB962C8B-B14F-4D97-AF65-F5344CB8AC3E}">
        <p14:creationId xmlns:p14="http://schemas.microsoft.com/office/powerpoint/2010/main" val="6846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Выберите слишком узкое из представленных определение: 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844824"/>
            <a:ext cx="9144000" cy="532859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- </a:t>
            </a:r>
            <a:r>
              <a:rPr lang="ru-RU" sz="3200" dirty="0"/>
              <a:t>Ректор – человек, который руководит ВУЗом </a:t>
            </a:r>
          </a:p>
          <a:p>
            <a:pPr marL="45720" indent="0">
              <a:buNone/>
            </a:pPr>
            <a:r>
              <a:rPr lang="ru-RU" sz="3200" dirty="0"/>
              <a:t>− Ректор – это руководитель. </a:t>
            </a:r>
          </a:p>
          <a:p>
            <a:pPr marL="45720" indent="0">
              <a:buNone/>
            </a:pPr>
            <a:r>
              <a:rPr lang="ru-RU" sz="3200" dirty="0"/>
              <a:t>− Ректор – человек, который руководит техническим ВУЗом. </a:t>
            </a:r>
          </a:p>
          <a:p>
            <a:pPr marL="45720" indent="0">
              <a:buNone/>
            </a:pPr>
            <a:r>
              <a:rPr lang="ru-RU" sz="3200" dirty="0"/>
              <a:t>− Соната – музыкальное произведение, написанное в сонатной форме. </a:t>
            </a:r>
          </a:p>
        </p:txBody>
      </p:sp>
    </p:spTree>
    <p:extLst>
      <p:ext uri="{BB962C8B-B14F-4D97-AF65-F5344CB8AC3E}">
        <p14:creationId xmlns:p14="http://schemas.microsoft.com/office/powerpoint/2010/main" val="173016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 anchorCtr="1"/>
          <a:lstStyle/>
          <a:p>
            <a:pPr marL="0" indent="0">
              <a:buNone/>
            </a:pPr>
            <a:r>
              <a:rPr lang="ru-RU" sz="3600" dirty="0">
                <a:solidFill>
                  <a:srgbClr val="7030A0"/>
                </a:solidFill>
              </a:rPr>
              <a:t>Выберите слишком широкое из представленных определение: 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844824"/>
            <a:ext cx="9144000" cy="532859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− </a:t>
            </a:r>
            <a:r>
              <a:rPr lang="ru-RU" sz="3200" dirty="0"/>
              <a:t>Ректор – человек, который руководит ВУЗом </a:t>
            </a:r>
          </a:p>
          <a:p>
            <a:pPr marL="45720" indent="0">
              <a:buNone/>
            </a:pPr>
            <a:r>
              <a:rPr lang="ru-RU" sz="3200" dirty="0"/>
              <a:t>− Ректор – это руководитель </a:t>
            </a:r>
          </a:p>
          <a:p>
            <a:pPr marL="45720" indent="0">
              <a:buNone/>
            </a:pPr>
            <a:r>
              <a:rPr lang="ru-RU" sz="3200" dirty="0"/>
              <a:t>− Ректор – человек, который руководит техническим ВУЗом </a:t>
            </a:r>
          </a:p>
          <a:p>
            <a:pPr marL="45720" indent="0">
              <a:buNone/>
            </a:pPr>
            <a:r>
              <a:rPr lang="ru-RU" sz="3200" dirty="0"/>
              <a:t>− Соната – музыкальное произведение, написанное в сонатной форме </a:t>
            </a:r>
          </a:p>
        </p:txBody>
      </p:sp>
    </p:spTree>
    <p:extLst>
      <p:ext uri="{BB962C8B-B14F-4D97-AF65-F5344CB8AC3E}">
        <p14:creationId xmlns:p14="http://schemas.microsoft.com/office/powerpoint/2010/main" val="291807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Определите, где — деление, а где — </a:t>
            </a:r>
            <a:r>
              <a:rPr lang="ru-RU" sz="3200" dirty="0" smtClean="0">
                <a:solidFill>
                  <a:srgbClr val="7030A0"/>
                </a:solidFill>
              </a:rPr>
              <a:t>членение</a:t>
            </a:r>
            <a:r>
              <a:rPr lang="ru-RU" sz="3200" dirty="0">
                <a:solidFill>
                  <a:srgbClr val="7030A0"/>
                </a:solidFill>
              </a:rPr>
              <a:t>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124744"/>
            <a:ext cx="9144000" cy="6048672"/>
          </a:xfrm>
        </p:spPr>
        <p:txBody>
          <a:bodyPr>
            <a:noAutofit/>
          </a:bodyPr>
          <a:lstStyle/>
          <a:p>
            <a:r>
              <a:rPr lang="ru-RU" dirty="0" smtClean="0"/>
              <a:t> </a:t>
            </a:r>
            <a:r>
              <a:rPr lang="ru-RU" dirty="0"/>
              <a:t>«Я разделяю читателей на два класса: на тех, кто читает, чтобы обогатиться, и на тех, кто читает, чтобы забыться</a:t>
            </a:r>
            <a:r>
              <a:rPr lang="ru-RU" dirty="0" smtClean="0"/>
              <a:t>».</a:t>
            </a:r>
            <a:endParaRPr lang="ru-RU" dirty="0"/>
          </a:p>
          <a:p>
            <a:r>
              <a:rPr lang="ru-RU" dirty="0"/>
              <a:t>«Есть два рода бессмысленности: одна происходит от недостатка чувств и мыслей, заменяемого словами; другая — от полноты чувств и мыслей и недостатка слов для их выражения</a:t>
            </a:r>
            <a:r>
              <a:rPr lang="ru-RU" dirty="0" smtClean="0"/>
              <a:t>».</a:t>
            </a:r>
            <a:endParaRPr lang="ru-RU" dirty="0"/>
          </a:p>
          <a:p>
            <a:r>
              <a:rPr lang="ru-RU" dirty="0"/>
              <a:t>«Есть два рода болтунов: одни говорят слишком много, чтобы ничего не сказать, другие тоже говорят слишком много, но потому, что не знают, что сказать. Одни говорят, чтобы скрыть, что они думают, другие — чтобы скрыть, что они ничего не думают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8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Следующие предметы объедините под одним общим для них понятием: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844824"/>
            <a:ext cx="9144000" cy="501317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«</a:t>
            </a:r>
            <a:r>
              <a:rPr lang="ru-RU" sz="3200" dirty="0"/>
              <a:t>дуб», «сосна», «береза»;</a:t>
            </a:r>
          </a:p>
          <a:p>
            <a:r>
              <a:rPr lang="ru-RU" sz="3200" dirty="0"/>
              <a:t>«пальто», «шляпа», «костюм», «рубашка»;</a:t>
            </a:r>
          </a:p>
          <a:p>
            <a:r>
              <a:rPr lang="ru-RU" sz="3200" dirty="0"/>
              <a:t>«сталевар», «летчик», «таможенник», «преподаватель», «следователь».</a:t>
            </a:r>
          </a:p>
          <a:p>
            <a:endParaRPr lang="ru-RU" sz="2800" dirty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2384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lvl="0" indent="0" algn="ctr">
              <a:buNone/>
            </a:pP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 lvl="0"/>
            <a:endParaRPr lang="ru-RU" sz="2400" dirty="0"/>
          </a:p>
          <a:p>
            <a:pPr lvl="0"/>
            <a:endParaRPr lang="ru-RU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7704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02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Раскройте содержание и объем следующих понятий: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772816"/>
            <a:ext cx="9144000" cy="50851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dirty="0" smtClean="0"/>
              <a:t>«</a:t>
            </a:r>
            <a:r>
              <a:rPr lang="ru-RU" sz="3600" dirty="0"/>
              <a:t>человек</a:t>
            </a:r>
            <a:r>
              <a:rPr lang="ru-RU" sz="3600" dirty="0" smtClean="0"/>
              <a:t>» </a:t>
            </a:r>
          </a:p>
          <a:p>
            <a:pPr marL="45720" indent="0">
              <a:buNone/>
            </a:pPr>
            <a:r>
              <a:rPr lang="ru-RU" sz="3600" dirty="0" smtClean="0"/>
              <a:t>«</a:t>
            </a:r>
            <a:r>
              <a:rPr lang="ru-RU" sz="3600" dirty="0"/>
              <a:t>общество</a:t>
            </a:r>
            <a:r>
              <a:rPr lang="ru-RU" sz="3600" dirty="0" smtClean="0"/>
              <a:t>» </a:t>
            </a:r>
          </a:p>
          <a:p>
            <a:pPr marL="45720" indent="0">
              <a:buNone/>
            </a:pPr>
            <a:r>
              <a:rPr lang="ru-RU" sz="3600" dirty="0" smtClean="0"/>
              <a:t>«гитара» </a:t>
            </a:r>
          </a:p>
          <a:p>
            <a:pPr marL="45720" indent="0">
              <a:buNone/>
            </a:pPr>
            <a:r>
              <a:rPr lang="ru-RU" sz="3600" smtClean="0"/>
              <a:t>«</a:t>
            </a:r>
            <a:r>
              <a:rPr lang="ru-RU" sz="3600" dirty="0"/>
              <a:t>студент</a:t>
            </a:r>
            <a:r>
              <a:rPr lang="ru-RU" sz="3600" dirty="0" smtClean="0"/>
              <a:t>»</a:t>
            </a:r>
            <a:endParaRPr lang="ru-RU" sz="3600" dirty="0"/>
          </a:p>
          <a:p>
            <a:endParaRPr lang="ru-RU" sz="2800" dirty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355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indent="0">
              <a:buNone/>
            </a:pPr>
            <a:r>
              <a:rPr lang="ru-RU" sz="3200" dirty="0">
                <a:solidFill>
                  <a:srgbClr val="7030A0"/>
                </a:solidFill>
              </a:rPr>
              <a:t>В каком отношении между собой находятся содержание и объем следующих понятий: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340768"/>
            <a:ext cx="9144000" cy="5832648"/>
          </a:xfrm>
        </p:spPr>
        <p:txBody>
          <a:bodyPr>
            <a:noAutofit/>
          </a:bodyPr>
          <a:lstStyle/>
          <a:p>
            <a:r>
              <a:rPr lang="ru-RU" sz="3200" dirty="0" smtClean="0"/>
              <a:t>«</a:t>
            </a:r>
            <a:r>
              <a:rPr lang="ru-RU" sz="3200" dirty="0"/>
              <a:t>дерево» — «растение», </a:t>
            </a:r>
          </a:p>
          <a:p>
            <a:r>
              <a:rPr lang="ru-RU" sz="3200" dirty="0"/>
              <a:t>«государство» — «российское государство», </a:t>
            </a:r>
          </a:p>
          <a:p>
            <a:r>
              <a:rPr lang="ru-RU" sz="3200" dirty="0"/>
              <a:t>«язык» — «газетный язык», </a:t>
            </a:r>
          </a:p>
          <a:p>
            <a:r>
              <a:rPr lang="ru-RU" sz="3200" dirty="0"/>
              <a:t>«русский» — «новый русский», </a:t>
            </a:r>
          </a:p>
          <a:p>
            <a:endParaRPr lang="ru-RU" sz="1700" dirty="0"/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8638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lvl="0" indent="0" algn="ctr">
              <a:buNone/>
            </a:pP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 lvl="0"/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6" y="80628"/>
            <a:ext cx="9126504" cy="6777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2989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Установите вид отношения между следующими совместимыми понятиями (равнозначность, перекрещивание, подчинение) и отобразите отношения между этими понятиями посредством круговых схем: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2348880"/>
            <a:ext cx="9144000" cy="4824536"/>
          </a:xfrm>
        </p:spPr>
        <p:txBody>
          <a:bodyPr>
            <a:noAutofit/>
          </a:bodyPr>
          <a:lstStyle/>
          <a:p>
            <a:r>
              <a:rPr lang="ru-RU" sz="2800" dirty="0" smtClean="0"/>
              <a:t>«</a:t>
            </a:r>
            <a:r>
              <a:rPr lang="ru-RU" sz="2800" dirty="0"/>
              <a:t>Луна» - «месяц»,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Конституция» - «закон»,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граждане» — «физические лица»,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преступление» — «правонарушение», </a:t>
            </a:r>
            <a:endParaRPr lang="ru-RU" sz="2800" dirty="0" smtClean="0"/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495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Можно ли считать равнозначными (равнообъемными или тождественными) следующие понятия, обсуждаемые героями книги Л. Кэрролла «Алиса в Зазеркалье»: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2348880"/>
            <a:ext cx="9144000" cy="4824536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ru-RU" sz="3600" dirty="0" smtClean="0"/>
          </a:p>
          <a:p>
            <a:pPr marL="45720" indent="0">
              <a:buNone/>
            </a:pPr>
            <a:r>
              <a:rPr lang="ru-RU" sz="3600" dirty="0" smtClean="0"/>
              <a:t>«</a:t>
            </a:r>
            <a:r>
              <a:rPr lang="ru-RU" sz="3600" dirty="0"/>
              <a:t>подарок на день </a:t>
            </a:r>
            <a:r>
              <a:rPr lang="ru-RU" sz="3600" dirty="0" err="1"/>
              <a:t>нерожденья</a:t>
            </a:r>
            <a:r>
              <a:rPr lang="ru-RU" sz="3600" dirty="0"/>
              <a:t>» — «подарок не на день рожденья» </a:t>
            </a:r>
            <a:endParaRPr lang="ru-RU" sz="3600" dirty="0" smtClean="0"/>
          </a:p>
          <a:p>
            <a:pPr marL="45720" indent="0">
              <a:buNone/>
            </a:pPr>
            <a:r>
              <a:rPr lang="ru-RU" sz="3600" dirty="0" smtClean="0"/>
              <a:t>(</a:t>
            </a:r>
            <a:r>
              <a:rPr lang="ru-RU" sz="3600" dirty="0"/>
              <a:t>Л. Кэрролл).</a:t>
            </a:r>
          </a:p>
          <a:p>
            <a:endParaRPr lang="ru-RU" sz="1700" dirty="0"/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540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Согласны ли вы с таким обоснованием отношения между следующими понятиями: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916832"/>
            <a:ext cx="9144000" cy="525658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«</a:t>
            </a:r>
            <a:r>
              <a:rPr lang="ru-RU" sz="3600" dirty="0"/>
              <a:t>Понятия «юрист» и «таможенник» находятся в отношении перекрещивания, потому что в реальной жизни у юристов и таможенников есть не только специфические, но и общие интересы».</a:t>
            </a:r>
          </a:p>
          <a:p>
            <a:endParaRPr lang="ru-RU" sz="1700" dirty="0"/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9375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273</TotalTime>
  <Words>836</Words>
  <Application>Microsoft Office PowerPoint</Application>
  <PresentationFormat>Экран (4:3)</PresentationFormat>
  <Paragraphs>74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Из следующих высказываний выделите все понятия и определите, что именно в них отражается — предмет (явление), свойство или отношение:</vt:lpstr>
      <vt:lpstr>Следующие предметы объедините под одним общим для них понятием:</vt:lpstr>
      <vt:lpstr>Презентация PowerPoint</vt:lpstr>
      <vt:lpstr>Раскройте содержание и объем следующих понятий:</vt:lpstr>
      <vt:lpstr>В каком отношении между собой находятся содержание и объем следующих понятий:</vt:lpstr>
      <vt:lpstr>Презентация PowerPoint</vt:lpstr>
      <vt:lpstr>Установите вид отношения между следующими совместимыми понятиями (равнозначность, перекрещивание, подчинение) и отобразите отношения между этими понятиями посредством круговых схем:</vt:lpstr>
      <vt:lpstr>Можно ли считать равнозначными (равнообъемными или тождественными) следующие понятия, обсуждаемые героями книги Л. Кэрролла «Алиса в Зазеркалье»:</vt:lpstr>
      <vt:lpstr>Согласны ли вы с таким обоснованием отношения между следующими понятиями:</vt:lpstr>
      <vt:lpstr>Выразите графически, с помощью круговых схем, отношения между понятиями в следующем рекламном объявлении о вине:</vt:lpstr>
      <vt:lpstr>Определите вид отношений между несовместимыми понятиями в следующих примерах (соподчинение, противоположность, противоречие) и изобразите с помощью круговых схем отношения между этими понятиями:</vt:lpstr>
      <vt:lpstr>Правильно ли обобщены понятия в следующих примерах:</vt:lpstr>
      <vt:lpstr>Правильно ли ограничены понятия в следующих примерах:</vt:lpstr>
      <vt:lpstr>Являются ли определениями следующие высказывания:</vt:lpstr>
      <vt:lpstr>Укажите определение, в котором допущена ошибка «круг в определении»: </vt:lpstr>
      <vt:lpstr>Выберите слишком узкое из представленных определение: </vt:lpstr>
      <vt:lpstr>Выберите слишком широкое из представленных определение: </vt:lpstr>
      <vt:lpstr>Определите, где — деление, а где — членение: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Употребление термина «логика»</dc:title>
  <dc:creator>USER</dc:creator>
  <cp:lastModifiedBy>USER</cp:lastModifiedBy>
  <cp:revision>90</cp:revision>
  <dcterms:created xsi:type="dcterms:W3CDTF">2024-07-16T08:41:33Z</dcterms:created>
  <dcterms:modified xsi:type="dcterms:W3CDTF">2024-10-05T07:15:18Z</dcterms:modified>
</cp:coreProperties>
</file>