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  <p:sldMasterId id="2147483672" r:id="rId3"/>
    <p:sldMasterId id="2147483673" r:id="rId4"/>
    <p:sldMasterId id="2147483674" r:id="rId5"/>
    <p:sldMasterId id="2147483675" r:id="rId6"/>
    <p:sldMasterId id="2147483676" r:id="rId7"/>
    <p:sldMasterId id="2147483677" r:id="rId8"/>
    <p:sldMasterId id="2147483678" r:id="rId9"/>
    <p:sldMasterId id="2147483679" r:id="rId10"/>
    <p:sldMasterId id="2147483680" r:id="rId11"/>
    <p:sldMasterId id="2147483681" r:id="rId12"/>
    <p:sldMasterId id="2147483682" r:id="rId13"/>
    <p:sldMasterId id="2147483683" r:id="rId14"/>
  </p:sldMasterIdLst>
  <p:notesMasterIdLst>
    <p:notesMasterId r:id="rId118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  <p:sldId id="327" r:id="rId86"/>
    <p:sldId id="328" r:id="rId87"/>
    <p:sldId id="329" r:id="rId88"/>
    <p:sldId id="330" r:id="rId89"/>
    <p:sldId id="331" r:id="rId90"/>
    <p:sldId id="332" r:id="rId91"/>
    <p:sldId id="333" r:id="rId92"/>
    <p:sldId id="334" r:id="rId93"/>
    <p:sldId id="335" r:id="rId94"/>
    <p:sldId id="336" r:id="rId95"/>
    <p:sldId id="337" r:id="rId96"/>
    <p:sldId id="338" r:id="rId97"/>
    <p:sldId id="339" r:id="rId98"/>
    <p:sldId id="340" r:id="rId99"/>
    <p:sldId id="341" r:id="rId100"/>
    <p:sldId id="342" r:id="rId101"/>
    <p:sldId id="343" r:id="rId102"/>
    <p:sldId id="344" r:id="rId103"/>
    <p:sldId id="345" r:id="rId104"/>
    <p:sldId id="346" r:id="rId105"/>
    <p:sldId id="347" r:id="rId106"/>
    <p:sldId id="348" r:id="rId107"/>
    <p:sldId id="349" r:id="rId108"/>
    <p:sldId id="350" r:id="rId109"/>
    <p:sldId id="351" r:id="rId110"/>
    <p:sldId id="352" r:id="rId111"/>
    <p:sldId id="353" r:id="rId112"/>
    <p:sldId id="354" r:id="rId113"/>
    <p:sldId id="355" r:id="rId114"/>
    <p:sldId id="356" r:id="rId115"/>
    <p:sldId id="357" r:id="rId116"/>
    <p:sldId id="358" r:id="rId117"/>
  </p:sldIdLst>
  <p:sldSz cx="9144000" cy="6858000" type="screen4x3"/>
  <p:notesSz cx="6756400" cy="98679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310E856-1CDC-4457-A60F-FAA5BDC1A545}">
  <a:tblStyle styleId="{7310E856-1CDC-4457-A60F-FAA5BDC1A5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117" Type="http://schemas.openxmlformats.org/officeDocument/2006/relationships/slide" Target="slides/slide103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112" Type="http://schemas.openxmlformats.org/officeDocument/2006/relationships/slide" Target="slides/slide98.xml"/><Relationship Id="rId16" Type="http://schemas.openxmlformats.org/officeDocument/2006/relationships/slide" Target="slides/slide2.xml"/><Relationship Id="rId107" Type="http://schemas.openxmlformats.org/officeDocument/2006/relationships/slide" Target="slides/slide93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102" Type="http://schemas.openxmlformats.org/officeDocument/2006/relationships/slide" Target="slides/slide8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90" Type="http://schemas.openxmlformats.org/officeDocument/2006/relationships/slide" Target="slides/slide76.xml"/><Relationship Id="rId95" Type="http://schemas.openxmlformats.org/officeDocument/2006/relationships/slide" Target="slides/slide8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100" Type="http://schemas.openxmlformats.org/officeDocument/2006/relationships/slide" Target="slides/slide86.xml"/><Relationship Id="rId105" Type="http://schemas.openxmlformats.org/officeDocument/2006/relationships/slide" Target="slides/slide91.xml"/><Relationship Id="rId113" Type="http://schemas.openxmlformats.org/officeDocument/2006/relationships/slide" Target="slides/slide99.xml"/><Relationship Id="rId11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93" Type="http://schemas.openxmlformats.org/officeDocument/2006/relationships/slide" Target="slides/slide79.xml"/><Relationship Id="rId98" Type="http://schemas.openxmlformats.org/officeDocument/2006/relationships/slide" Target="slides/slide84.xml"/><Relationship Id="rId12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103" Type="http://schemas.openxmlformats.org/officeDocument/2006/relationships/slide" Target="slides/slide89.xml"/><Relationship Id="rId108" Type="http://schemas.openxmlformats.org/officeDocument/2006/relationships/slide" Target="slides/slide94.xml"/><Relationship Id="rId116" Type="http://schemas.openxmlformats.org/officeDocument/2006/relationships/slide" Target="slides/slide10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91" Type="http://schemas.openxmlformats.org/officeDocument/2006/relationships/slide" Target="slides/slide77.xml"/><Relationship Id="rId96" Type="http://schemas.openxmlformats.org/officeDocument/2006/relationships/slide" Target="slides/slide82.xml"/><Relationship Id="rId111" Type="http://schemas.openxmlformats.org/officeDocument/2006/relationships/slide" Target="slides/slide9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6" Type="http://schemas.openxmlformats.org/officeDocument/2006/relationships/slide" Target="slides/slide92.xml"/><Relationship Id="rId114" Type="http://schemas.openxmlformats.org/officeDocument/2006/relationships/slide" Target="slides/slide100.xml"/><Relationship Id="rId11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slide" Target="slides/slide80.xml"/><Relationship Id="rId99" Type="http://schemas.openxmlformats.org/officeDocument/2006/relationships/slide" Target="slides/slide85.xml"/><Relationship Id="rId101" Type="http://schemas.openxmlformats.org/officeDocument/2006/relationships/slide" Target="slides/slide87.xml"/><Relationship Id="rId12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109" Type="http://schemas.openxmlformats.org/officeDocument/2006/relationships/slide" Target="slides/slide9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97" Type="http://schemas.openxmlformats.org/officeDocument/2006/relationships/slide" Target="slides/slide83.xml"/><Relationship Id="rId104" Type="http://schemas.openxmlformats.org/officeDocument/2006/relationships/slide" Target="slides/slide90.xml"/><Relationship Id="rId12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87" Type="http://schemas.openxmlformats.org/officeDocument/2006/relationships/slide" Target="slides/slide73.xml"/><Relationship Id="rId110" Type="http://schemas.openxmlformats.org/officeDocument/2006/relationships/slide" Target="slides/slide96.xml"/><Relationship Id="rId115" Type="http://schemas.openxmlformats.org/officeDocument/2006/relationships/slide" Target="slides/slide10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73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27462" y="0"/>
            <a:ext cx="29273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2600"/>
            <a:ext cx="29273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27462" y="9372600"/>
            <a:ext cx="29273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00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01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02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03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6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7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8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9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0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1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2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4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5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6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8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9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0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1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2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3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4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5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6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7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8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9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0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1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2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3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4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5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6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7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8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9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0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1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2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3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4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5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6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7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8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9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0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1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2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3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4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5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6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7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68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9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70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71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2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73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74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75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76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77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78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79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80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81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82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83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84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5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86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87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88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89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90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91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92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93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94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95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96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97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98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99:notes"/>
          <p:cNvSpPr txBox="1">
            <a:spLocks noGrp="1"/>
          </p:cNvSpPr>
          <p:nvPr>
            <p:ph type="body" idx="1"/>
          </p:nvPr>
        </p:nvSpPr>
        <p:spPr>
          <a:xfrm>
            <a:off x="676275" y="4687887"/>
            <a:ext cx="5403850" cy="44402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04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80"/>
              </a:spcBef>
              <a:spcAft>
                <a:spcPts val="0"/>
              </a:spcAft>
              <a:buClr>
                <a:schemeClr val="lt2"/>
              </a:buClr>
              <a:buSzPts val="2550"/>
              <a:buFont typeface="Noto Sans Symbols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 rot="5400000">
            <a:off x="4953000" y="2133600"/>
            <a:ext cx="5410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 rot="5400000">
            <a:off x="762000" y="152400"/>
            <a:ext cx="54102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 rot="5400000">
            <a:off x="2628900" y="-190500"/>
            <a:ext cx="3886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Noto Sans Symbols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6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Noto Sans Symbols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6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971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971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8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9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0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1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0" y="0"/>
            <a:ext cx="9144000" cy="546100"/>
            <a:chOff x="0" y="0"/>
            <a:chExt cx="9144000" cy="546100"/>
          </a:xfrm>
        </p:grpSpPr>
        <p:sp>
          <p:nvSpPr>
            <p:cNvPr id="13" name="Google Shape;13;p1"/>
            <p:cNvSpPr txBox="1"/>
            <p:nvPr/>
          </p:nvSpPr>
          <p:spPr>
            <a:xfrm>
              <a:off x="0" y="0"/>
              <a:ext cx="285750" cy="533400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 txBox="1"/>
            <p:nvPr/>
          </p:nvSpPr>
          <p:spPr>
            <a:xfrm>
              <a:off x="412750" y="134937"/>
              <a:ext cx="8731250" cy="274637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 txBox="1"/>
            <p:nvPr/>
          </p:nvSpPr>
          <p:spPr>
            <a:xfrm>
              <a:off x="409575" y="134937"/>
              <a:ext cx="138112" cy="1412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 txBox="1"/>
            <p:nvPr/>
          </p:nvSpPr>
          <p:spPr>
            <a:xfrm>
              <a:off x="547687" y="0"/>
              <a:ext cx="139700" cy="13811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 txBox="1"/>
            <p:nvPr/>
          </p:nvSpPr>
          <p:spPr>
            <a:xfrm>
              <a:off x="547687" y="134937"/>
              <a:ext cx="139700" cy="14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 txBox="1"/>
            <p:nvPr/>
          </p:nvSpPr>
          <p:spPr>
            <a:xfrm>
              <a:off x="274637" y="274637"/>
              <a:ext cx="136525" cy="13811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 txBox="1"/>
            <p:nvPr/>
          </p:nvSpPr>
          <p:spPr>
            <a:xfrm>
              <a:off x="131762" y="136525"/>
              <a:ext cx="141287" cy="138112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 txBox="1"/>
            <p:nvPr/>
          </p:nvSpPr>
          <p:spPr>
            <a:xfrm>
              <a:off x="409575" y="271462"/>
              <a:ext cx="138112" cy="138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 txBox="1"/>
            <p:nvPr/>
          </p:nvSpPr>
          <p:spPr>
            <a:xfrm>
              <a:off x="274637" y="409575"/>
              <a:ext cx="136525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5"/>
          <p:cNvGrpSpPr/>
          <p:nvPr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sp>
          <p:nvSpPr>
            <p:cNvPr id="108" name="Google Shape;108;p15"/>
            <p:cNvSpPr txBox="1"/>
            <p:nvPr/>
          </p:nvSpPr>
          <p:spPr>
            <a:xfrm>
              <a:off x="0" y="0"/>
              <a:ext cx="3505200" cy="6858000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5"/>
            <p:cNvSpPr txBox="1"/>
            <p:nvPr/>
          </p:nvSpPr>
          <p:spPr>
            <a:xfrm>
              <a:off x="1716087" y="1690687"/>
              <a:ext cx="7427912" cy="253365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" name="Google Shape;110;p15"/>
            <p:cNvGrpSpPr/>
            <p:nvPr/>
          </p:nvGrpSpPr>
          <p:grpSpPr>
            <a:xfrm>
              <a:off x="0" y="1066800"/>
              <a:ext cx="2867024" cy="3157537"/>
              <a:chOff x="0" y="1066800"/>
              <a:chExt cx="2867024" cy="3157537"/>
            </a:xfrm>
          </p:grpSpPr>
          <p:sp>
            <p:nvSpPr>
              <p:cNvPr id="111" name="Google Shape;111;p15"/>
              <p:cNvSpPr txBox="1"/>
              <p:nvPr/>
            </p:nvSpPr>
            <p:spPr>
              <a:xfrm>
                <a:off x="573087" y="3582987"/>
                <a:ext cx="576262" cy="6413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5"/>
              <p:cNvSpPr txBox="1"/>
              <p:nvPr/>
            </p:nvSpPr>
            <p:spPr>
              <a:xfrm>
                <a:off x="1716087" y="1690687"/>
                <a:ext cx="574675" cy="642937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5"/>
              <p:cNvSpPr txBox="1"/>
              <p:nvPr/>
            </p:nvSpPr>
            <p:spPr>
              <a:xfrm>
                <a:off x="2281237" y="1066800"/>
                <a:ext cx="585787" cy="6350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5"/>
              <p:cNvSpPr txBox="1"/>
              <p:nvPr/>
            </p:nvSpPr>
            <p:spPr>
              <a:xfrm>
                <a:off x="1141412" y="3582987"/>
                <a:ext cx="584200" cy="64135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5"/>
              <p:cNvSpPr txBox="1"/>
              <p:nvPr/>
            </p:nvSpPr>
            <p:spPr>
              <a:xfrm>
                <a:off x="2281237" y="1690687"/>
                <a:ext cx="585787" cy="6429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5"/>
              <p:cNvSpPr txBox="1"/>
              <p:nvPr/>
            </p:nvSpPr>
            <p:spPr>
              <a:xfrm>
                <a:off x="1141412" y="2324100"/>
                <a:ext cx="584200" cy="63341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5"/>
              <p:cNvSpPr txBox="1"/>
              <p:nvPr/>
            </p:nvSpPr>
            <p:spPr>
              <a:xfrm>
                <a:off x="0" y="2324100"/>
                <a:ext cx="582612" cy="63341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5"/>
              <p:cNvSpPr txBox="1"/>
              <p:nvPr/>
            </p:nvSpPr>
            <p:spPr>
              <a:xfrm>
                <a:off x="1716087" y="2324100"/>
                <a:ext cx="574675" cy="6334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5"/>
              <p:cNvSpPr txBox="1"/>
              <p:nvPr/>
            </p:nvSpPr>
            <p:spPr>
              <a:xfrm>
                <a:off x="573087" y="2947987"/>
                <a:ext cx="576262" cy="64452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5"/>
              <p:cNvSpPr txBox="1"/>
              <p:nvPr/>
            </p:nvSpPr>
            <p:spPr>
              <a:xfrm>
                <a:off x="1141412" y="2947987"/>
                <a:ext cx="584200" cy="6445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70555296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hyperlink" Target="http://m-protect.ru/wiki/index.php/%D0%A4%D0%BE%D1%82%D0%BE%D0%BC%D0%B5%D1%82%D1%8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1034711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hyperlink" Target="http://dic.academic.ru/dic.nsf/ruwiki/168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D%D0%BB%D0%B5%D0%BA%D1%82%D1%80%D0%BE%D1%85%D0%B8%D0%BC%D0%B8%D1%87%D0%B5%D1%81%D0%BA%D0%B8%D0%B5_%D0%BC%D0%B5%D1%82%D0%BE%D0%B4%D1%8B_%D0%B0%D0%BD%D0%B0%D0%BB%D0%B8%D0%B7%D0%B0" TargetMode="Externa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jpeg"/><Relationship Id="rId4" Type="http://schemas.openxmlformats.org/officeDocument/2006/relationships/hyperlink" Target="http://ru.wikipedia.org/wiki/%D0%A5%D0%B8%D0%BC%D0%B8%D1%87%D0%B5%D1%81%D0%BA%D0%B0%D1%8F_%D0%BA%D0%B8%D0%BD%D0%B5%D1%82%D0%B8%D0%BA%D0%B0" TargetMode="Externa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1</a:t>
            </a:fld>
            <a:endParaRPr/>
          </a:p>
        </p:txBody>
      </p:sp>
      <p:sp>
        <p:nvSpPr>
          <p:cNvPr id="260" name="Google Shape;260;p37"/>
          <p:cNvSpPr txBox="1">
            <a:spLocks noGrp="1"/>
          </p:cNvSpPr>
          <p:nvPr>
            <p:ph type="body" idx="1"/>
          </p:nvPr>
        </p:nvSpPr>
        <p:spPr>
          <a:xfrm>
            <a:off x="323850" y="549275"/>
            <a:ext cx="8496300" cy="488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3200" b="0" i="1" u="none" strike="noStrike" cap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Промышленные</a:t>
            </a:r>
            <a:r>
              <a:rPr lang="en-US" sz="3200" b="0" i="1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яды</a:t>
            </a:r>
            <a:r>
              <a:rPr lang="en-US" sz="3200" b="0" i="1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261" name="Google Shape;26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1268412"/>
            <a:ext cx="6048375" cy="5227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10</a:t>
            </a:fld>
            <a:endParaRPr/>
          </a:p>
        </p:txBody>
      </p:sp>
      <p:pic>
        <p:nvPicPr>
          <p:cNvPr id="327" name="Google Shape;327;p46" descr="http://www.viagro.ru/data/88-00-3524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644525"/>
            <a:ext cx="8388350" cy="559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36"/>
          <p:cNvSpPr txBox="1">
            <a:spLocks noGrp="1"/>
          </p:cNvSpPr>
          <p:nvPr>
            <p:ph type="body" idx="1"/>
          </p:nvPr>
        </p:nvSpPr>
        <p:spPr>
          <a:xfrm>
            <a:off x="323850" y="1981200"/>
            <a:ext cx="84963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Профессиональный переносной газоанализатор Сенсис-200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Многофункциональный, профессиональный газоанализатор «Сенсис-200» предназначен для измерения концентраций до восьми вредных, загрязняющих, горючих или токсичных веществ в газо-воздушной среде атмосферного воздуха или в воздухе рабочей зоны. Применяется для мониторинга атмосферного воздуха, обеспечения безопасности условий труда на рабочем месте, химико-аналитического контроля в составе мобильной диагностической группы и проведения экспресс-анализа воздуха на контролируемых объектах.</a:t>
            </a:r>
            <a:endParaRPr/>
          </a:p>
        </p:txBody>
      </p:sp>
      <p:sp>
        <p:nvSpPr>
          <p:cNvPr id="959" name="Google Shape;959;p13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100</a:t>
            </a:fld>
            <a:endParaRPr/>
          </a:p>
        </p:txBody>
      </p:sp>
      <p:pic>
        <p:nvPicPr>
          <p:cNvPr id="960" name="Google Shape;960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12" y="115887"/>
            <a:ext cx="205740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37"/>
          <p:cNvSpPr txBox="1">
            <a:spLocks noGrp="1"/>
          </p:cNvSpPr>
          <p:nvPr>
            <p:ph type="body" idx="1"/>
          </p:nvPr>
        </p:nvSpPr>
        <p:spPr>
          <a:xfrm>
            <a:off x="395287" y="1557337"/>
            <a:ext cx="83534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Газоанализаторы универсальные СИГМА-03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предназначены для непрерывного измерения концентрации токсичных газов, взрывоопасных и горючих газов (ВОГ) ( кислород, углеводороды, бензин, ацетон, спирт и другие) в воздухе рабочей зоны и в окружающей среде, сигнализации (световой и звуковой) о превышении заданных уровней концентраций, формирования и выдачи сигналов управления внешними устройствами, архивирования полученных результатов и передачи информации внешнему компьютеру (удаленному терминалу). Газоанализаторы могут применяться для контроля атмосферного воздуха в производственных помещениях и на промплощадках объектов химической, нефтехимической, газовой, металлургической, фармацевтической, пищевой промышленности, энергетике, коммунальном хозяйстве, в газовых и автомобильных хозяйствах (АЗС, АГНКС, автостоянки), а также при контроле окружающей среды в местах отбора проб, подвалах, колодцах, коллекторах подземных коммуникаций, в котельных и др.</a:t>
            </a:r>
            <a:endParaRPr/>
          </a:p>
        </p:txBody>
      </p:sp>
      <p:sp>
        <p:nvSpPr>
          <p:cNvPr id="966" name="Google Shape;966;p13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101</a:t>
            </a:fld>
            <a:endParaRPr/>
          </a:p>
        </p:txBody>
      </p:sp>
      <p:pic>
        <p:nvPicPr>
          <p:cNvPr id="967" name="Google Shape;967;p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62" y="0"/>
            <a:ext cx="2057400" cy="16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38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497887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Задача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одном из цехов предприятия по производству аккумуляторов, где работают 300 человек (из них 5% женщин и подростков) слабый санитарный контроль; из-за технической неисправности вентиляция не работает 1-2 дня в неделю по несколько часов; среди рабочих отмечен высокий процент заболеваемости. Производственный стаж большинства рабочих составляет 10 лет и более.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Вопросы: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Какой промышленный яд используется в этой промышленности и какой его класс токсичности?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 Какова примерная величина ПДК?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Какие нарушения санитарно-гигиенических правил на этих предприятиях?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 Ожидаемые заболевания среди рабочих.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 Перечислите  принципы   первичной   профилактики   на  этих предприятиях. 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13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102</a:t>
            </a:fld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3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103</a:t>
            </a:fld>
            <a:endParaRPr/>
          </a:p>
        </p:txBody>
      </p:sp>
      <p:sp>
        <p:nvSpPr>
          <p:cNvPr id="979" name="Google Shape;979;p139"/>
          <p:cNvSpPr txBox="1"/>
          <p:nvPr/>
        </p:nvSpPr>
        <p:spPr>
          <a:xfrm>
            <a:off x="107950" y="546100"/>
            <a:ext cx="8712200" cy="567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Решение:</a:t>
            </a: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Свинец, 1 класс опасности – чрезвычайно опасные.</a:t>
            </a:r>
            <a:endParaRPr sz="16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14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Женщины и подростки не должны работать на таком вредном производстве, вентиляция не работает 1-2 дня в неделю по несколько часов.</a:t>
            </a:r>
            <a:endParaRPr sz="16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14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Изменения в нервной системе (свинцовый паралич – «висячая кисть», «висячая стопа»; анемия; свинцовая колика - схваткообразные боли в животе; печеночный синдром – желтушность склер и др.</a:t>
            </a:r>
            <a:endParaRPr sz="16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14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Гигиеническое нормирование (первый класс</a:t>
            </a: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чрезвычайно опасные - ПДК менее 0,1 мг/м</a:t>
            </a:r>
            <a:r>
              <a:rPr lang="en-US" sz="1800" b="0" i="0" u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(свинец, ртуть - 0,001 мг/м</a:t>
            </a:r>
            <a:r>
              <a:rPr lang="en-US" sz="1800" b="0" i="0" u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 замена токсичных веществ нетоксичными (в перспективе может быть что–то предложат, пока свинец в аккумуляторах нечем заменить);  механизация и автоматизация и компьютеризация производственных процессов, когда работник выводиться из вредной среды; герметизация процесса; эффективная местная и общеобменная вентиляция; использование индивидуальных средств защиты (маски, защитная одежда, перчатки); биологические методы профилактики: употребление продуктов, способствующих депонированию свинца (яблоки, груши, абрикосы, свекла, морковь, капуста) способствует выделению свинца; физиопроцедуры (хвойные ванны и др.); предварительные и периодические медицинские осмотры лиц в соответствии с Приказом 302 – н; санитарно-просветительная работа: новые инновационные формы, видеоролики, мультфильмы, рулонные плакаты и др.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11</a:t>
            </a:fld>
            <a:endParaRPr/>
          </a:p>
        </p:txBody>
      </p:sp>
      <p:pic>
        <p:nvPicPr>
          <p:cNvPr id="333" name="Google Shape;333;p47" descr="http://www.home-remedies.br-pt.net/images/home-remedies-natural-cures-coug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549275"/>
            <a:ext cx="5832475" cy="58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  <p:sp>
        <p:nvSpPr>
          <p:cNvPr id="339" name="Google Shape;339;p48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23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Канцерогенные</a:t>
            </a:r>
            <a:r>
              <a:rPr lang="en-US" sz="28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вещества</a:t>
            </a:r>
            <a:r>
              <a:rPr lang="en-US" sz="28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попадая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организм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человека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вызывают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образование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правило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злокачественных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доброкачественных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опухолей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Канцерогенная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опасность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зависит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уровней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длительности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воздействия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конкретных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веществ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723900" algn="just">
              <a:lnSpc>
                <a:spcPct val="80000"/>
              </a:lnSpc>
              <a:spcBef>
                <a:spcPts val="560"/>
              </a:spcBef>
              <a:buSzPts val="2100"/>
              <a:buNone/>
            </a:pPr>
            <a:r>
              <a:rPr lang="ru-RU" sz="2800" b="1" dirty="0" err="1" smtClean="0">
                <a:solidFill>
                  <a:srgbClr val="FF0000"/>
                </a:solidFill>
              </a:rPr>
              <a:t>СанПиН</a:t>
            </a:r>
            <a:r>
              <a:rPr lang="ru-RU" sz="2800" b="1" dirty="0" smtClean="0">
                <a:solidFill>
                  <a:srgbClr val="FF0000"/>
                </a:solidFill>
              </a:rPr>
              <a:t> 1.2.3685-21 Гигиенические нормативы и требования к обеспечению безопасности и (или) безвредности для человека факторов среды обитания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13</a:t>
            </a:fld>
            <a:endParaRPr/>
          </a:p>
        </p:txBody>
      </p:sp>
      <p:sp>
        <p:nvSpPr>
          <p:cNvPr id="345" name="Google Shape;345;p49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23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раздел 1 входят асбесты, бензол, бенз(а)пирен, бериллий и его соединения, каменноугольные и нефтяные смолы, минеральные масла неочищенные и неполностью очищенные, сажи бытовые, этилена оксид и др. Производство кокса, переработка каменноугольной, нефтяной и сланцевой смол, газификация угля, производство резины и резинотехнических изделий и др. К бытовым и природным факторам с доказанной канцерогенностью относятся солнечная радиация и табачный дым, поскольку в нем содержится бенз(а)пирен.</a:t>
            </a:r>
            <a:endParaRPr/>
          </a:p>
        </p:txBody>
      </p:sp>
      <p:pic>
        <p:nvPicPr>
          <p:cNvPr id="346" name="Google Shape;34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112" y="3976687"/>
            <a:ext cx="3600450" cy="288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4025" y="3933825"/>
            <a:ext cx="2339975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9"/>
          <p:cNvPicPr preferRelativeResize="0"/>
          <p:nvPr/>
        </p:nvPicPr>
        <p:blipFill rotWithShape="1">
          <a:blip r:embed="rId5">
            <a:alphaModFix/>
          </a:blip>
          <a:srcRect l="24351" r="-356" b="2600"/>
          <a:stretch/>
        </p:blipFill>
        <p:spPr>
          <a:xfrm>
            <a:off x="0" y="3933825"/>
            <a:ext cx="2886075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354" name="Google Shape;354;p50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800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раздел 2 «Перечня» включены вещества и факторы, канцерогенность которых согласно данным МАИР (международного агентства по изучению рака) доказана на животных, а доказательства канцерогенности для человека недостаточны. Это, например, отработавшие газы дизельных двигателей, формальдегид и др.</a:t>
            </a:r>
            <a:endParaRPr/>
          </a:p>
        </p:txBody>
      </p:sp>
      <p:pic>
        <p:nvPicPr>
          <p:cNvPr id="355" name="Google Shape;35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97200"/>
            <a:ext cx="3073400" cy="38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2137" y="2997200"/>
            <a:ext cx="2960687" cy="38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9812" y="2997200"/>
            <a:ext cx="3024187" cy="38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15</a:t>
            </a:fld>
            <a:endParaRPr/>
          </a:p>
        </p:txBody>
      </p:sp>
      <p:sp>
        <p:nvSpPr>
          <p:cNvPr id="363" name="Google Shape;363;p51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Мутагенные вещества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вызывают </a:t>
            </a:r>
            <a:r>
              <a:rPr lang="en-US" sz="24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изменение генетического кода клеток,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наследственной информации. Это может вызвать снижение иммунитета организма, раннее старение, развитие заболеваний. Действие мутагенных веществ может сказаться на потомстве, не всегда первого, а возможно второго и третьего поколений. Мутагенной активностью обладают формальдегид, этилена оксид, радиоактивные и наркотические вещества.</a:t>
            </a:r>
            <a:endParaRPr/>
          </a:p>
        </p:txBody>
      </p:sp>
      <p:pic>
        <p:nvPicPr>
          <p:cNvPr id="364" name="Google Shape;36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3068637"/>
            <a:ext cx="4824412" cy="345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5962" y="3068637"/>
            <a:ext cx="27432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16</a:t>
            </a:fld>
            <a:endParaRPr/>
          </a:p>
        </p:txBody>
      </p:sp>
      <p:pic>
        <p:nvPicPr>
          <p:cNvPr id="371" name="Google Shape;37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533400"/>
            <a:ext cx="4230687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17</a:t>
            </a:fld>
            <a:endParaRPr/>
          </a:p>
        </p:txBody>
      </p:sp>
      <p:sp>
        <p:nvSpPr>
          <p:cNvPr id="377" name="Google Shape;377;p53"/>
          <p:cNvSpPr txBox="1">
            <a:spLocks noGrp="1"/>
          </p:cNvSpPr>
          <p:nvPr>
            <p:ph type="body" idx="1"/>
          </p:nvPr>
        </p:nvSpPr>
        <p:spPr>
          <a:xfrm>
            <a:off x="250825" y="476250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 веществам, влияющим на репродуктивную (детородную) функцию,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относят бензол и его производные, сероуглерод, соединения ртути, радиоактивные вещества и др.</a:t>
            </a:r>
            <a:endParaRPr/>
          </a:p>
        </p:txBody>
      </p:sp>
      <p:pic>
        <p:nvPicPr>
          <p:cNvPr id="378" name="Google Shape;37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2266950"/>
            <a:ext cx="6121400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18</a:t>
            </a:fld>
            <a:endParaRPr/>
          </a:p>
        </p:txBody>
      </p:sp>
      <p:sp>
        <p:nvSpPr>
          <p:cNvPr id="384" name="Google Shape;384;p54"/>
          <p:cNvSpPr txBox="1">
            <a:spLocks noGrp="1"/>
          </p:cNvSpPr>
          <p:nvPr>
            <p:ph type="body" idx="1"/>
          </p:nvPr>
        </p:nvSpPr>
        <p:spPr>
          <a:xfrm>
            <a:off x="250825" y="1268412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628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Среди веществ, влияющих на репродуктивную функцию, выделяется особая группа веществ, обладающих </a:t>
            </a: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тератогенным действием.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Тератогенные вещества вызывают дефекты развития ребенка в организме матери.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 таким веществам относятся, например, талидомид, никотин, наркотики и некоторые вирусы, например вирус гепатита и т.д.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19</a:t>
            </a:fld>
            <a:endParaRPr/>
          </a:p>
        </p:txBody>
      </p:sp>
      <p:pic>
        <p:nvPicPr>
          <p:cNvPr id="390" name="Google Shape;39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437" y="765175"/>
            <a:ext cx="4084637" cy="55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765175"/>
            <a:ext cx="4159250" cy="540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2</a:t>
            </a:fld>
            <a:endParaRPr/>
          </a:p>
        </p:txBody>
      </p:sp>
      <p:sp>
        <p:nvSpPr>
          <p:cNvPr id="267" name="Google Shape;267;p38"/>
          <p:cNvSpPr txBox="1">
            <a:spLocks noGrp="1"/>
          </p:cNvSpPr>
          <p:nvPr>
            <p:ph type="body" idx="1"/>
          </p:nvPr>
        </p:nvSpPr>
        <p:spPr>
          <a:xfrm>
            <a:off x="323850" y="69215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План лекции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1.Разбор понятия «вредные вещества».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2.Классификация вредных веществ по характеру воздействия на организм человека.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3. Классификация вредных веществ по их преимущественному избирательному патологическому действию на определенные органы или системы организма человека.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4.Пути поступления химических веществ в организм человека.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5.Острые, подострые, хронические профессиональные отравления.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6.Химические яды в промышленности.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6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20</a:t>
            </a:fld>
            <a:endParaRPr/>
          </a:p>
        </p:txBody>
      </p:sp>
      <p:sp>
        <p:nvSpPr>
          <p:cNvPr id="397" name="Google Shape;397;p56"/>
          <p:cNvSpPr txBox="1">
            <a:spLocks noGrp="1"/>
          </p:cNvSpPr>
          <p:nvPr>
            <p:ph type="body" idx="1"/>
          </p:nvPr>
        </p:nvSpPr>
        <p:spPr>
          <a:xfrm>
            <a:off x="304800" y="457200"/>
            <a:ext cx="8610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Талидомид — седативное снотворное лекарственное средство, получившее широкую известность из-за своей тератогенности, после того, как было установлено, что в период с 1956 по 1962 годы в ряде стран мира родилось по разным подсчётам от 8000 до 12 000 детей с врождёнными уродствами, обусловленными тем, что матери принимали препараты талидомида во время беременности. Талидомидовая трагедия заставила многие страны пересмотреть существующую практику лицензирования лекарственных средств, ужесточив требования к лицензируемым препаратам.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21</a:t>
            </a:fld>
            <a:endParaRPr/>
          </a:p>
        </p:txBody>
      </p:sp>
      <p:pic>
        <p:nvPicPr>
          <p:cNvPr id="403" name="Google Shape;40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04800"/>
            <a:ext cx="8458200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7"/>
          <p:cNvSpPr txBox="1"/>
          <p:nvPr/>
        </p:nvSpPr>
        <p:spPr>
          <a:xfrm>
            <a:off x="2057400" y="6099175"/>
            <a:ext cx="59674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Дети - жертвы талидомидовой трагедии.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22</a:t>
            </a:fld>
            <a:endParaRPr/>
          </a:p>
        </p:txBody>
      </p:sp>
      <p:sp>
        <p:nvSpPr>
          <p:cNvPr id="410" name="Google Shape;410;p58"/>
          <p:cNvSpPr txBox="1">
            <a:spLocks noGrp="1"/>
          </p:cNvSpPr>
          <p:nvPr>
            <p:ph type="body" idx="1"/>
          </p:nvPr>
        </p:nvSpPr>
        <p:spPr>
          <a:xfrm>
            <a:off x="250825" y="620712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3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Существуют и другие 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классификации вредных веществ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например, 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 их преимущественному избирательному патологическому действию на определенные органы или системы организма человека:</a:t>
            </a:r>
            <a:endParaRPr/>
          </a:p>
          <a:p>
            <a:pPr marL="0" marR="0" lvl="0" indent="5334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нервные (нейротропные),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вызывающие расстройства функций центральной нервной системы, судороги, паралич (пары металлической ртути, марганец, соединения мышьяка, сероуглерод, углеводороды предельного, непредельного и циклического ряда, сероводород, тетраэтилсвинец, наркотические вещества);</a:t>
            </a:r>
            <a:endParaRPr/>
          </a:p>
          <a:p>
            <a:pPr marL="0" marR="0" lvl="0" indent="5334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печеночные (гепатотропные),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вызывающие структурные изменения в ткани печени (хлорированные углеводороды - метилхлорид, метиленхлорид, хлороформ, четыреххлористый углерод, дихлорэтан и др.); 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23</a:t>
            </a:fld>
            <a:endParaRPr/>
          </a:p>
        </p:txBody>
      </p:sp>
      <p:sp>
        <p:nvSpPr>
          <p:cNvPr id="416" name="Google Shape;416;p59"/>
          <p:cNvSpPr txBox="1">
            <a:spLocks noGrp="1"/>
          </p:cNvSpPr>
          <p:nvPr>
            <p:ph type="body" idx="1"/>
          </p:nvPr>
        </p:nvSpPr>
        <p:spPr>
          <a:xfrm>
            <a:off x="250825" y="476250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кровяные, нарушающие процессы кроветворения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(бензол, свинец и его неорганические соединения и др.) или взаимодействующие с гемоглобином крови (оксид углерода с образованием карбоксигемоглобина, а некоторые органические нитраты и нитриты с образованием метгемоглобина; 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ферментные,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нарушающие структуру ферментов, дезактивирующие их (синильная кислота и ее соли, мышьяк и его соединения, соли ртути, фосфорорганические соединения и др.);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сердечные,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обладающие кардиотоксическим действием (соли бария, кобальта, кадмия и др.);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    почечные,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вызывающие патологические процессы в почках (ртуть, свинец, кадмий, литий, висмут и их соединения, соединения мышьяка, органические растворители и др.);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раздражающие,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преимущественно поражающие органы дыхания (хлор, аммиак, диоксид серы, оксиды азота, фосген и др.).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24</a:t>
            </a:fld>
            <a:endParaRPr/>
          </a:p>
        </p:txBody>
      </p:sp>
      <p:sp>
        <p:nvSpPr>
          <p:cNvPr id="422" name="Google Shape;422;p60"/>
          <p:cNvSpPr txBox="1">
            <a:spLocks noGrp="1"/>
          </p:cNvSpPr>
          <p:nvPr>
            <p:ph type="body" idx="1"/>
          </p:nvPr>
        </p:nvSpPr>
        <p:spPr>
          <a:xfrm>
            <a:off x="250825" y="476250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Пути поступления химических веществ в организм человека.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Большая часть производственных отравлений (95-98%) возникает в результате вдыхания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вредных веществ. </a:t>
            </a:r>
            <a:endParaRPr/>
          </a:p>
        </p:txBody>
      </p:sp>
      <p:pic>
        <p:nvPicPr>
          <p:cNvPr id="423" name="Google Shape;423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2636837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25</a:t>
            </a:fld>
            <a:endParaRPr/>
          </a:p>
        </p:txBody>
      </p:sp>
      <p:sp>
        <p:nvSpPr>
          <p:cNvPr id="429" name="Google Shape;429;p61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4249737" cy="619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Попадание вредных веществ 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через желудочно-кишечный тракт в производственных условиях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наблюдается сравнительно </a:t>
            </a:r>
            <a:r>
              <a:rPr lang="en-US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редко.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полость рта вредные вещества чаще всего попадают при несоблюдении правил личной гигиены: с загрязненных рук при приеме пищи или курении. Возможно заглатывание вредных веществ из воздуха, если они задерживаются на слизистых оболочках носоглотки и полости рта.</a:t>
            </a:r>
            <a:endParaRPr/>
          </a:p>
        </p:txBody>
      </p:sp>
      <p:pic>
        <p:nvPicPr>
          <p:cNvPr id="430" name="Google Shape;430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437" y="908050"/>
            <a:ext cx="4294187" cy="504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26</a:t>
            </a:fld>
            <a:endParaRPr/>
          </a:p>
        </p:txBody>
      </p:sp>
      <p:sp>
        <p:nvSpPr>
          <p:cNvPr id="436" name="Google Shape;436;p62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Через неповрежденную кожу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проникают вещества, хорошо растворимые в жирах и липоидах, в частности органические растворители (ацетон, бензол и др.), метанол, фенол, тетраэтилсвинец.</a:t>
            </a:r>
            <a:endParaRPr/>
          </a:p>
        </p:txBody>
      </p:sp>
      <p:pic>
        <p:nvPicPr>
          <p:cNvPr id="437" name="Google Shape;43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57562"/>
            <a:ext cx="2641600" cy="274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3600" y="2997200"/>
            <a:ext cx="4470400" cy="337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62"/>
          <p:cNvPicPr preferRelativeResize="0"/>
          <p:nvPr/>
        </p:nvPicPr>
        <p:blipFill rotWithShape="1">
          <a:blip r:embed="rId5">
            <a:alphaModFix/>
          </a:blip>
          <a:srcRect r="51153" b="16701"/>
          <a:stretch/>
        </p:blipFill>
        <p:spPr>
          <a:xfrm>
            <a:off x="1951037" y="3068637"/>
            <a:ext cx="26797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27</a:t>
            </a:fld>
            <a:endParaRPr/>
          </a:p>
        </p:txBody>
      </p:sp>
      <p:sp>
        <p:nvSpPr>
          <p:cNvPr id="445" name="Google Shape;445;p63"/>
          <p:cNvSpPr txBox="1">
            <a:spLocks noGrp="1"/>
          </p:cNvSpPr>
          <p:nvPr>
            <p:ph type="body" idx="1"/>
          </p:nvPr>
        </p:nvSpPr>
        <p:spPr>
          <a:xfrm>
            <a:off x="323850" y="549275"/>
            <a:ext cx="84963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Под действием вредных веществ в организме человека происходят различные нарушения. Эти нарушения проявляются в виде </a:t>
            </a: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острых, подострых и хронических отравлений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63"/>
          <p:cNvPicPr preferRelativeResize="0"/>
          <p:nvPr/>
        </p:nvPicPr>
        <p:blipFill rotWithShape="1">
          <a:blip r:embed="rId3">
            <a:alphaModFix/>
          </a:blip>
          <a:srcRect r="99" b="5541"/>
          <a:stretch/>
        </p:blipFill>
        <p:spPr>
          <a:xfrm>
            <a:off x="1763712" y="2030412"/>
            <a:ext cx="6264275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28</a:t>
            </a:fld>
            <a:endParaRPr/>
          </a:p>
        </p:txBody>
      </p:sp>
      <p:sp>
        <p:nvSpPr>
          <p:cNvPr id="452" name="Google Shape;452;p64"/>
          <p:cNvSpPr txBox="1">
            <a:spLocks noGrp="1"/>
          </p:cNvSpPr>
          <p:nvPr>
            <p:ph type="body" idx="1"/>
          </p:nvPr>
        </p:nvSpPr>
        <p:spPr>
          <a:xfrm>
            <a:off x="250825" y="620712"/>
            <a:ext cx="8642350" cy="583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Острые профессиональные отравления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чаще всего бывают групповыми и возникают в случае аварий, поломок оборудования, грубых нарушений требований производственной безопасности и санитарии. Эти отравления характеризуются: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кратковременностью действия вредного вещества;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поступлением вредного вещества в организм в относительно больших количествах - при высоких концентрациях в воздухе, ошибочном приеме внутрь, сильном загрязнении кожных покровов;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яркими клиническими проявлениями непосредственно в момент действия вредного вещества или через относительно небольшой - обычно несколько часов - скрытый (латентный) период.</a:t>
            </a:r>
            <a:endParaRPr/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29</a:t>
            </a:fld>
            <a:endParaRPr/>
          </a:p>
        </p:txBody>
      </p:sp>
      <p:sp>
        <p:nvSpPr>
          <p:cNvPr id="458" name="Google Shape;458;p65"/>
          <p:cNvSpPr txBox="1">
            <a:spLocks noGrp="1"/>
          </p:cNvSpPr>
          <p:nvPr>
            <p:ph type="body" idx="1"/>
          </p:nvPr>
        </p:nvSpPr>
        <p:spPr>
          <a:xfrm>
            <a:off x="323850" y="1628775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8001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 развитии острого профессионального отравления, как правило, имеются две фазы: первая - неспецифических проявлений (головная боль, слабость, тошнота и т.д.) и вторая - специфических (например, паралич дыхания при отравлении сероводородом).</a:t>
            </a:r>
            <a:endParaRPr/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3</a:t>
            </a:fld>
            <a:endParaRPr/>
          </a:p>
        </p:txBody>
      </p:sp>
      <p:sp>
        <p:nvSpPr>
          <p:cNvPr id="273" name="Google Shape;273;p39"/>
          <p:cNvSpPr txBox="1">
            <a:spLocks noGrp="1"/>
          </p:cNvSpPr>
          <p:nvPr>
            <p:ph type="body" idx="1"/>
          </p:nvPr>
        </p:nvSpPr>
        <p:spPr>
          <a:xfrm>
            <a:off x="4211637" y="333375"/>
            <a:ext cx="4681537" cy="604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3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Вредными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являются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вещества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которые при контакте с организмом человека в случае нарушения требований безопасности могут вызвать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производствен-ные травмы, професси-ональные заболевания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или отклонения в состоянии здоровья, обнаруживаемые современными методами как в процессе работы, так и в отдаленные сроки жизни настоящего и последующих поколений.</a:t>
            </a:r>
            <a:endParaRPr/>
          </a:p>
        </p:txBody>
      </p:sp>
      <p:pic>
        <p:nvPicPr>
          <p:cNvPr id="274" name="Google Shape;27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50"/>
            <a:ext cx="4140200" cy="63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9"/>
          <p:cNvPicPr preferRelativeResize="0"/>
          <p:nvPr/>
        </p:nvPicPr>
        <p:blipFill rotWithShape="1">
          <a:blip r:embed="rId4">
            <a:alphaModFix/>
          </a:blip>
          <a:srcRect l="12722" t="29833" r="64167" b="12193"/>
          <a:stretch/>
        </p:blipFill>
        <p:spPr>
          <a:xfrm>
            <a:off x="0" y="4221162"/>
            <a:ext cx="1776412" cy="2636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30</a:t>
            </a:fld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body" idx="1"/>
          </p:nvPr>
        </p:nvSpPr>
        <p:spPr>
          <a:xfrm>
            <a:off x="250825" y="908050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23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Хронические отравления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возникают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постепенно,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при длительном поступлении вредных веществ в организм в относительно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небольших количествах.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Они развиваются в результате накопления массы вредного вещества в организме (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материальная кумуляция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 или вызываемых им нарушений (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функциональная кумуляция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). Поражаемые органы и системы в организме при хроническом и остром отравлениях одним и тем же веществом могут отличаться. Например, при остром отравлении бензолом в основном страдает нервная система и наблюдается наркотическое действие, при хроническом - система кроветворения.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31</a:t>
            </a:fld>
            <a:endParaRPr/>
          </a:p>
        </p:txBody>
      </p:sp>
      <p:sp>
        <p:nvSpPr>
          <p:cNvPr id="470" name="Google Shape;470;p67"/>
          <p:cNvSpPr txBox="1">
            <a:spLocks noGrp="1"/>
          </p:cNvSpPr>
          <p:nvPr>
            <p:ph type="body" idx="1"/>
          </p:nvPr>
        </p:nvSpPr>
        <p:spPr>
          <a:xfrm>
            <a:off x="395287" y="836612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6286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Наряду с острыми и хроническими отравлениями выделяют </a:t>
            </a: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подострые формы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которые по условиям возникновения и проявлениям аналогичны острым отравлениям, но развиваются медленнее и имеют более затяжное течение.</a:t>
            </a:r>
            <a:endParaRPr/>
          </a:p>
          <a:p>
            <a:pPr marL="0" marR="0" lvl="0" indent="62865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Вредные вещества могут быть причиной не только острых, подострых и хронических отравлений, но и снижать иммунобиологическую сопротивляемость организма.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32</a:t>
            </a:fld>
            <a:endParaRPr/>
          </a:p>
        </p:txBody>
      </p:sp>
      <p:pic>
        <p:nvPicPr>
          <p:cNvPr id="476" name="Google Shape;476;p68"/>
          <p:cNvPicPr preferRelativeResize="0"/>
          <p:nvPr/>
        </p:nvPicPr>
        <p:blipFill rotWithShape="1">
          <a:blip r:embed="rId3">
            <a:alphaModFix/>
          </a:blip>
          <a:srcRect l="2638" t="754" r="2609"/>
          <a:stretch/>
        </p:blipFill>
        <p:spPr>
          <a:xfrm>
            <a:off x="1258887" y="333375"/>
            <a:ext cx="7129462" cy="65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33</a:t>
            </a:fld>
            <a:endParaRPr/>
          </a:p>
        </p:txBody>
      </p:sp>
      <p:pic>
        <p:nvPicPr>
          <p:cNvPr id="482" name="Google Shape;482;p69"/>
          <p:cNvPicPr preferRelativeResize="0"/>
          <p:nvPr/>
        </p:nvPicPr>
        <p:blipFill rotWithShape="1">
          <a:blip r:embed="rId3">
            <a:alphaModFix/>
          </a:blip>
          <a:srcRect t="4957" r="2562"/>
          <a:stretch/>
        </p:blipFill>
        <p:spPr>
          <a:xfrm>
            <a:off x="323850" y="981075"/>
            <a:ext cx="8351837" cy="421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34</a:t>
            </a:fld>
            <a:endParaRPr/>
          </a:p>
        </p:txBody>
      </p:sp>
      <p:sp>
        <p:nvSpPr>
          <p:cNvPr id="488" name="Google Shape;488;p70"/>
          <p:cNvSpPr txBox="1">
            <a:spLocks noGrp="1"/>
          </p:cNvSpPr>
          <p:nvPr>
            <p:ph type="body" idx="1"/>
          </p:nvPr>
        </p:nvSpPr>
        <p:spPr>
          <a:xfrm>
            <a:off x="250825" y="908050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ГИГИЕНИЧЕСКОЕ</a:t>
            </a:r>
            <a:r>
              <a:rPr lang="en-US" sz="2800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НОРМИРОВАНИЕ</a:t>
            </a:r>
            <a:r>
              <a:rPr lang="en-US" sz="2800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ВРЕДНЫХ</a:t>
            </a:r>
            <a:r>
              <a:rPr lang="en-US" sz="2800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ВЕЩЕСТВ</a:t>
            </a:r>
            <a:endParaRPr sz="2800" b="0" i="0" u="none" strike="noStrike" cap="none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80000"/>
              </a:lnSpc>
              <a:spcBef>
                <a:spcPts val="560"/>
              </a:spcBef>
              <a:buSzPts val="2100"/>
              <a:buNone/>
            </a:pP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современном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уровне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развития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производства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требование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полного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отсутствия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содержания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вредных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веществ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воздухе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рабочей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зоны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является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часто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нереальным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требующим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неоправданно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больших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материальных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затрат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В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связи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этим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особую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значимость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приобретает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гигиеническая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регламентация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содержания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вредных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веществ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воздухе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рабочей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зоны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соответствии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800" b="1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ГОСТ</a:t>
            </a:r>
            <a:r>
              <a:rPr lang="en-US" sz="2800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12.1.005-88 «</a:t>
            </a:r>
            <a:r>
              <a:rPr lang="en-US" sz="2800" b="1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ССБТ</a:t>
            </a:r>
            <a:r>
              <a:rPr lang="en-US" sz="2800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b="1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Общие</a:t>
            </a:r>
            <a:r>
              <a:rPr lang="en-US" sz="2800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санитарно-гигиенические</a:t>
            </a:r>
            <a:r>
              <a:rPr lang="en-US" sz="2800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требования</a:t>
            </a:r>
            <a:r>
              <a:rPr lang="en-US" sz="2800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800" b="1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воздуху</a:t>
            </a:r>
            <a:r>
              <a:rPr lang="en-US" sz="2800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рабочей</a:t>
            </a:r>
            <a:r>
              <a:rPr lang="en-US" sz="2800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зоны</a:t>
            </a:r>
            <a:r>
              <a:rPr lang="en-US" sz="2800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2800" b="1" dirty="0" err="1" smtClean="0">
                <a:solidFill>
                  <a:srgbClr val="008000"/>
                </a:solidFill>
              </a:rPr>
              <a:t>СанПиН</a:t>
            </a:r>
            <a:r>
              <a:rPr lang="ru-RU" sz="2800" b="1" dirty="0" smtClean="0">
                <a:solidFill>
                  <a:srgbClr val="008000"/>
                </a:solidFill>
              </a:rPr>
              <a:t> 1.2.3685-21 Гигиенические нормативы и требования к обеспечению безопасности и (или) безвредности для человека факторов среды обитания</a:t>
            </a:r>
          </a:p>
          <a:p>
            <a:pPr marL="0" indent="0" algn="just">
              <a:lnSpc>
                <a:spcPct val="80000"/>
              </a:lnSpc>
              <a:spcBef>
                <a:spcPts val="560"/>
              </a:spcBef>
              <a:buSzPts val="2100"/>
              <a:buNone/>
            </a:pPr>
            <a:endParaRPr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1"/>
          <p:cNvSpPr txBox="1">
            <a:spLocks noGrp="1"/>
          </p:cNvSpPr>
          <p:nvPr>
            <p:ph type="body" idx="1"/>
          </p:nvPr>
        </p:nvSpPr>
        <p:spPr>
          <a:xfrm>
            <a:off x="428625" y="1071562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Постановление Главного государственного санитарного врача РФ от 12 июля 2011 г. № 96 “Об утверждении ГН 2.2.5.2895-11 «Дополнение № 7 к ГН 2.2.5.1313-03 «Предельно допустимые концентрации (ПДК) вредных веществ в воздухе рабочей зоны»</a:t>
            </a:r>
            <a:endParaRPr/>
          </a:p>
        </p:txBody>
      </p:sp>
      <p:sp>
        <p:nvSpPr>
          <p:cNvPr id="494" name="Google Shape;494;p7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35</a:t>
            </a:fld>
            <a:endParaRPr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2"/>
          <p:cNvSpPr txBox="1">
            <a:spLocks noGrp="1"/>
          </p:cNvSpPr>
          <p:nvPr>
            <p:ph type="body" idx="1"/>
          </p:nvPr>
        </p:nvSpPr>
        <p:spPr>
          <a:xfrm>
            <a:off x="500062" y="428625"/>
            <a:ext cx="8286750" cy="335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Изменения N 8 в 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ГН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1313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Предельно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допустимые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концентрации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ПДК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вредных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веществ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воздухе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рабочей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зоны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b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(утв. постановлением Главного государственного санитарного врача РФ от 16 октября 2013 г. N 48)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Таблицу "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Предельно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допустимые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концентрации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ПДК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вредных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веществ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воздухе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рабочей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зоны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 главы I дополнить следующей позицией: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1,2-Дихлор-гексафторцик-лобутан</a:t>
            </a:r>
            <a:endParaRPr/>
          </a:p>
        </p:txBody>
      </p:sp>
      <p:sp>
        <p:nvSpPr>
          <p:cNvPr id="500" name="Google Shape;500;p7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36</a:t>
            </a:fld>
            <a:endParaRPr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37</a:t>
            </a:fld>
            <a:endParaRPr/>
          </a:p>
        </p:txBody>
      </p:sp>
      <p:sp>
        <p:nvSpPr>
          <p:cNvPr id="506" name="Google Shape;506;p73"/>
          <p:cNvSpPr txBox="1">
            <a:spLocks noGrp="1"/>
          </p:cNvSpPr>
          <p:nvPr>
            <p:ph type="body" idx="1"/>
          </p:nvPr>
        </p:nvSpPr>
        <p:spPr>
          <a:xfrm>
            <a:off x="285750" y="571500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Установлению ПДК может предшествовать обоснование ОБУВ в воздухе рабочей зоны (</a:t>
            </a: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ГН 2.2.5.2308-07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(с изменениями от 22 января, 3 сентября 2009 г., 1 октября 2010 г.)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Постановлением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Главного государственного санитарного врача РФ от 15 ноября 2013 г. N 61 настоящие ГН дополнены Дополнением N 4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«Ориентировочные безопасные уровни воздействия (ОБУВ) вредных веществ в воздухе рабочей зоны»).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1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ОБУВ должны пересматриваться через 3 года после их утверждения</a:t>
            </a:r>
            <a:r>
              <a:rPr lang="en-US" sz="28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или заменяться утвержденной в установленном порядке ПДК с учетом накопленных данных о соотношении здоровья работающих с условиями труда.</a:t>
            </a:r>
            <a:endParaRPr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38</a:t>
            </a:fld>
            <a:endParaRPr/>
          </a:p>
        </p:txBody>
      </p:sp>
      <p:sp>
        <p:nvSpPr>
          <p:cNvPr id="512" name="Google Shape;512;p74"/>
          <p:cNvSpPr txBox="1">
            <a:spLocks noGrp="1"/>
          </p:cNvSpPr>
          <p:nvPr>
            <p:ph type="body" idx="1"/>
          </p:nvPr>
        </p:nvSpPr>
        <p:spPr>
          <a:xfrm>
            <a:off x="323850" y="1125537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3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Предельно допустимая концентрация вредного вещества в воздухе рабочей зоны</a:t>
            </a:r>
            <a:r>
              <a:rPr lang="en-US" sz="28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- концентрация, которая при ежедневной (кроме выходных дней) работе в течение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 ч</a:t>
            </a:r>
            <a:r>
              <a:rPr lang="en-US" sz="28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или при другой продолжительности, но не более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 ч</a:t>
            </a:r>
            <a:r>
              <a:rPr lang="en-US" sz="28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в неделю, в течение всего стажа не может вызвать заболеваний или отклонений в состоянии здоровья, обнаруживаемых современными методами исследований в процессе работы или в отдаленные сроки жизни настоящего и последующих поколений, ПДК, мг/м.</a:t>
            </a:r>
            <a:endParaRPr/>
          </a:p>
        </p:txBody>
      </p:sp>
      <p:sp>
        <p:nvSpPr>
          <p:cNvPr id="513" name="Google Shape;513;p74"/>
          <p:cNvSpPr txBox="1"/>
          <p:nvPr/>
        </p:nvSpPr>
        <p:spPr>
          <a:xfrm>
            <a:off x="6300787" y="450850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39</a:t>
            </a:fld>
            <a:endParaRPr/>
          </a:p>
        </p:txBody>
      </p:sp>
      <p:sp>
        <p:nvSpPr>
          <p:cNvPr id="519" name="Google Shape;519;p75"/>
          <p:cNvSpPr txBox="1">
            <a:spLocks noGrp="1"/>
          </p:cNvSpPr>
          <p:nvPr>
            <p:ph type="body" idx="1"/>
          </p:nvPr>
        </p:nvSpPr>
        <p:spPr>
          <a:xfrm>
            <a:off x="285750" y="357187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Список ПДК вредных веществ непрерывно расширяется, а величины ПДК пересматриваются по мере накопления новых данных в гигиенической науке и практике.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Так, например, ПДК бензола в несколько этапов была снижена </a:t>
            </a:r>
            <a:r>
              <a:rPr lang="en-US" sz="28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 200 до 5 мг/м3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анилина — с </a:t>
            </a:r>
            <a:r>
              <a:rPr lang="en-US" sz="28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10 до 0,1 мг/м3</a:t>
            </a:r>
            <a:endParaRPr/>
          </a:p>
        </p:txBody>
      </p:sp>
      <p:pic>
        <p:nvPicPr>
          <p:cNvPr id="520" name="Google Shape;520;p75" descr="http://s-friends.org.ua/wp-content/uploads/2011/12/zelenka-460x46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0" y="3643312"/>
            <a:ext cx="295275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75" descr="http://engschool18.ru/uploads/posts/2011-03/1301299728_rrrrr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71875"/>
            <a:ext cx="4376737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4</a:t>
            </a:fld>
            <a:endParaRPr/>
          </a:p>
        </p:txBody>
      </p:sp>
      <p:sp>
        <p:nvSpPr>
          <p:cNvPr id="281" name="Google Shape;281;p40"/>
          <p:cNvSpPr txBox="1">
            <a:spLocks noGrp="1"/>
          </p:cNvSpPr>
          <p:nvPr>
            <p:ph type="body" idx="1"/>
          </p:nvPr>
        </p:nvSpPr>
        <p:spPr>
          <a:xfrm>
            <a:off x="323850" y="692150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3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 характеру воздействия на организм человека</a:t>
            </a:r>
            <a:r>
              <a:rPr lang="en-US"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82" name="Google Shape;282;p40"/>
          <p:cNvSpPr txBox="1"/>
          <p:nvPr/>
        </p:nvSpPr>
        <p:spPr>
          <a:xfrm>
            <a:off x="4246562" y="1916112"/>
            <a:ext cx="4646612" cy="308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 общетоксические;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 раздражающие;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 сенсибилизирующие;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 канцерогенные;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 мутагенные;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 влияющие на репродуктивную функцию.</a:t>
            </a:r>
            <a:endParaRPr/>
          </a:p>
        </p:txBody>
      </p:sp>
      <p:sp>
        <p:nvSpPr>
          <p:cNvPr id="283" name="Google Shape;283;p40"/>
          <p:cNvSpPr txBox="1"/>
          <p:nvPr/>
        </p:nvSpPr>
        <p:spPr>
          <a:xfrm>
            <a:off x="250825" y="3357562"/>
            <a:ext cx="33813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Вредные вещества</a:t>
            </a:r>
            <a:endParaRPr/>
          </a:p>
        </p:txBody>
      </p:sp>
      <p:cxnSp>
        <p:nvCxnSpPr>
          <p:cNvPr id="284" name="Google Shape;284;p40"/>
          <p:cNvCxnSpPr/>
          <p:nvPr/>
        </p:nvCxnSpPr>
        <p:spPr>
          <a:xfrm rot="10800000" flipH="1">
            <a:off x="3492500" y="2205037"/>
            <a:ext cx="863600" cy="1152525"/>
          </a:xfrm>
          <a:prstGeom prst="straightConnector1">
            <a:avLst/>
          </a:prstGeom>
          <a:noFill/>
          <a:ln w="9525" cap="flat" cmpd="sng">
            <a:solidFill>
              <a:srgbClr val="0033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5" name="Google Shape;285;p40"/>
          <p:cNvCxnSpPr/>
          <p:nvPr/>
        </p:nvCxnSpPr>
        <p:spPr>
          <a:xfrm rot="10800000" flipH="1">
            <a:off x="3563937" y="3068637"/>
            <a:ext cx="792162" cy="431800"/>
          </a:xfrm>
          <a:prstGeom prst="straightConnector1">
            <a:avLst/>
          </a:prstGeom>
          <a:noFill/>
          <a:ln w="9525" cap="flat" cmpd="sng">
            <a:solidFill>
              <a:srgbClr val="0033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6" name="Google Shape;286;p40"/>
          <p:cNvCxnSpPr/>
          <p:nvPr/>
        </p:nvCxnSpPr>
        <p:spPr>
          <a:xfrm rot="10800000" flipH="1">
            <a:off x="3563937" y="3500437"/>
            <a:ext cx="720725" cy="144462"/>
          </a:xfrm>
          <a:prstGeom prst="straightConnector1">
            <a:avLst/>
          </a:prstGeom>
          <a:noFill/>
          <a:ln w="9525" cap="flat" cmpd="sng">
            <a:solidFill>
              <a:srgbClr val="0033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7" name="Google Shape;287;p40"/>
          <p:cNvCxnSpPr/>
          <p:nvPr/>
        </p:nvCxnSpPr>
        <p:spPr>
          <a:xfrm>
            <a:off x="3563937" y="3789362"/>
            <a:ext cx="792162" cy="71437"/>
          </a:xfrm>
          <a:prstGeom prst="straightConnector1">
            <a:avLst/>
          </a:prstGeom>
          <a:noFill/>
          <a:ln w="9525" cap="flat" cmpd="sng">
            <a:solidFill>
              <a:srgbClr val="0033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8" name="Google Shape;288;p40"/>
          <p:cNvCxnSpPr/>
          <p:nvPr/>
        </p:nvCxnSpPr>
        <p:spPr>
          <a:xfrm>
            <a:off x="3492500" y="3860800"/>
            <a:ext cx="863600" cy="431800"/>
          </a:xfrm>
          <a:prstGeom prst="straightConnector1">
            <a:avLst/>
          </a:prstGeom>
          <a:noFill/>
          <a:ln w="9525" cap="flat" cmpd="sng">
            <a:solidFill>
              <a:srgbClr val="0033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9" name="Google Shape;289;p40"/>
          <p:cNvCxnSpPr/>
          <p:nvPr/>
        </p:nvCxnSpPr>
        <p:spPr>
          <a:xfrm rot="10800000" flipH="1">
            <a:off x="3492500" y="2636837"/>
            <a:ext cx="863600" cy="863600"/>
          </a:xfrm>
          <a:prstGeom prst="straightConnector1">
            <a:avLst/>
          </a:prstGeom>
          <a:noFill/>
          <a:ln w="9525" cap="flat" cmpd="sng">
            <a:solidFill>
              <a:srgbClr val="003399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40</a:t>
            </a:fld>
            <a:endParaRPr/>
          </a:p>
        </p:txBody>
      </p:sp>
      <p:sp>
        <p:nvSpPr>
          <p:cNvPr id="527" name="Google Shape;527;p76"/>
          <p:cNvSpPr txBox="1">
            <a:spLocks noGrp="1"/>
          </p:cNvSpPr>
          <p:nvPr>
            <p:ph type="body" idx="1"/>
          </p:nvPr>
        </p:nvSpPr>
        <p:spPr>
          <a:xfrm>
            <a:off x="250825" y="476250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недавнего времени ПДК химических веществ оценивали как максимальные разовые ПДКмр. Превышение их даже в течение короткого времени запрещалось.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Максимальная разовая величина ПДК </a:t>
            </a:r>
            <a:r>
              <a:rPr lang="en-US" sz="32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– концентрация вредного вещества при выполнении операций, сопровождающихся максимальным выделением вещества  в воздух рабочей зоны, усреденная по результатам непрерывного или дискретного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отбора проб воздуха за 15 мин для химических веществ </a:t>
            </a:r>
            <a:r>
              <a:rPr lang="en-US" sz="32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30 мин. для аэрозолей преимущественно фиброгенного действия. </a:t>
            </a:r>
            <a:endParaRPr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7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последние годы для веществ, обладающих кумулятивными свойствами (медь, ртуть, свинец и его неорганические соединения, пыль металлической сурьмы, оксид кадмия и др.) для гигиенического контроля введена вторая величина — </a:t>
            </a:r>
            <a:r>
              <a:rPr lang="en-US" sz="32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Среднесменная концентрация ПДКсс. Это средняя концентрация, полученная при непрерывном или периодическом отборе проб воздуха при суммарном времени </a:t>
            </a:r>
            <a:r>
              <a:rPr lang="en-US" sz="3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не менее 75% продолжительности рабочей смены</a:t>
            </a:r>
            <a:r>
              <a:rPr lang="en-US" sz="32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или </a:t>
            </a:r>
            <a:r>
              <a:rPr lang="en-US"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средневзвешенная концентрация в течение всей смены </a:t>
            </a:r>
            <a:r>
              <a:rPr lang="en-US" sz="32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 зоне дыхания работающих на местах постоянного или временного их пребывания</a:t>
            </a:r>
            <a:r>
              <a:rPr lang="en-US" sz="36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171450" algn="l" rtl="0"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Noto Sans Symbols"/>
              <a:buNone/>
            </a:pPr>
            <a:endParaRPr sz="3600" b="0" i="0" u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7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41</a:t>
            </a:fld>
            <a:endParaRPr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42</a:t>
            </a:fld>
            <a:endParaRPr/>
          </a:p>
        </p:txBody>
      </p:sp>
      <p:pic>
        <p:nvPicPr>
          <p:cNvPr id="539" name="Google Shape;539;p78"/>
          <p:cNvPicPr preferRelativeResize="0"/>
          <p:nvPr/>
        </p:nvPicPr>
        <p:blipFill rotWithShape="1">
          <a:blip r:embed="rId3">
            <a:alphaModFix/>
          </a:blip>
          <a:srcRect l="1007" t="1948"/>
          <a:stretch/>
        </p:blipFill>
        <p:spPr>
          <a:xfrm>
            <a:off x="250825" y="549275"/>
            <a:ext cx="8893175" cy="63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43</a:t>
            </a:fld>
            <a:endParaRPr/>
          </a:p>
        </p:txBody>
      </p:sp>
      <p:sp>
        <p:nvSpPr>
          <p:cNvPr id="545" name="Google Shape;545;p79"/>
          <p:cNvSpPr txBox="1">
            <a:spLocks noGrp="1"/>
          </p:cNvSpPr>
          <p:nvPr>
            <p:ph type="body" idx="1"/>
          </p:nvPr>
        </p:nvSpPr>
        <p:spPr>
          <a:xfrm>
            <a:off x="395287" y="404812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в графе «Величина ПДК» приведено два норматива, то это означает, что </a:t>
            </a: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 числителе максимальная разовая, а в знаменателе — среднесменная ПДК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прочерк в числителе означает, что норматив установлен в виде средне-сменной ПДК. Если приведен один норматив, то это означает, что он установлен как максимальная разовая ПДК.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Условные обозначения: п — пары и (или) газы; а — аэрозоль; п + а — смесь паров и аэрозоля; + — требуется специальная защита кожи и глаз; О — вещество с остронаправленным механизмом действия, опасное для развития острых отравлений, требующее автоматического за его содержанием в воздухе; А — вещества, способные вызвать аллергические заболевания, К — канцерогены, Ф — аэрозоли, преимущественно фиброгенного действия.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44</a:t>
            </a:fld>
            <a:endParaRPr/>
          </a:p>
        </p:txBody>
      </p:sp>
      <p:sp>
        <p:nvSpPr>
          <p:cNvPr id="551" name="Google Shape;551;p80"/>
          <p:cNvSpPr txBox="1">
            <a:spLocks noGrp="1"/>
          </p:cNvSpPr>
          <p:nvPr>
            <p:ph type="body" idx="1"/>
          </p:nvPr>
        </p:nvSpPr>
        <p:spPr>
          <a:xfrm>
            <a:off x="323850" y="549275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3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По степени воздействия на организм человека все </a:t>
            </a: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вредные вещества подразделяются на четыре класса опасности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5334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1  - вещества чрезвычайно опасные 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(бенз(а)пирен, тетраэтилсвинец, ртуть, озон, фосген и др.);</a:t>
            </a:r>
            <a:endParaRPr/>
          </a:p>
          <a:p>
            <a:pPr marL="0" marR="0" lvl="0" indent="5334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2 -  вещества высокоопасные 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(бензол, сероводород, оксиды азота, марганец, медь, хлор и др.);</a:t>
            </a:r>
            <a:endParaRPr/>
          </a:p>
          <a:p>
            <a:pPr marL="0" marR="0" lvl="0" indent="5334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3  - вещества умеренно опасные 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(нефть, метанол, ацетон, сернистый ангидрид);</a:t>
            </a:r>
            <a:endParaRPr/>
          </a:p>
          <a:p>
            <a:pPr marL="0" marR="0" lvl="0" indent="5334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4 - вещества малоопасные 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(бензин, керосин, метан, этанол и др.).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45</a:t>
            </a:fld>
            <a:endParaRPr/>
          </a:p>
        </p:txBody>
      </p:sp>
      <p:sp>
        <p:nvSpPr>
          <p:cNvPr id="557" name="Google Shape;557;p81"/>
          <p:cNvSpPr txBox="1">
            <a:spLocks noGrp="1"/>
          </p:cNvSpPr>
          <p:nvPr>
            <p:ph type="body" idx="1"/>
          </p:nvPr>
        </p:nvSpPr>
        <p:spPr>
          <a:xfrm>
            <a:off x="3357562" y="357187"/>
            <a:ext cx="5195887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3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Высокая окисляющая способность 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озона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образование во многих реакциях с его участием свободных радикалов кислорода определяют его высокую 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токсичность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8" name="Google Shape;558;p81" descr="File:Ozone-CRC-MW-3D-ball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571500"/>
            <a:ext cx="2857500" cy="16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81"/>
          <p:cNvSpPr txBox="1"/>
          <p:nvPr/>
        </p:nvSpPr>
        <p:spPr>
          <a:xfrm>
            <a:off x="0" y="2887662"/>
            <a:ext cx="91440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Наиболее опасное воздействие: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органы дыхания прямым раздражением и повреждением тканей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органы размножения у самцов всех видов животных, в том числе и человека (вдыхание этого газа убивает мужские половые клетки и препятствует их образованию).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долгом нахождении в среде с повышенной концентрацией этот газ может стать причиной мужского бесплодия.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46</a:t>
            </a:fld>
            <a:endParaRPr/>
          </a:p>
        </p:txBody>
      </p:sp>
      <p:graphicFrame>
        <p:nvGraphicFramePr>
          <p:cNvPr id="565" name="Google Shape;565;p82"/>
          <p:cNvGraphicFramePr/>
          <p:nvPr/>
        </p:nvGraphicFramePr>
        <p:xfrm>
          <a:off x="250825" y="476250"/>
          <a:ext cx="8713775" cy="6203900"/>
        </p:xfrm>
        <a:graphic>
          <a:graphicData uri="http://schemas.openxmlformats.org/drawingml/2006/table">
            <a:tbl>
              <a:tblPr>
                <a:noFill/>
                <a:tableStyleId>{7310E856-1CDC-4457-A60F-FAA5BDC1A545}</a:tableStyleId>
              </a:tblPr>
              <a:tblGrid>
                <a:gridCol w="3070225"/>
                <a:gridCol w="1285875"/>
                <a:gridCol w="1150925"/>
                <a:gridCol w="1285875"/>
                <a:gridCol w="1920875"/>
              </a:tblGrid>
              <a:tr h="322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Наименование </a:t>
                      </a:r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Норма для класса опасности </a:t>
                      </a:r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показателя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1-го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2-го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3-го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4-го </a:t>
                      </a:r>
                      <a:endParaRPr/>
                    </a:p>
                  </a:txBody>
                  <a:tcPr marL="0" marR="0" marT="0" marB="0"/>
                </a:tc>
              </a:tr>
              <a:tr h="1609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Предельно допустимая концентрация (ПДК) вредных веществ в воздухе рабочей зоны, мг/куб.м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Менее 0,1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0,1-1,0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1,1-10,0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Более 10,0 </a:t>
                      </a:r>
                      <a:endParaRPr/>
                    </a:p>
                  </a:txBody>
                  <a:tcPr marL="0" marR="0" marT="0" marB="0"/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Средняя смертельная доза при введении в желудок, мг/кг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Менее 15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15-150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151-5000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Более 5000 </a:t>
                      </a:r>
                      <a:endParaRPr/>
                    </a:p>
                  </a:txBody>
                  <a:tcPr marL="0" marR="0" marT="0" marB="0"/>
                </a:tc>
              </a:tr>
              <a:tr h="80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Средняя смертельная доза при нанесении на кожу, мг/кг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Менее 100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100-500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501-2500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Более 2500 </a:t>
                      </a:r>
                      <a:endParaRPr/>
                    </a:p>
                  </a:txBody>
                  <a:tcPr marL="0" marR="0" marT="0" marB="0"/>
                </a:tc>
              </a:tr>
              <a:tr h="80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Средняя смертельная концентрация в воздухе, мг/куб.м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Менее 500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500-5000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5001-50000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Более 50000 </a:t>
                      </a:r>
                      <a:endParaRPr/>
                    </a:p>
                  </a:txBody>
                  <a:tcPr marL="0" marR="0" marT="0" marB="0"/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Коэффициент возможности ингаляционного отравления (КВИО)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Более 300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300-30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29-3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Менее 3 </a:t>
                      </a:r>
                      <a:endParaRPr/>
                    </a:p>
                  </a:txBody>
                  <a:tcPr marL="0" marR="0" marT="0" marB="0"/>
                </a:tc>
              </a:tr>
              <a:tr h="322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Зона острого действия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Менее 6,0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6,0-18,0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18,1-54,0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Более 54,0 </a:t>
                      </a:r>
                      <a:endParaRPr/>
                    </a:p>
                  </a:txBody>
                  <a:tcPr marL="0" marR="0" marT="0" marB="0"/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Зона хронического действия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Более 10,0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10,0-5,0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4,9-2,5 </a:t>
                      </a:r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Менее 2,5 </a:t>
                      </a:r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47</a:t>
            </a:fld>
            <a:endParaRPr/>
          </a:p>
        </p:txBody>
      </p:sp>
      <p:sp>
        <p:nvSpPr>
          <p:cNvPr id="571" name="Google Shape;571;p83"/>
          <p:cNvSpPr txBox="1">
            <a:spLocks noGrp="1"/>
          </p:cNvSpPr>
          <p:nvPr>
            <p:ph type="body" idx="1"/>
          </p:nvPr>
        </p:nvSpPr>
        <p:spPr>
          <a:xfrm>
            <a:off x="323850" y="692150"/>
            <a:ext cx="48958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3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1" i="1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CL50 - </a:t>
            </a:r>
            <a:r>
              <a:rPr lang="en-US" sz="3200" b="1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средняя</a:t>
            </a:r>
            <a:r>
              <a:rPr lang="en-US" sz="3200" b="1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смертельная</a:t>
            </a:r>
            <a:r>
              <a:rPr lang="en-US" sz="3200" b="1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концентрация</a:t>
            </a:r>
            <a:r>
              <a:rPr lang="en-US" sz="3200" b="1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концентрация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вещества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вызывающая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гибель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50%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животных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2-4-часовом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ингаляционном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воздействии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(2 ч -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мыши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, 4 ч -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крысы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  <a:p>
            <a:pPr marL="0" marR="0" lvl="0" indent="533400" algn="just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Noto Sans Symbols"/>
              <a:buNone/>
            </a:pPr>
            <a:endParaRPr sz="4400" b="0" i="0" u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5334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1" i="0" u="none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5334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dirty="0"/>
          </a:p>
        </p:txBody>
      </p:sp>
      <p:pic>
        <p:nvPicPr>
          <p:cNvPr id="572" name="Google Shape;572;p83" descr="http://img1.liveinternet.ru/images/attach/c/2/67/497/67497279_rats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625" y="765175"/>
            <a:ext cx="3382962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48</a:t>
            </a:fld>
            <a:endParaRPr/>
          </a:p>
        </p:txBody>
      </p:sp>
      <p:sp>
        <p:nvSpPr>
          <p:cNvPr id="578" name="Google Shape;578;p84"/>
          <p:cNvSpPr txBox="1">
            <a:spLocks noGrp="1"/>
          </p:cNvSpPr>
          <p:nvPr>
            <p:ph type="body" idx="1"/>
          </p:nvPr>
        </p:nvSpPr>
        <p:spPr>
          <a:xfrm>
            <a:off x="323850" y="404812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Расчет средней смертельной концентрации может производиться по </a:t>
            </a: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методу Першина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позволяющему вычислить </a:t>
            </a:r>
            <a:r>
              <a:rPr lang="en-US" sz="28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CL50 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 разном числе животных в группах и разных интервалах между выбранными дозами: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579" name="Google Shape;579;p84"/>
          <p:cNvPicPr preferRelativeResize="0"/>
          <p:nvPr/>
        </p:nvPicPr>
        <p:blipFill rotWithShape="1">
          <a:blip r:embed="rId3">
            <a:alphaModFix/>
          </a:blip>
          <a:srcRect l="6292" t="4260" r="6541" b="-1512"/>
          <a:stretch/>
        </p:blipFill>
        <p:spPr>
          <a:xfrm>
            <a:off x="2051050" y="2708275"/>
            <a:ext cx="4967287" cy="1430337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84"/>
          <p:cNvSpPr txBox="1"/>
          <p:nvPr/>
        </p:nvSpPr>
        <p:spPr>
          <a:xfrm>
            <a:off x="323850" y="4149725"/>
            <a:ext cx="8569325" cy="191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CL50 -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смертельная концентрация для 50% мышей при ингаляционной затравке, мг/л; ,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a, b -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величины смежных испытанных концентраций, мг/л;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т, n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соответствующие этим концентрациям частоты смертельных исходов в процентах.</a:t>
            </a:r>
            <a:endParaRPr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49</a:t>
            </a:fld>
            <a:endParaRPr/>
          </a:p>
        </p:txBody>
      </p:sp>
      <p:sp>
        <p:nvSpPr>
          <p:cNvPr id="586" name="Google Shape;586;p85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КВИО </a:t>
            </a: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b="1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коэффициент возможности ингаляционного отравления 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отношение максимально допустимой концентрации вредного вещества в воздухе при температуре 20°С к средней смертельной концентрации для мышей. Вычисление KBИО производят по формуле: </a:t>
            </a:r>
            <a:endParaRPr/>
          </a:p>
        </p:txBody>
      </p:sp>
      <p:pic>
        <p:nvPicPr>
          <p:cNvPr id="587" name="Google Shape;587;p85"/>
          <p:cNvPicPr preferRelativeResize="0"/>
          <p:nvPr/>
        </p:nvPicPr>
        <p:blipFill rotWithShape="1">
          <a:blip r:embed="rId3">
            <a:alphaModFix/>
          </a:blip>
          <a:srcRect r="15596" b="-8909"/>
          <a:stretch/>
        </p:blipFill>
        <p:spPr>
          <a:xfrm>
            <a:off x="2555875" y="2997200"/>
            <a:ext cx="360045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85"/>
          <p:cNvSpPr txBox="1"/>
          <p:nvPr/>
        </p:nvSpPr>
        <p:spPr>
          <a:xfrm>
            <a:off x="0" y="31924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85"/>
          <p:cNvSpPr txBox="1"/>
          <p:nvPr/>
        </p:nvSpPr>
        <p:spPr>
          <a:xfrm>
            <a:off x="323850" y="4437062"/>
            <a:ext cx="8569325" cy="822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где С</a:t>
            </a:r>
            <a:r>
              <a:rPr lang="en-US" sz="2400" b="0" i="1" u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24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абсолютная летучесть при температуре 20°С, мг/м</a:t>
            </a:r>
            <a:r>
              <a:rPr lang="en-US" sz="2400" b="0" i="1" u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CL</a:t>
            </a:r>
            <a:r>
              <a:rPr lang="en-US" sz="2400" b="0" i="1" u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-US" sz="24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средняя смертельная концентрация, мг/м</a:t>
            </a:r>
            <a:r>
              <a:rPr lang="en-US" sz="2400" b="0" i="1" u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590" name="Google Shape;590;p85"/>
          <p:cNvSpPr txBox="1"/>
          <p:nvPr/>
        </p:nvSpPr>
        <p:spPr>
          <a:xfrm>
            <a:off x="250825" y="5734050"/>
            <a:ext cx="8424862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Вещества, имеющие большое значение КВИО, опасны в отношении развития ингаляционных отравлении.</a:t>
            </a:r>
            <a:endParaRPr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5</a:t>
            </a:fld>
            <a:endParaRPr/>
          </a:p>
        </p:txBody>
      </p:sp>
      <p:sp>
        <p:nvSpPr>
          <p:cNvPr id="295" name="Google Shape;295;p41"/>
          <p:cNvSpPr txBox="1">
            <a:spLocks noGrp="1"/>
          </p:cNvSpPr>
          <p:nvPr>
            <p:ph type="body" idx="1"/>
          </p:nvPr>
        </p:nvSpPr>
        <p:spPr>
          <a:xfrm>
            <a:off x="395287" y="90805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Большинство промышленных вредных веществ обладает </a:t>
            </a: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общетоксическим действием.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 их числу относятся:</a:t>
            </a:r>
            <a:endParaRPr/>
          </a:p>
          <a:p>
            <a:pPr marL="0" marR="0" lvl="0" indent="-13335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ароматические углеводороды и их производные (бензол, толуол, ксилол, нитробензол, анилин);</a:t>
            </a:r>
            <a:endParaRPr/>
          </a:p>
          <a:p>
            <a:pPr marL="0" marR="0" lvl="0" indent="-13335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ртуть;</a:t>
            </a:r>
            <a:endParaRPr/>
          </a:p>
          <a:p>
            <a:pPr marL="0" marR="0" lvl="0" indent="-13335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фосфорорганические соединения,</a:t>
            </a:r>
            <a:endParaRPr/>
          </a:p>
          <a:p>
            <a:pPr marL="0" marR="0" lvl="0" indent="-13335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тетраэтилсвинец, </a:t>
            </a:r>
            <a:endParaRPr/>
          </a:p>
          <a:p>
            <a:pPr marL="0" marR="0" lvl="0" indent="-13335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метиловый спирт, </a:t>
            </a:r>
            <a:endParaRPr/>
          </a:p>
          <a:p>
            <a:pPr marL="0" marR="0" lvl="0" indent="-13335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оксид углерода и т.д.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50</a:t>
            </a:fld>
            <a:endParaRPr/>
          </a:p>
        </p:txBody>
      </p:sp>
      <p:sp>
        <p:nvSpPr>
          <p:cNvPr id="596" name="Google Shape;596;p86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Абсолютная летучесть </a:t>
            </a:r>
            <a:r>
              <a:rPr lang="en-US" sz="28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максимально достижимая концентрация вещества в воздухе при данной температуре. Абсолютная летучесть при температуре 20°С определяется по формуле: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p86"/>
          <p:cNvPicPr preferRelativeResize="0"/>
          <p:nvPr/>
        </p:nvPicPr>
        <p:blipFill rotWithShape="1">
          <a:blip r:embed="rId3">
            <a:alphaModFix/>
          </a:blip>
          <a:srcRect l="16354" t="10430" r="3926" b="11943"/>
          <a:stretch/>
        </p:blipFill>
        <p:spPr>
          <a:xfrm>
            <a:off x="3132137" y="3429000"/>
            <a:ext cx="2671762" cy="1103312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86"/>
          <p:cNvSpPr txBox="1"/>
          <p:nvPr/>
        </p:nvSpPr>
        <p:spPr>
          <a:xfrm>
            <a:off x="323850" y="4724400"/>
            <a:ext cx="8469312" cy="1552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С20 - абсолютная летучесть при температуре 20°С, мг/л; М - молекулярная масса; Р - давление насыщенного пара (упругость) при температуре 20°С, мм рт.ст.</a:t>
            </a:r>
            <a:endParaRPr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51</a:t>
            </a:fld>
            <a:endParaRPr/>
          </a:p>
        </p:txBody>
      </p:sp>
      <p:sp>
        <p:nvSpPr>
          <p:cNvPr id="604" name="Google Shape;604;p87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1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Зона острого (однократного) действия 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отношение средней смертельной концентрации вредного вещества к минимальной (пороговой) концентрации, 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вызывающей изменение биологических показателей на уровне целостного организма, выходящих за пределы приспособительных физиологических реакций:</a:t>
            </a:r>
            <a:endParaRPr/>
          </a:p>
        </p:txBody>
      </p:sp>
      <p:pic>
        <p:nvPicPr>
          <p:cNvPr id="605" name="Google Shape;605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3716337"/>
            <a:ext cx="5976937" cy="133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52</a:t>
            </a:fld>
            <a:endParaRPr/>
          </a:p>
        </p:txBody>
      </p:sp>
      <p:sp>
        <p:nvSpPr>
          <p:cNvPr id="611" name="Google Shape;611;p88"/>
          <p:cNvSpPr txBox="1">
            <a:spLocks noGrp="1"/>
          </p:cNvSpPr>
          <p:nvPr>
            <p:ph type="body" idx="1"/>
          </p:nvPr>
        </p:nvSpPr>
        <p:spPr>
          <a:xfrm>
            <a:off x="250825" y="1052512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Зона острого действия 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характеризует способность организма к обезвреживанию и выведению вредного вещества и компенсации поврежденных функций. </a:t>
            </a:r>
            <a:r>
              <a:rPr lang="en-US" sz="2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Чем меньше ее количественная характеристика, тем больше возможность развития острого отравления.</a:t>
            </a: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 токсикологической оценке вредных веществ нельзя исходить только из результатов острых экспериментов, так как часто вредные вещества, обладающие низкой токсичностью в остром опыте, при хроническом воздействии в малых концентрациях оказываются высокоопасными.</a:t>
            </a:r>
            <a:endParaRPr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53</a:t>
            </a:fld>
            <a:endParaRPr/>
          </a:p>
        </p:txBody>
      </p:sp>
      <p:sp>
        <p:nvSpPr>
          <p:cNvPr id="617" name="Google Shape;617;p89"/>
          <p:cNvSpPr txBox="1">
            <a:spLocks noGrp="1"/>
          </p:cNvSpPr>
          <p:nvPr>
            <p:ph type="body" idx="1"/>
          </p:nvPr>
        </p:nvSpPr>
        <p:spPr>
          <a:xfrm>
            <a:off x="250825" y="620712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1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Зона хронического действия 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отношение минимальной (пороговой) концентрации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, вызывающей изменение биологических показателей на уровне целостного организма, выходящих за пределы приспособительных физиологических реакций, к </a:t>
            </a: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минимальной (пороговой) концентрации, вызывающей </a:t>
            </a:r>
            <a:r>
              <a:rPr lang="en-US" sz="2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вредное действие в хроническом эксперименте по 4 часа, пять раз в неделю на протяжении не менее четырех месяцев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pic>
        <p:nvPicPr>
          <p:cNvPr id="618" name="Google Shape;618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4076700"/>
            <a:ext cx="5780087" cy="11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5300662"/>
            <a:ext cx="8280400" cy="100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54</a:t>
            </a:fld>
            <a:endParaRPr/>
          </a:p>
        </p:txBody>
      </p:sp>
      <p:sp>
        <p:nvSpPr>
          <p:cNvPr id="625" name="Google Shape;625;p90"/>
          <p:cNvSpPr txBox="1">
            <a:spLocks noGrp="1"/>
          </p:cNvSpPr>
          <p:nvPr>
            <p:ph type="body" idx="1"/>
          </p:nvPr>
        </p:nvSpPr>
        <p:spPr>
          <a:xfrm>
            <a:off x="250825" y="692150"/>
            <a:ext cx="8642350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Величина зоны хронического действия используется для характеристики опасности вещества при хроническом воздействии. Опасность хронического отравления прямо пропорциональна величине зоны хронического действия. </a:t>
            </a:r>
            <a:r>
              <a:rPr lang="en-US" sz="2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Чем зона хронического действия шире, тем больше опасность хронической интоксикации и наоборот.</a:t>
            </a:r>
            <a:endParaRPr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9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55</a:t>
            </a:fld>
            <a:endParaRPr/>
          </a:p>
        </p:txBody>
      </p:sp>
      <p:sp>
        <p:nvSpPr>
          <p:cNvPr id="631" name="Google Shape;631;p91"/>
          <p:cNvSpPr txBox="1">
            <a:spLocks noGrp="1"/>
          </p:cNvSpPr>
          <p:nvPr>
            <p:ph type="body" idx="1"/>
          </p:nvPr>
        </p:nvSpPr>
        <p:spPr>
          <a:xfrm>
            <a:off x="468312" y="404812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 рис. приведена зависимость интенсивности вредного воздействия вещества от параметров токсикометрии.</a:t>
            </a:r>
            <a:endParaRPr/>
          </a:p>
        </p:txBody>
      </p:sp>
      <p:pic>
        <p:nvPicPr>
          <p:cNvPr id="632" name="Google Shape;632;p91"/>
          <p:cNvPicPr preferRelativeResize="0"/>
          <p:nvPr/>
        </p:nvPicPr>
        <p:blipFill rotWithShape="1">
          <a:blip r:embed="rId3">
            <a:alphaModFix/>
          </a:blip>
          <a:srcRect l="4134" t="6675" b="787"/>
          <a:stretch/>
        </p:blipFill>
        <p:spPr>
          <a:xfrm>
            <a:off x="0" y="1290637"/>
            <a:ext cx="5765800" cy="36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512" y="5229225"/>
            <a:ext cx="8953500" cy="1490662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91"/>
          <p:cNvSpPr txBox="1"/>
          <p:nvPr/>
        </p:nvSpPr>
        <p:spPr>
          <a:xfrm>
            <a:off x="5148262" y="1196975"/>
            <a:ext cx="381635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Чем меньше количественная характеристика зоны острого действия, тем больше возможность развития острого отравления.</a:t>
            </a:r>
            <a:r>
              <a:rPr lang="en-US" sz="1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35" name="Google Shape;635;p91"/>
          <p:cNvSpPr txBox="1"/>
          <p:nvPr/>
        </p:nvSpPr>
        <p:spPr>
          <a:xfrm>
            <a:off x="5148262" y="2679700"/>
            <a:ext cx="3816350" cy="108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Чем зона хронического действия шире, тем больше опасность хронической интоксикации и наоборот.</a:t>
            </a:r>
            <a:endParaRPr/>
          </a:p>
        </p:txBody>
      </p:sp>
      <p:sp>
        <p:nvSpPr>
          <p:cNvPr id="636" name="Google Shape;636;p91"/>
          <p:cNvSpPr txBox="1"/>
          <p:nvPr/>
        </p:nvSpPr>
        <p:spPr>
          <a:xfrm>
            <a:off x="250825" y="4325937"/>
            <a:ext cx="48260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Исходной величиной для установления ПДК является порог хронического действия </a:t>
            </a:r>
            <a:r>
              <a:rPr lang="en-US" sz="1800" b="0" i="1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Limch</a:t>
            </a:r>
            <a:endParaRPr/>
          </a:p>
        </p:txBody>
      </p:sp>
      <p:cxnSp>
        <p:nvCxnSpPr>
          <p:cNvPr id="637" name="Google Shape;637;p91"/>
          <p:cNvCxnSpPr/>
          <p:nvPr/>
        </p:nvCxnSpPr>
        <p:spPr>
          <a:xfrm flipH="1">
            <a:off x="4500562" y="1844675"/>
            <a:ext cx="792162" cy="201612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638" name="Google Shape;638;p91"/>
          <p:cNvCxnSpPr/>
          <p:nvPr/>
        </p:nvCxnSpPr>
        <p:spPr>
          <a:xfrm flipH="1">
            <a:off x="3132137" y="3116262"/>
            <a:ext cx="2016125" cy="74453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639" name="Google Shape;639;p91"/>
          <p:cNvCxnSpPr/>
          <p:nvPr/>
        </p:nvCxnSpPr>
        <p:spPr>
          <a:xfrm rot="10800000" flipH="1">
            <a:off x="1116012" y="3487737"/>
            <a:ext cx="576262" cy="116522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56</a:t>
            </a:fld>
            <a:endParaRPr/>
          </a:p>
        </p:txBody>
      </p:sp>
      <p:sp>
        <p:nvSpPr>
          <p:cNvPr id="645" name="Google Shape;645;p92"/>
          <p:cNvSpPr txBox="1">
            <a:spLocks noGrp="1"/>
          </p:cNvSpPr>
          <p:nvPr>
            <p:ph type="body" idx="1"/>
          </p:nvPr>
        </p:nvSpPr>
        <p:spPr>
          <a:xfrm>
            <a:off x="323850" y="69215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Исходной величиной для установления ПДК является порог хронического действия </a:t>
            </a:r>
            <a:r>
              <a:rPr lang="en-US" sz="28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Limch, 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 который вводится коэффициент запаса </a:t>
            </a:r>
            <a:r>
              <a:rPr lang="en-US" sz="28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Ks: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ПДК </a:t>
            </a:r>
            <a:r>
              <a:rPr lang="en-US" sz="28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= Limch/Ks. </a:t>
            </a: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ПДК устанавливают на уровне в 2.. .3 раза более низком, чем </a:t>
            </a:r>
            <a:r>
              <a:rPr lang="en-US" sz="2800" b="0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Limch.</a:t>
            </a:r>
            <a:endParaRPr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57</a:t>
            </a:fld>
            <a:endParaRPr/>
          </a:p>
        </p:txBody>
      </p:sp>
      <p:sp>
        <p:nvSpPr>
          <p:cNvPr id="651" name="Google Shape;651;p93"/>
          <p:cNvSpPr txBox="1">
            <a:spLocks noGrp="1"/>
          </p:cNvSpPr>
          <p:nvPr>
            <p:ph type="body" idx="1"/>
          </p:nvPr>
        </p:nvSpPr>
        <p:spPr>
          <a:xfrm>
            <a:off x="323850" y="69215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 определении коэффициента запаса учитывают следующее: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Коэффициент запаса увеличивается с увеличением абсолютной токсичности и КВИО, с уменьшением зоны острого действия, увеличением зоны хронического действия, при наличии кумулятивных свойств и кожно-резорбтивного действия. 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 выявлении специфического действия — сенсибилизирующего, мутагенного, канцерогенного — принимаются наибольшие значения коэффициента запаса (10 и более).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Решение в каждом конкретном случае зависит от особенностей действия вредного вещества.</a:t>
            </a:r>
            <a:endParaRPr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94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1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СРЕДСТВА</a:t>
            </a:r>
            <a:r>
              <a:rPr lang="en-US" sz="3200" b="1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1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ЗАЩИТЫ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—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средства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используемые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предотвращения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уменьшения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воздействия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работников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вредных</a:t>
            </a:r>
            <a:r>
              <a:rPr lang="en-US" sz="3200" b="0" i="1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3200" b="0" i="1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опасных</a:t>
            </a:r>
            <a:r>
              <a:rPr lang="en-US" sz="3200" b="0" i="1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производственных</a:t>
            </a:r>
            <a:r>
              <a:rPr lang="en-US" sz="3200" b="0" i="1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1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факторов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также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защиты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загрязнения</a:t>
            </a:r>
            <a:r>
              <a:rPr lang="en-US" sz="3200" b="0" i="0" u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-1143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AutoNum type="arabicPeriod"/>
            </a:pP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95"/>
          <p:cNvSpPr txBox="1">
            <a:spLocks noGrp="1"/>
          </p:cNvSpPr>
          <p:nvPr>
            <p:ph type="body" idx="1"/>
          </p:nvPr>
        </p:nvSpPr>
        <p:spPr>
          <a:xfrm>
            <a:off x="285750" y="500062"/>
            <a:ext cx="8569325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СРЕДСТВА  ЗАЩИТЫ</a:t>
            </a:r>
            <a:r>
              <a:rPr lang="en-US" sz="32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— это </a:t>
            </a: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приемы, способы, предметы или приспособления</a:t>
            </a:r>
            <a:r>
              <a:rPr lang="en-US" sz="32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, используемые для предотвращения или уменьшения воздействия на работников </a:t>
            </a:r>
            <a:r>
              <a:rPr lang="en-US" sz="3200" b="0" i="1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вредных веществ</a:t>
            </a:r>
            <a:r>
              <a:rPr lang="en-US" sz="32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, а также для защиты от химического загрязнения.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1" i="0" u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средства коллективной защиты (СКЗ)</a:t>
            </a:r>
            <a:endParaRPr sz="24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СРЕДСТВА 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ЗАЩИТЫ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                 средства индивидуальной защиты (СИЗ)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cxnSp>
        <p:nvCxnSpPr>
          <p:cNvPr id="662" name="Google Shape;662;p95"/>
          <p:cNvCxnSpPr/>
          <p:nvPr/>
        </p:nvCxnSpPr>
        <p:spPr>
          <a:xfrm rot="-5400000">
            <a:off x="2062162" y="4681537"/>
            <a:ext cx="500062" cy="357187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663" name="Google Shape;663;p95"/>
          <p:cNvCxnSpPr/>
          <p:nvPr/>
        </p:nvCxnSpPr>
        <p:spPr>
          <a:xfrm rot="-5400000" flipH="1">
            <a:off x="2062162" y="5445125"/>
            <a:ext cx="490537" cy="347662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6</a:t>
            </a:fld>
            <a:endParaRPr/>
          </a:p>
        </p:txBody>
      </p:sp>
      <p:sp>
        <p:nvSpPr>
          <p:cNvPr id="301" name="Google Shape;301;p42"/>
          <p:cNvSpPr txBox="1">
            <a:spLocks noGrp="1"/>
          </p:cNvSpPr>
          <p:nvPr>
            <p:ph type="body" idx="1"/>
          </p:nvPr>
        </p:nvSpPr>
        <p:spPr>
          <a:xfrm>
            <a:off x="323850" y="765175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6286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Раздражающим действием</a:t>
            </a:r>
            <a:r>
              <a:rPr lang="en-US"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обладают различные химические вещества. </a:t>
            </a:r>
            <a:endParaRPr/>
          </a:p>
          <a:p>
            <a:pPr marL="0" marR="0" lvl="0" indent="628650" algn="just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Одни </a:t>
            </a:r>
            <a:r>
              <a:rPr lang="en-US" sz="32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вызывают </a:t>
            </a:r>
            <a:r>
              <a:rPr lang="en-US" sz="3200" b="0" i="1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воспаление верхних дыхательных путей</a:t>
            </a:r>
            <a:r>
              <a:rPr lang="en-US"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(сероводород, хлор, аммиак), другие - </a:t>
            </a:r>
            <a:r>
              <a:rPr lang="en-US" sz="3200" b="0" i="1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глубоких дыхательных путей</a:t>
            </a:r>
            <a:r>
              <a:rPr lang="en-US"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т.е. легочной ткани (оксид азота, ароматические углеводороды). </a:t>
            </a:r>
            <a:endParaRPr/>
          </a:p>
          <a:p>
            <a:pPr marL="0" marR="0" lvl="0" indent="628650" algn="just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Нефть и продукты ее переработки (бензин, керосин и др.), попадая на кожу, обезжиривают и сушат ее, вызывая различные </a:t>
            </a:r>
            <a:r>
              <a:rPr lang="en-US" sz="3200" b="0" i="1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кожные заболевания (экземы, дерматиты).</a:t>
            </a:r>
            <a:endParaRPr/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1" u="sng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60</a:t>
            </a:fld>
            <a:endParaRPr/>
          </a:p>
        </p:txBody>
      </p:sp>
      <p:sp>
        <p:nvSpPr>
          <p:cNvPr id="669" name="Google Shape;669;p96"/>
          <p:cNvSpPr txBox="1">
            <a:spLocks noGrp="1"/>
          </p:cNvSpPr>
          <p:nvPr>
            <p:ph type="body" idx="1"/>
          </p:nvPr>
        </p:nvSpPr>
        <p:spPr>
          <a:xfrm>
            <a:off x="323850" y="549275"/>
            <a:ext cx="8424862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замену более токсичных веществ менее токсичными.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Например, свинцовые белила заменены цинковыми; бензол как наиболее опасный растворитель в ряде производств заменен толуолом, метиловый спирт в производстве жирных кислот заменен на бутиловый и т.д.;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Noto Sans Symbols"/>
              <a:buNone/>
            </a:pPr>
            <a:r>
              <a:rPr lang="en-US" sz="6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Фильм «БИОТОПЛИВО»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97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61</a:t>
            </a:fld>
            <a:endParaRPr/>
          </a:p>
        </p:txBody>
      </p:sp>
      <p:pic>
        <p:nvPicPr>
          <p:cNvPr id="675" name="Google Shape;675;p97" descr="Эконовости / Синтезгаз / Энергосбере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642937"/>
            <a:ext cx="8453437" cy="5072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9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62</a:t>
            </a:fld>
            <a:endParaRPr/>
          </a:p>
        </p:txBody>
      </p:sp>
      <p:pic>
        <p:nvPicPr>
          <p:cNvPr id="683" name="Google Shape;683;p98" descr="Aвтоновости &quot; GoldenAvto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442912"/>
            <a:ext cx="8526462" cy="598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99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63</a:t>
            </a:fld>
            <a:endParaRPr/>
          </a:p>
        </p:txBody>
      </p:sp>
      <p:pic>
        <p:nvPicPr>
          <p:cNvPr id="691" name="Google Shape;691;p99" descr="Биотопливо"/>
          <p:cNvPicPr preferRelativeResize="0"/>
          <p:nvPr/>
        </p:nvPicPr>
        <p:blipFill rotWithShape="1">
          <a:blip r:embed="rId3">
            <a:alphaModFix/>
          </a:blip>
          <a:srcRect r="-23" b="3408"/>
          <a:stretch/>
        </p:blipFill>
        <p:spPr>
          <a:xfrm>
            <a:off x="214312" y="285750"/>
            <a:ext cx="8786812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00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64</a:t>
            </a:fld>
            <a:endParaRPr/>
          </a:p>
        </p:txBody>
      </p:sp>
      <p:pic>
        <p:nvPicPr>
          <p:cNvPr id="699" name="Google Shape;699;p100" descr="Производство биотоплив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428625"/>
            <a:ext cx="8370887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01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65</a:t>
            </a:fld>
            <a:endParaRPr/>
          </a:p>
        </p:txBody>
      </p:sp>
      <p:pic>
        <p:nvPicPr>
          <p:cNvPr id="707" name="Google Shape;707;p101" descr=" К 2050 году доля биотоплива на мировом рынке значительно возрастет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428625"/>
            <a:ext cx="8575675" cy="61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02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66</a:t>
            </a:fld>
            <a:endParaRPr/>
          </a:p>
        </p:txBody>
      </p:sp>
      <p:pic>
        <p:nvPicPr>
          <p:cNvPr id="715" name="Google Shape;715;p102" descr="Биотопливо из водорослей Наука и техник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374650"/>
            <a:ext cx="8429625" cy="632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03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67</a:t>
            </a:fld>
            <a:endParaRPr/>
          </a:p>
        </p:txBody>
      </p:sp>
      <p:pic>
        <p:nvPicPr>
          <p:cNvPr id="723" name="Google Shape;723;p103" descr="БИОТОПЛИВО ИЗ ВОДОРОСЛЕЙ. Биотопливо. БИОТОПЛИВО производство. Получение БИОТОПЛИВА ИЗ ВОДОРОСЛЕЙ. Альтернативное топливо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428625"/>
            <a:ext cx="8566150" cy="592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104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68</a:t>
            </a:fld>
            <a:endParaRPr/>
          </a:p>
        </p:txBody>
      </p:sp>
      <p:pic>
        <p:nvPicPr>
          <p:cNvPr id="731" name="Google Shape;731;p104" descr="Qld algae experiment may lower carbon emissions Eco New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428625"/>
            <a:ext cx="8786812" cy="58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05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69</a:t>
            </a:fld>
            <a:endParaRPr/>
          </a:p>
        </p:txBody>
      </p:sp>
      <p:pic>
        <p:nvPicPr>
          <p:cNvPr id="739" name="Google Shape;739;p105" descr="Вот в  такие мешки пакуют грязь из своих озер американцы. Проект по очистке маленького озера в Университете Канзаса стоит 125000 долларов США (http://www2.ljworld.com/news/2010/sep/20/dredging-project-clears-potter-lake/) и скорее всего они не планируют использовать грязь как источника биотоплива. Photo by Richard Gw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428625"/>
            <a:ext cx="8801100" cy="58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7</a:t>
            </a:fld>
            <a:endParaRPr/>
          </a:p>
        </p:txBody>
      </p:sp>
      <p:sp>
        <p:nvSpPr>
          <p:cNvPr id="307" name="Google Shape;307;p43"/>
          <p:cNvSpPr txBox="1">
            <a:spLocks noGrp="1"/>
          </p:cNvSpPr>
          <p:nvPr>
            <p:ph type="body" idx="1"/>
          </p:nvPr>
        </p:nvSpPr>
        <p:spPr>
          <a:xfrm>
            <a:off x="323850" y="620712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6286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Сильные кислоты и щелочи, многие ангидриды кислот оказывают </a:t>
            </a:r>
            <a:r>
              <a:rPr lang="en-US" sz="2800" b="0" i="1" u="sng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местное действие на кожу, вызывая ее омертвление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308" name="Google Shape;308;p43" descr="Девушка, облитая кислотой стала моделью (6 фото + текст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1982787"/>
            <a:ext cx="49911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3" descr="http://im6-tub-ru.yandex.net/i?id=296860616-65-72&amp;n=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325" y="3644900"/>
            <a:ext cx="18192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06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применение прогрессивной технологии производства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(замкнутый цикл, автоматизация, комплексная механизация, дистанционное управление, непрерывность процессов производства, автоматический контроль процессов и операций), </a:t>
            </a: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исключающей контакт человека с вредными веществами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Например, современные технологические процессы в химической, нефтехимической, нефтяной, газовой и др. отраслях промышленности, как правило, полностью автоматизированы, управление технологическими процессами осуществляется дистанционно из операторных, расположенных на расстоянии от технологического оборудования, что защищает человека от воздействия вредных веществ;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0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71</a:t>
            </a:fld>
            <a:endParaRPr/>
          </a:p>
        </p:txBody>
      </p:sp>
      <p:sp>
        <p:nvSpPr>
          <p:cNvPr id="750" name="Google Shape;750;p107"/>
          <p:cNvSpPr txBox="1">
            <a:spLocks noGrp="1"/>
          </p:cNvSpPr>
          <p:nvPr>
            <p:ph type="body" idx="1"/>
          </p:nvPr>
        </p:nvSpPr>
        <p:spPr>
          <a:xfrm>
            <a:off x="323850" y="549275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выбор соответствующего производст-венного оборудования и коммуникаций,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не допускающих выделения вредных веществ в воздух рабочей зоны в количествах, превышающих предельно допустимые концентрации при нормальном ведении технологического процесса;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очистку технологических выбросов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с целью улавливания, рекуперации* и нейтрализации вредных веществ, содержащихся в отходящих газах, промывочных и сточных водах;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*Рекуперация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(от лат. recuperatio — обратное получение, возвращение), возвращение части материала или энергии, расходуемых при проведении того или иного технологического процесса, для повторного использования в том же процессе. Так, ценные растворители в химической технологии извлекаются из отработанных смесей с газами, инертными к данным растворителям (например, с воздухом), путём прямой конденсации или иными способами.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0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72</a:t>
            </a:fld>
            <a:endParaRPr/>
          </a:p>
        </p:txBody>
      </p:sp>
      <p:sp>
        <p:nvSpPr>
          <p:cNvPr id="756" name="Google Shape;756;p108"/>
          <p:cNvSpPr txBox="1">
            <a:spLocks noGrp="1"/>
          </p:cNvSpPr>
          <p:nvPr>
            <p:ph type="body" idx="1"/>
          </p:nvPr>
        </p:nvSpPr>
        <p:spPr>
          <a:xfrm>
            <a:off x="250825" y="476250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наличие рабочей и аварийной вентиляции, средств дегазации </a:t>
            </a: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(переведении отравляющих веществ в нетоксичные), </a:t>
            </a: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средств взрывозащиты </a:t>
            </a: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применение оборудования, не способного вызвать взрыв). </a:t>
            </a:r>
            <a:endParaRPr sz="2800" b="1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рациональную планировку промышленных площадок и зданий;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контроль за содержанием вредных веществ в воздухе рабочей зоны.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 возможном поступлении в воздух рабочей зоны вредных веществ с остронаправленным механизмом действия (тетраэтилсвинец) должен быть обеспечен </a:t>
            </a: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непрерывный контроль с сигнализацией о превышении ПДК.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Периодичность контроля для веществ 1 класса — не реже 1 раза в 10 дней, 2 класса — не реже 1 раза в месяц, 3 и 4 классов — не реже 1 раза в квартал;</a:t>
            </a:r>
            <a:endParaRPr/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1" i="0" u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0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73</a:t>
            </a:fld>
            <a:endParaRPr/>
          </a:p>
        </p:txBody>
      </p:sp>
      <p:sp>
        <p:nvSpPr>
          <p:cNvPr id="762" name="Google Shape;762;p109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включение токсикологических характеристик вредных веществ в технологические регламенты, стандарты на сырье, продукты и материалы;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специальную подготовку и инструктаж персонала, 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проведение предварительных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и периодических медицинских осмотров лиц, имеющих контакт с вредными веществами.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Цель предварительного осмотра — не допустить к работе лиц с такими заболеваниями, которые могут обостриться при поступлении в организм даже небольших количеств токсичных веществ, а также тех, которые могут способствовать более быстрому развитию отравления (например, заболевания крови при работе с бензолом, заболевания нервной системы при работе с марганцем и т.д.). </a:t>
            </a:r>
            <a:endParaRPr/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7" name="Google Shape;767;p110"/>
          <p:cNvGraphicFramePr/>
          <p:nvPr/>
        </p:nvGraphicFramePr>
        <p:xfrm>
          <a:off x="539750" y="981075"/>
          <a:ext cx="8229600" cy="4664050"/>
        </p:xfrm>
        <a:graphic>
          <a:graphicData uri="http://schemas.openxmlformats.org/drawingml/2006/table">
            <a:tbl>
              <a:tblPr>
                <a:noFill/>
                <a:tableStyleId>{7310E856-1CDC-4457-A60F-FAA5BDC1A545}</a:tableStyleId>
              </a:tblPr>
              <a:tblGrid>
                <a:gridCol w="8229600"/>
              </a:tblGrid>
              <a:tr h="274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</a:tr>
              <a:tr h="3902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Приказ Минздравсоцразвития РФ №302н от 12.04.11 г. «Об утверждении перечней вредных и (или) опасных производственных факторов и работ, при выполнении которых проводятся предварительные и периодические медосмотры (обследования), и Порядок проведения»</a:t>
                      </a:r>
                      <a:endParaRPr/>
                    </a:p>
                  </a:txBody>
                  <a:tcPr marL="0" marR="0" marT="0" marB="0"/>
                </a:tc>
              </a:tr>
              <a:tr h="487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68" name="Google Shape;768;p11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74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1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75</a:t>
            </a:fld>
            <a:endParaRPr/>
          </a:p>
        </p:txBody>
      </p:sp>
      <p:sp>
        <p:nvSpPr>
          <p:cNvPr id="774" name="Google Shape;774;p111"/>
          <p:cNvSpPr txBox="1">
            <a:spLocks noGrp="1"/>
          </p:cNvSpPr>
          <p:nvPr>
            <p:ph type="body" idx="1"/>
          </p:nvPr>
        </p:nvSpPr>
        <p:spPr>
          <a:xfrm>
            <a:off x="323850" y="1268412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разработку медицинских противопоказаний для работы с конкретными вредными веществами. 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 ряд производств, где вредные вещества действуют на специфические функции организма, 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не допускаются женщины и подростки, </a:t>
            </a:r>
            <a:r>
              <a:rPr lang="en-US" sz="2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например, алкилирование бензола пропиленом (бензол влияет на репродуктивную функцию).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12"/>
          <p:cNvSpPr txBox="1">
            <a:spLocks noGrp="1"/>
          </p:cNvSpPr>
          <p:nvPr>
            <p:ph type="body" idx="1"/>
          </p:nvPr>
        </p:nvSpPr>
        <p:spPr>
          <a:xfrm>
            <a:off x="323850" y="69215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Средства индивидуальной защиты от вредных веществ</a:t>
            </a:r>
            <a:endParaRPr/>
          </a:p>
        </p:txBody>
      </p:sp>
      <p:sp>
        <p:nvSpPr>
          <p:cNvPr id="780" name="Google Shape;780;p11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76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1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77</a:t>
            </a:fld>
            <a:endParaRPr/>
          </a:p>
        </p:txBody>
      </p:sp>
      <p:sp>
        <p:nvSpPr>
          <p:cNvPr id="786" name="Google Shape;786;p113"/>
          <p:cNvSpPr txBox="1">
            <a:spLocks noGrp="1"/>
          </p:cNvSpPr>
          <p:nvPr>
            <p:ph type="body" idx="1"/>
          </p:nvPr>
        </p:nvSpPr>
        <p:spPr>
          <a:xfrm>
            <a:off x="250825" y="476250"/>
            <a:ext cx="86423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sng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Пути поступления химических веществ в организм человека.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Большая часть производственных отравлений (95-98%) возникает в результате вдыхания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вредных веществ. </a:t>
            </a:r>
            <a:endParaRPr/>
          </a:p>
        </p:txBody>
      </p:sp>
      <p:pic>
        <p:nvPicPr>
          <p:cNvPr id="787" name="Google Shape;787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2636837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1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78</a:t>
            </a:fld>
            <a:endParaRPr/>
          </a:p>
        </p:txBody>
      </p:sp>
      <p:sp>
        <p:nvSpPr>
          <p:cNvPr id="793" name="Google Shape;793;p114"/>
          <p:cNvSpPr txBox="1">
            <a:spLocks noGrp="1"/>
          </p:cNvSpPr>
          <p:nvPr>
            <p:ph type="body" idx="1"/>
          </p:nvPr>
        </p:nvSpPr>
        <p:spPr>
          <a:xfrm>
            <a:off x="250825" y="404812"/>
            <a:ext cx="4249737" cy="619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Попадание вредных веществ </a:t>
            </a:r>
            <a:r>
              <a:rPr lang="en-US" sz="24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через желудочно-кишечный тракт в производственных условиях</a:t>
            </a: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наблюдается сравнительно </a:t>
            </a:r>
            <a:r>
              <a:rPr lang="en-US" sz="24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редко.</a:t>
            </a: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полость рта вредные вещества чаще всего попадают при несоблюдении правил личной гигиены: с загрязненных рук при приеме пищи или курении. Возможно заглатывание вредных веществ из воздуха, если они задерживаются на слизистых оболочках носоглотки и полости рта.</a:t>
            </a:r>
            <a:endParaRPr/>
          </a:p>
        </p:txBody>
      </p:sp>
      <p:pic>
        <p:nvPicPr>
          <p:cNvPr id="794" name="Google Shape;794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437" y="908050"/>
            <a:ext cx="4294187" cy="504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1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79</a:t>
            </a:fld>
            <a:endParaRPr/>
          </a:p>
        </p:txBody>
      </p:sp>
      <p:sp>
        <p:nvSpPr>
          <p:cNvPr id="800" name="Google Shape;800;p115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Через неповрежденную кожу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проникают вещества, хорошо растворимые в жирах и липоидах, в частности органические растворители (ацетон, бензол и др.), метанол, фенол, тетраэтилсвинец.</a:t>
            </a:r>
            <a:endParaRPr/>
          </a:p>
        </p:txBody>
      </p:sp>
      <p:pic>
        <p:nvPicPr>
          <p:cNvPr id="801" name="Google Shape;801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57562"/>
            <a:ext cx="2641600" cy="274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3600" y="2997200"/>
            <a:ext cx="4470400" cy="337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115"/>
          <p:cNvPicPr preferRelativeResize="0"/>
          <p:nvPr/>
        </p:nvPicPr>
        <p:blipFill rotWithShape="1">
          <a:blip r:embed="rId5">
            <a:alphaModFix/>
          </a:blip>
          <a:srcRect r="51153" b="16701"/>
          <a:stretch/>
        </p:blipFill>
        <p:spPr>
          <a:xfrm>
            <a:off x="1951037" y="3068637"/>
            <a:ext cx="26797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8</a:t>
            </a:fld>
            <a:endParaRPr/>
          </a:p>
        </p:txBody>
      </p:sp>
      <p:sp>
        <p:nvSpPr>
          <p:cNvPr id="315" name="Google Shape;315;p44"/>
          <p:cNvSpPr txBox="1">
            <a:spLocks noGrp="1"/>
          </p:cNvSpPr>
          <p:nvPr>
            <p:ph type="body" idx="1"/>
          </p:nvPr>
        </p:nvSpPr>
        <p:spPr>
          <a:xfrm>
            <a:off x="395287" y="549275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6286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Сенсибилизирующие</a:t>
            </a: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вещества вызывают повышенную чувствительность (аллергические реакции) организма человека. </a:t>
            </a:r>
            <a:endParaRPr/>
          </a:p>
          <a:p>
            <a:pPr marL="0" marR="0" lvl="0" indent="62865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 каждом повторном даже кратковременном контакте эффект действия на человека увеличивается, приводя к астматическим явлениям, кожным реакциям, изменениям состава крови.</a:t>
            </a:r>
            <a:endParaRPr/>
          </a:p>
          <a:p>
            <a:pPr marL="0" marR="0" lvl="0" indent="62865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К веществам, вызывающим сенсибилизацию, относятся формальдегид, ароматические нитро-, нитрозо-, аминосоединения, карбонилы никеля, железа, кобальта, некоторые антибиотики, например, эритромицин и др.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1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80</a:t>
            </a:fld>
            <a:endParaRPr/>
          </a:p>
        </p:txBody>
      </p:sp>
      <p:sp>
        <p:nvSpPr>
          <p:cNvPr id="809" name="Google Shape;809;p116"/>
          <p:cNvSpPr txBox="1">
            <a:spLocks noGrp="1"/>
          </p:cNvSpPr>
          <p:nvPr>
            <p:ph type="body" idx="1"/>
          </p:nvPr>
        </p:nvSpPr>
        <p:spPr>
          <a:xfrm>
            <a:off x="250825" y="692150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Для защиты работающих от действия вредных веществ (особенно при проведении плановых ремонтных работ и в аварийных ситуациях) основное значение имеют средства индивидуальной защиты органов дыхания — фильтрующие* и изолирующие противогазы,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*Фильтрующие подают в зону дыхания очищенный от примесей воздух рабочей зоны, изолирующие – воздух из специальных емкостей или из чистого пространства, расположенного вне рабочей зоны.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спецодежда, спецобувь, защитные перчатки и специальные дерматологические средства — пасты и мази, очки;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1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81</a:t>
            </a:fld>
            <a:endParaRPr/>
          </a:p>
        </p:txBody>
      </p:sp>
      <p:pic>
        <p:nvPicPr>
          <p:cNvPr id="815" name="Google Shape;815;p117" descr="Противогаз изолирующий ИП-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237" y="765175"/>
            <a:ext cx="2062162" cy="224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16" name="Google Shape;816;p117"/>
          <p:cNvGraphicFramePr/>
          <p:nvPr/>
        </p:nvGraphicFramePr>
        <p:xfrm>
          <a:off x="2212975" y="476250"/>
          <a:ext cx="6553200" cy="1972320"/>
        </p:xfrm>
        <a:graphic>
          <a:graphicData uri="http://schemas.openxmlformats.org/drawingml/2006/table">
            <a:tbl>
              <a:tblPr>
                <a:noFill/>
                <a:tableStyleId>{7310E856-1CDC-4457-A60F-FAA5BDC1A545}</a:tableStyleId>
              </a:tblPr>
              <a:tblGrid>
                <a:gridCol w="65532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Противогаз изолирующий ИП-6</a:t>
                      </a:r>
                      <a:endParaRPr/>
                    </a:p>
                  </a:txBody>
                  <a:tcPr marL="91450" marR="152400" marT="45725" marB="45725" anchor="ctr"/>
                </a:tc>
              </a:tr>
              <a:tr h="12287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Предназначен для защиты органов дыхания, зрения, кожи лица и головы человека от любых вредных примесей в воздухе, независимо от концентраций и для работы в условиях недостатка кислорода. </a:t>
                      </a:r>
                      <a:endParaRPr/>
                    </a:p>
                  </a:txBody>
                  <a:tcPr marL="91450" marR="152400" marT="45725" marB="45725" anchor="ctr"/>
                </a:tc>
              </a:tr>
            </a:tbl>
          </a:graphicData>
        </a:graphic>
      </p:graphicFrame>
      <p:pic>
        <p:nvPicPr>
          <p:cNvPr id="817" name="Google Shape;817;p117" descr="http://www.sdvor.com/catalog/image/9352s.jpg"/>
          <p:cNvPicPr preferRelativeResize="0"/>
          <p:nvPr/>
        </p:nvPicPr>
        <p:blipFill rotWithShape="1">
          <a:blip r:embed="rId4">
            <a:alphaModFix/>
          </a:blip>
          <a:srcRect l="-1499" t="-7397" r="-5783" b="-25722"/>
          <a:stretch/>
        </p:blipFill>
        <p:spPr>
          <a:xfrm>
            <a:off x="428625" y="2828925"/>
            <a:ext cx="2127250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117"/>
          <p:cNvSpPr txBox="1"/>
          <p:nvPr/>
        </p:nvSpPr>
        <p:spPr>
          <a:xfrm>
            <a:off x="2635250" y="2420937"/>
            <a:ext cx="6119812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Очки защитные с непрямой вентиляцией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Предназначены для защиты глаз от брызг строительных растворов и летящих инородных частиц. Оснащены боковыми защитными щитками и эластичной регулируемой лентой оголовья. Для обеспечения работы в пыльной среде предусмотрена непрямая вентиляция.</a:t>
            </a:r>
            <a:endParaRPr/>
          </a:p>
        </p:txBody>
      </p:sp>
      <p:pic>
        <p:nvPicPr>
          <p:cNvPr id="819" name="Google Shape;819;p117" descr="Картинка 7 из 76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3362" y="4452937"/>
            <a:ext cx="5076825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117"/>
          <p:cNvSpPr txBox="1"/>
          <p:nvPr/>
        </p:nvSpPr>
        <p:spPr>
          <a:xfrm>
            <a:off x="5605462" y="4476750"/>
            <a:ext cx="3127375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1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Очки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защиты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глаз от едких, ядовитых 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веществ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щелочей, кислот и пыли.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1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82</a:t>
            </a:fld>
            <a:endParaRPr/>
          </a:p>
        </p:txBody>
      </p:sp>
      <p:pic>
        <p:nvPicPr>
          <p:cNvPr id="826" name="Google Shape;826;p118" descr="Картинка 15 из 8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075" y="620712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118" descr="Картинка 5 из 86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362" y="658812"/>
            <a:ext cx="4017962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118" descr="Картинка 21 из 86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2762" y="3357562"/>
            <a:ext cx="4821237" cy="32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118"/>
          <p:cNvPicPr preferRelativeResize="0"/>
          <p:nvPr/>
        </p:nvPicPr>
        <p:blipFill rotWithShape="1">
          <a:blip r:embed="rId6">
            <a:alphaModFix/>
          </a:blip>
          <a:srcRect l="22068" t="10029" r="28324" b="34450"/>
          <a:stretch/>
        </p:blipFill>
        <p:spPr>
          <a:xfrm>
            <a:off x="0" y="4430712"/>
            <a:ext cx="3644900" cy="24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1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83</a:t>
            </a:fld>
            <a:endParaRPr/>
          </a:p>
        </p:txBody>
      </p:sp>
      <p:sp>
        <p:nvSpPr>
          <p:cNvPr id="835" name="Google Shape;835;p119"/>
          <p:cNvSpPr txBox="1">
            <a:spLocks noGrp="1"/>
          </p:cNvSpPr>
          <p:nvPr>
            <p:ph type="body" idx="1"/>
          </p:nvPr>
        </p:nvSpPr>
        <p:spPr>
          <a:xfrm>
            <a:off x="2124075" y="549275"/>
            <a:ext cx="642937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20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Костюм кислотозащитный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водоотталкивающий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Назначение: Костюм защищает работника от кислот, химических оснований и от растворов солей (H2SO4, HNO3, HCL, NaOH), а благодаря двухсторонней спайке швов высокочастотным током, одежда защищает тоже от сильного ветра и дождя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Описание: Костюм изготовлен из материала - полиэфир покрытого с двух сторон поливинилхлоридом. Одежда состоит из куртки 3/4, полукомбинезона и капюшона, к задней части которого специально пришит дополнительный материал, для того чтобы вода не попадала за воротник куртки. Одежду нужно использовать только в комплекте. Изделие отвечает европейским стандартам: EN 340 и EN 14605.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Материалы: Материал полиэфир покрытый с двух сторон поливинилхлоридом плотностью 550 г/м кв, толщина ткани: 0,50 мм, цвет чёрный</a:t>
            </a:r>
            <a:endParaRPr/>
          </a:p>
          <a:p>
            <a:pPr marL="342900" marR="0" lvl="0" indent="-2476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6" name="Google Shape;836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765175"/>
            <a:ext cx="1944687" cy="4227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2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84</a:t>
            </a:fld>
            <a:endParaRPr/>
          </a:p>
        </p:txBody>
      </p:sp>
      <p:sp>
        <p:nvSpPr>
          <p:cNvPr id="842" name="Google Shape;842;p120"/>
          <p:cNvSpPr txBox="1">
            <a:spLocks noGrp="1"/>
          </p:cNvSpPr>
          <p:nvPr>
            <p:ph type="body" idx="1"/>
          </p:nvPr>
        </p:nvSpPr>
        <p:spPr>
          <a:xfrm>
            <a:off x="2581275" y="549275"/>
            <a:ext cx="6238875" cy="590391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None/>
            </a:pPr>
            <a:r>
              <a:rPr lang="en-US" sz="16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Изолирующий костюм </a:t>
            </a: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«Треллкем Супер» предназначен для работы аварийно-спасательных и противопожарных служб, защищают от воздействия АХОВ (аварийно-химически опасных веществ) в жидком, парообразном, аэрозольном и газообразном виде.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 костюма: Полиамидная ткань, с двух сторон покрытая синтетическим бутилкаучуком и слоем фтороэластромера «витон» снаружи.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Цвет костюма: Желтый.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Высшая степень защиты: Эффективная защита от более чем 450 видов АХОВ, включая боевые отравляющие вещества.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Герметизированные внутри и снаружи швы выполнены по технологии «двойной нахлест».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Байонетная система крепления перчаток.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None/>
            </a:pPr>
            <a:r>
              <a:rPr lang="en-US" sz="16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 стандартном исполнении оснащен системой вентиляции подкостюмного пространства с 4-мя режимами подачи воздуха (0, 2, 30 и 100 литров в минуту), </a:t>
            </a: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вшитыми сапогами со стальным носком и защитой от проколов или вшитыми носками, газонепроницаемой молнией и специальными перчатками.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Надежность: Изолирующий костюм с неограниченной кратностью применения.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Срок службы – не мене 8-10 лет.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342900" marR="0" lvl="0" indent="-2667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549275"/>
            <a:ext cx="2473325" cy="60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2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85</a:t>
            </a:fld>
            <a:endParaRPr/>
          </a:p>
        </p:txBody>
      </p:sp>
      <p:sp>
        <p:nvSpPr>
          <p:cNvPr id="849" name="Google Shape;849;p121"/>
          <p:cNvSpPr txBox="1">
            <a:spLocks noGrp="1"/>
          </p:cNvSpPr>
          <p:nvPr>
            <p:ph type="body" idx="1"/>
          </p:nvPr>
        </p:nvSpPr>
        <p:spPr>
          <a:xfrm>
            <a:off x="2667000" y="549275"/>
            <a:ext cx="58864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Изолирующий комплект 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«КОНДОР»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Предназначен для защиты кожных покровов и органов дыхания человека </a:t>
            </a: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при работе на нефтепромысловых и нефтеперерабатывающих предприятиях, в том числе в аварийных ситуациях.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Может быть использован </a:t>
            </a: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при чистке емкостей от нефти, масел и нефтепродуктов.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Костюм выполнен из маслобензостойкого материала оранжевого цвета и используется в сочетании с дыхательным аппаратом на сжатом воздухе типа АСВ-2 или изолирующим противогазом КИП-8.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0" name="Google Shape;850;p121"/>
          <p:cNvPicPr preferRelativeResize="0"/>
          <p:nvPr/>
        </p:nvPicPr>
        <p:blipFill rotWithShape="1">
          <a:blip r:embed="rId3">
            <a:alphaModFix/>
          </a:blip>
          <a:srcRect l="19673" r="17141"/>
          <a:stretch/>
        </p:blipFill>
        <p:spPr>
          <a:xfrm>
            <a:off x="323850" y="981075"/>
            <a:ext cx="2343150" cy="431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2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86</a:t>
            </a:fld>
            <a:endParaRPr/>
          </a:p>
        </p:txBody>
      </p:sp>
      <p:sp>
        <p:nvSpPr>
          <p:cNvPr id="856" name="Google Shape;856;p122"/>
          <p:cNvSpPr txBox="1">
            <a:spLocks noGrp="1"/>
          </p:cNvSpPr>
          <p:nvPr>
            <p:ph type="body" idx="1"/>
          </p:nvPr>
        </p:nvSpPr>
        <p:spPr>
          <a:xfrm>
            <a:off x="3348037" y="2268537"/>
            <a:ext cx="5545137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Вредными </a:t>
            </a: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являются </a:t>
            </a:r>
            <a:r>
              <a:rPr lang="en-US" sz="24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вещества</a:t>
            </a: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, которые при контакте с организмом человека в случае нарушения требований безопасности могут вызвать </a:t>
            </a:r>
            <a:r>
              <a:rPr lang="en-US" sz="24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производственные травмы, профессиональные заболевания </a:t>
            </a: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или отклонения в состоянии здоровья, обнаруживаемые современными методами как в процессе работы, так и в отдаленные сроки жизни настоящего и последующих поколений.</a:t>
            </a:r>
            <a:endParaRPr/>
          </a:p>
        </p:txBody>
      </p:sp>
      <p:pic>
        <p:nvPicPr>
          <p:cNvPr id="857" name="Google Shape;857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30412"/>
            <a:ext cx="3132137" cy="482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122"/>
          <p:cNvPicPr preferRelativeResize="0"/>
          <p:nvPr/>
        </p:nvPicPr>
        <p:blipFill rotWithShape="1">
          <a:blip r:embed="rId4">
            <a:alphaModFix/>
          </a:blip>
          <a:srcRect l="12722" t="29833" r="64167" b="12193"/>
          <a:stretch/>
        </p:blipFill>
        <p:spPr>
          <a:xfrm>
            <a:off x="0" y="4221162"/>
            <a:ext cx="1776412" cy="2636837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122"/>
          <p:cNvSpPr txBox="1"/>
          <p:nvPr/>
        </p:nvSpPr>
        <p:spPr>
          <a:xfrm>
            <a:off x="179387" y="620712"/>
            <a:ext cx="8640762" cy="127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Arial"/>
              <a:buNone/>
            </a:pPr>
            <a:r>
              <a:rPr lang="en-US" sz="3200" b="1" i="0" u="sng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3. Методы измерения содержания вредных веществ в воздухе рабочей зоны.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2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87</a:t>
            </a:fld>
            <a:endParaRPr/>
          </a:p>
        </p:txBody>
      </p:sp>
      <p:sp>
        <p:nvSpPr>
          <p:cNvPr id="865" name="Google Shape;865;p123"/>
          <p:cNvSpPr txBox="1">
            <a:spLocks noGrp="1"/>
          </p:cNvSpPr>
          <p:nvPr>
            <p:ph type="body" idx="1"/>
          </p:nvPr>
        </p:nvSpPr>
        <p:spPr>
          <a:xfrm>
            <a:off x="323850" y="549275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Для контроля воздушной среды применяются: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лабораторные,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индикационные,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автоматические,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экспресс- методы.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24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424862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Лабораторные  методы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очень точны и дают возможность определить микроколичества токсичных веществ в воздухе. </a:t>
            </a: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При применении этого метода берется проба воздуха в производственном помещении и анализируется в лаборатории.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Однако такие методы требуют значительного времени и применяются главным образом в исследовательских работах. </a:t>
            </a:r>
            <a:r>
              <a:rPr lang="en-US" sz="28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Для этой цели используют различные методы химического и физико-химического (фотоколориметрия, спектроскопия, кулонометрия, хроматография, полярография и др.) анализа.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871" name="Google Shape;871;p12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88</a:t>
            </a:fld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25"/>
          <p:cNvSpPr txBox="1">
            <a:spLocks noGrp="1"/>
          </p:cNvSpPr>
          <p:nvPr>
            <p:ph type="body" idx="1"/>
          </p:nvPr>
        </p:nvSpPr>
        <p:spPr>
          <a:xfrm>
            <a:off x="357187" y="5715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Фотоколориметрия</a:t>
            </a:r>
            <a:r>
              <a:rPr lang="en-US" sz="3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— количественное определение концентрации </a:t>
            </a:r>
            <a:r>
              <a:rPr lang="en-US" sz="32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вещества</a:t>
            </a:r>
            <a:r>
              <a:rPr lang="en-US" sz="3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по поглощению света в видимой и ближней ультрафиолетовой области спектра.</a:t>
            </a:r>
            <a:endParaRPr/>
          </a:p>
        </p:txBody>
      </p:sp>
      <p:sp>
        <p:nvSpPr>
          <p:cNvPr id="877" name="Google Shape;877;p12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89</a:t>
            </a:fld>
            <a:endParaRPr/>
          </a:p>
        </p:txBody>
      </p:sp>
      <p:pic>
        <p:nvPicPr>
          <p:cNvPr id="878" name="Google Shape;878;p125" descr="Изображение:2926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62" y="3071812"/>
            <a:ext cx="3857625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125"/>
          <p:cNvSpPr txBox="1"/>
          <p:nvPr/>
        </p:nvSpPr>
        <p:spPr>
          <a:xfrm>
            <a:off x="500062" y="5643562"/>
            <a:ext cx="657225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Поглощение света измеряют на </a:t>
            </a:r>
            <a:r>
              <a:rPr lang="en-US" sz="2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фотоэлектрических колориметрах</a:t>
            </a:r>
            <a:endParaRPr/>
          </a:p>
        </p:txBody>
      </p:sp>
      <p:pic>
        <p:nvPicPr>
          <p:cNvPr id="880" name="Google Shape;880;p125" descr="Фотоколориметри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9187" y="2857500"/>
            <a:ext cx="3675062" cy="27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9</a:t>
            </a:fld>
            <a:endParaRPr/>
          </a:p>
        </p:txBody>
      </p:sp>
      <p:pic>
        <p:nvPicPr>
          <p:cNvPr id="321" name="Google Shape;321;p45" descr="http://slovare.coolreferat.com/%d1%81%d0%bb%d0%be%d0%b2%d0%b0%d1%80%d1%8c/ref-5000_1879373282-201551.coolp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476250"/>
            <a:ext cx="6248400" cy="57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26"/>
          <p:cNvSpPr txBox="1">
            <a:spLocks noGrp="1"/>
          </p:cNvSpPr>
          <p:nvPr>
            <p:ph type="body" idx="1"/>
          </p:nvPr>
        </p:nvSpPr>
        <p:spPr>
          <a:xfrm>
            <a:off x="357187" y="5715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Спектроскопия основана на поглощении энергии электромагнитного излучения молекулами вещества.</a:t>
            </a:r>
            <a:endParaRPr/>
          </a:p>
        </p:txBody>
      </p:sp>
      <p:sp>
        <p:nvSpPr>
          <p:cNvPr id="886" name="Google Shape;886;p12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90</a:t>
            </a:fld>
            <a:endParaRPr/>
          </a:p>
        </p:txBody>
      </p:sp>
      <p:pic>
        <p:nvPicPr>
          <p:cNvPr id="887" name="Google Shape;887;p126" descr="http://www.shimadzu.ru/images/aas6200_lar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1687"/>
            <a:ext cx="64770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126"/>
          <p:cNvSpPr txBox="1"/>
          <p:nvPr/>
        </p:nvSpPr>
        <p:spPr>
          <a:xfrm>
            <a:off x="857250" y="5929312"/>
            <a:ext cx="33575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Спектрофотометр </a:t>
            </a:r>
            <a:endParaRPr/>
          </a:p>
        </p:txBody>
      </p:sp>
      <p:pic>
        <p:nvPicPr>
          <p:cNvPr id="889" name="Google Shape;889;p126" descr="IR-Spectrums of polyethylene at various stades of age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3500" y="2071687"/>
            <a:ext cx="37274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27"/>
          <p:cNvSpPr txBox="1">
            <a:spLocks noGrp="1"/>
          </p:cNvSpPr>
          <p:nvPr>
            <p:ph type="body" idx="1"/>
          </p:nvPr>
        </p:nvSpPr>
        <p:spPr>
          <a:xfrm>
            <a:off x="285750" y="500062"/>
            <a:ext cx="84296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Кулонометрия - электрохим. метод исследования и анализа веществ, основанный </a:t>
            </a:r>
            <a:r>
              <a:rPr lang="en-US" sz="32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на измерении кол-ва электричества, расходуемого на электролитич. восстановление или окисление вещества.</a:t>
            </a:r>
            <a:endParaRPr/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2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91</a:t>
            </a:fld>
            <a:endParaRPr/>
          </a:p>
        </p:txBody>
      </p:sp>
      <p:pic>
        <p:nvPicPr>
          <p:cNvPr id="896" name="Google Shape;896;p127" descr="http://www.sartoros.ru/ma150/wp-content/uploads/2009/06/13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4875" y="3746500"/>
            <a:ext cx="4071937" cy="31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28"/>
          <p:cNvSpPr txBox="1">
            <a:spLocks noGrp="1"/>
          </p:cNvSpPr>
          <p:nvPr>
            <p:ph type="body" idx="1"/>
          </p:nvPr>
        </p:nvSpPr>
        <p:spPr>
          <a:xfrm>
            <a:off x="285750" y="428625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Хроматогра́фия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32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метод разделения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метод разделения и анализа смесей </a:t>
            </a:r>
            <a:r>
              <a:rPr lang="en-US" sz="32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веществ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а также изучения физико-химических свойств веществ. </a:t>
            </a:r>
            <a:endParaRPr/>
          </a:p>
        </p:txBody>
      </p:sp>
      <p:sp>
        <p:nvSpPr>
          <p:cNvPr id="902" name="Google Shape;902;p12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92</a:t>
            </a:fld>
            <a:endParaRPr/>
          </a:p>
        </p:txBody>
      </p:sp>
      <p:pic>
        <p:nvPicPr>
          <p:cNvPr id="903" name="Google Shape;903;p128" descr="http://www.e.lanbook.com/bookphoto/lanbook/Konjukhov_KHromatografij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3187" y="2214562"/>
            <a:ext cx="2690812" cy="41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128" descr="Хроматограф Галс-311 газовый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5750" y="2571750"/>
            <a:ext cx="4357687" cy="327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128"/>
          <p:cNvSpPr txBox="1"/>
          <p:nvPr/>
        </p:nvSpPr>
        <p:spPr>
          <a:xfrm>
            <a:off x="1571625" y="6000750"/>
            <a:ext cx="17335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Хроматограф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29"/>
          <p:cNvSpPr txBox="1">
            <a:spLocks noGrp="1"/>
          </p:cNvSpPr>
          <p:nvPr>
            <p:ph type="body" idx="1"/>
          </p:nvPr>
        </p:nvSpPr>
        <p:spPr>
          <a:xfrm>
            <a:off x="285750" y="357187"/>
            <a:ext cx="84296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Полярография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— один из важнейших </a:t>
            </a:r>
            <a:r>
              <a:rPr lang="en-US" sz="32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электрохимических методов анализа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— один из важнейших электрохимических методов анализа веществ, исследования </a:t>
            </a:r>
            <a:r>
              <a:rPr lang="en-US" sz="32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кинетики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химических процессов.</a:t>
            </a:r>
            <a:b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911" name="Google Shape;911;p12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93</a:t>
            </a:fld>
            <a:endParaRPr/>
          </a:p>
        </p:txBody>
      </p:sp>
      <p:pic>
        <p:nvPicPr>
          <p:cNvPr id="912" name="Google Shape;912;p129" descr="http://www.awtec.ru/images/7243/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0" y="2714625"/>
            <a:ext cx="6432550" cy="364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30"/>
          <p:cNvSpPr txBox="1">
            <a:spLocks noGrp="1"/>
          </p:cNvSpPr>
          <p:nvPr>
            <p:ph type="body" idx="1"/>
          </p:nvPr>
        </p:nvSpPr>
        <p:spPr>
          <a:xfrm>
            <a:off x="250825" y="765175"/>
            <a:ext cx="8424862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Экспресс-методы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служат для</a:t>
            </a: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качественного и количественного определения концентрации вредных паров и газов непосредственно в рабочей зоне.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проведения контроля экспресс-методами </a:t>
            </a: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применяются газоанализаторы марок УГ, химический газоопределитель ГХ, и др.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Экспресс-методы </a:t>
            </a: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основаны на получении цветной реакции при взаимодействии определяемого вещества с твердым сорбентом – индикаторным порошком, помещенным в узенькую стеклянную трубку.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протягивании загрязненного воздуха через трубку индикаторный порошок окрашивается на определенную длину, по величине которой судят о концентрации определяемого вещества.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918" name="Google Shape;918;p13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94</a:t>
            </a:fld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31"/>
          <p:cNvSpPr txBox="1">
            <a:spLocks noGrp="1"/>
          </p:cNvSpPr>
          <p:nvPr>
            <p:ph type="body" idx="1"/>
          </p:nvPr>
        </p:nvSpPr>
        <p:spPr>
          <a:xfrm>
            <a:off x="0" y="500062"/>
            <a:ext cx="8786812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Газоопределитель химический состоит из трубки индикаторной (ИТ) на определяемый газ, являющейся измерительной частью прибора, и аспиратора (АМ–5), предназначенного для прокачивания фиксированного объема исследуемой газовой смеси через индикаторную трубку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924" name="Google Shape;924;p13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95</a:t>
            </a:fld>
            <a:endParaRPr/>
          </a:p>
        </p:txBody>
      </p:sp>
      <p:pic>
        <p:nvPicPr>
          <p:cNvPr id="925" name="Google Shape;925;p131" descr="http://gvgss.org/uploads/posts/2009-09/1253742063_g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0" y="2571750"/>
            <a:ext cx="7004050" cy="392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32"/>
          <p:cNvSpPr txBox="1">
            <a:spLocks noGrp="1"/>
          </p:cNvSpPr>
          <p:nvPr>
            <p:ph type="body" idx="1"/>
          </p:nvPr>
        </p:nvSpPr>
        <p:spPr>
          <a:xfrm>
            <a:off x="3584575" y="333375"/>
            <a:ext cx="530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определения концентрации загрязнения применяется </a:t>
            </a:r>
            <a:r>
              <a:rPr lang="en-US" sz="24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универсальный газоанализатор</a:t>
            </a: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УГ-2</a:t>
            </a: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Принцип работы основан на способности некоторых веществ, нанесенных на твердые сорбенты (силикагель, фарфоровый порошок), менять свой цвет при протягивании через них воздуха, содержащего соответствующий вредный газ или пары вредного вещества.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Длина окрашенного столбика пропорциональна концентрации опасного газа в воздухе.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3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96</a:t>
            </a:fld>
            <a:endParaRPr/>
          </a:p>
        </p:txBody>
      </p:sp>
      <p:pic>
        <p:nvPicPr>
          <p:cNvPr id="932" name="Google Shape;932;p132" descr="Картинка 4 из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50"/>
            <a:ext cx="2676525" cy="374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132" descr="Картинка 21 из 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0" y="4357687"/>
            <a:ext cx="3521075" cy="24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33"/>
          <p:cNvSpPr txBox="1">
            <a:spLocks noGrp="1"/>
          </p:cNvSpPr>
          <p:nvPr>
            <p:ph type="body" idx="1"/>
          </p:nvPr>
        </p:nvSpPr>
        <p:spPr>
          <a:xfrm>
            <a:off x="357187" y="357187"/>
            <a:ext cx="856932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основу индикационных методов положены </a:t>
            </a:r>
            <a:r>
              <a:rPr lang="en-US" sz="24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цветные реакции между загрязненным воздухом и поглотительным раствором или реактивной бумажкой.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 интенсивности окрашивания поглотителя можно ориентировочно судить о концентрации определяемого вещества в воздухе. Так, бумажка, пропитанная уксуснокислым свинцом, чернеет в присутствии следов сероводорода; бумажка, пропитанная парами диметиламинобензольдегида (бумажка Прокофьева), краснеет в присутствии следов фосгена и т.д.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939" name="Google Shape;939;p13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97</a:t>
            </a:fld>
            <a:endParaRPr/>
          </a:p>
        </p:txBody>
      </p:sp>
      <p:pic>
        <p:nvPicPr>
          <p:cNvPr id="940" name="Google Shape;940;p133" descr="Indikatorpapīrs-oz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9125" y="3714750"/>
            <a:ext cx="4714875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34"/>
          <p:cNvSpPr txBox="1">
            <a:spLocks noGrp="1"/>
          </p:cNvSpPr>
          <p:nvPr>
            <p:ph type="body" idx="1"/>
          </p:nvPr>
        </p:nvSpPr>
        <p:spPr>
          <a:xfrm>
            <a:off x="250825" y="549275"/>
            <a:ext cx="8497887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Существуют также автоматические приборы контроля газовой среды.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Непрерывный контроль за содержанием вредных веществ в воздухе рабочей зоны предусматривает применение систем </a:t>
            </a: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самопишущих автоматических приборов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выдающих сигнал превышения уровня ПДК. Чувствительность приборов контроля не должна быть ниже 0,5 уровня ПДК, а их погрешность в пределах 0,25 % определяемой, величины.</a:t>
            </a:r>
            <a:endParaRPr/>
          </a:p>
        </p:txBody>
      </p:sp>
      <p:sp>
        <p:nvSpPr>
          <p:cNvPr id="946" name="Google Shape;946;p13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98</a:t>
            </a:fld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35"/>
          <p:cNvSpPr txBox="1">
            <a:spLocks noGrp="1"/>
          </p:cNvSpPr>
          <p:nvPr>
            <p:ph type="body" idx="1"/>
          </p:nvPr>
        </p:nvSpPr>
        <p:spPr>
          <a:xfrm>
            <a:off x="3635375" y="404812"/>
            <a:ext cx="51752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Газоанализаторы ГАНК–4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применяется </a:t>
            </a:r>
            <a:r>
              <a:rPr lang="en-US" sz="20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для автоматического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разового, периодического или </a:t>
            </a:r>
            <a:r>
              <a:rPr lang="en-US" sz="20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непрерывного контроля фоновых концентраций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(Ф), атмосферного воздуха (А), воздуха рабочей зоны (Р), промышленных выбросов (П) и технологических процессов (Т) с сигнализацией о превышении предельно допустимой концентрации (ПДК). Один прибор позволяет контролировать вредные вещества в 16 точках пробоотбора, расположенных на расстоянии до 100 м с помощью 16 гибких воздухозаборных шлангов диаметром 4 мм. Для этого служит устройство пробоотбора УП–1 с автономным насосом и с системой клапанов, позволяющих производить пробоотбор поочередно в каждой точке. Время отбора пробы и выдачи цифровых показаний не превышает 60 с. </a:t>
            </a:r>
            <a:endParaRPr/>
          </a:p>
        </p:txBody>
      </p:sp>
      <p:sp>
        <p:nvSpPr>
          <p:cNvPr id="952" name="Google Shape;952;p13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t>99</a:t>
            </a:fld>
            <a:endParaRPr/>
          </a:p>
        </p:txBody>
      </p:sp>
      <p:pic>
        <p:nvPicPr>
          <p:cNvPr id="953" name="Google Shape;953;p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908050"/>
            <a:ext cx="3097212" cy="216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ентиляция. ppt">
  <a:themeElements>
    <a:clrScheme name="вентиляция. ppt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ентиляция. ppt">
  <a:themeElements>
    <a:clrScheme name="вентиляция. ppt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5158</Words>
  <Application>Microsoft Office PowerPoint</Application>
  <PresentationFormat>Экран (4:3)</PresentationFormat>
  <Paragraphs>359</Paragraphs>
  <Slides>103</Slides>
  <Notes>103</Notes>
  <HiddenSlides>23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103</vt:i4>
      </vt:variant>
    </vt:vector>
  </HeadingPairs>
  <TitlesOfParts>
    <vt:vector size="117" baseType="lpstr">
      <vt:lpstr>вентиляция. ppt</vt:lpstr>
      <vt:lpstr>2_Оформление по умолчанию</vt:lpstr>
      <vt:lpstr>Оформление по умолчанию</vt:lpstr>
      <vt:lpstr>1_вентиляция. ppt</vt:lpstr>
      <vt:lpstr>1_Оформление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Maria</cp:lastModifiedBy>
  <cp:revision>9</cp:revision>
  <dcterms:modified xsi:type="dcterms:W3CDTF">2022-04-03T08:55:52Z</dcterms:modified>
</cp:coreProperties>
</file>