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81403A4A-5FD3-4F26-A466-9AB15C2E6265}">
          <p14:sldIdLst>
            <p14:sldId id="257"/>
            <p14:sldId id="258"/>
            <p14:sldId id="259"/>
            <p14:sldId id="260"/>
            <p14:sldId id="261"/>
            <p14:sldId id="262"/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71" autoAdjust="0"/>
  </p:normalViewPr>
  <p:slideViewPr>
    <p:cSldViewPr>
      <p:cViewPr varScale="1">
        <p:scale>
          <a:sx n="66" d="100"/>
          <a:sy n="66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E120C3-4679-4F13-9992-0D8A5C684BD3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20C7B8-001E-47E0-9D5C-8135BCE629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390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129FB5-4775-4D13-88F8-A0D4CBF0BD8F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70BA9A-6475-450F-9A7A-AF41A85CC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069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0BA9A-6475-450F-9A7A-AF41A85CCD2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624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Радиационный мониторинг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5621" y="2924175"/>
            <a:ext cx="4633384" cy="3475038"/>
          </a:xfrm>
        </p:spPr>
      </p:pic>
    </p:spTree>
    <p:extLst>
      <p:ext uri="{BB962C8B-B14F-4D97-AF65-F5344CB8AC3E}">
        <p14:creationId xmlns:p14="http://schemas.microsoft.com/office/powerpoint/2010/main" val="415126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flipV="1">
            <a:off x="-1188640" y="0"/>
            <a:ext cx="45719" cy="21602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547664" y="260648"/>
            <a:ext cx="936104" cy="45719"/>
          </a:xfrm>
        </p:spPr>
        <p:txBody>
          <a:bodyPr>
            <a:normAutofit fontScale="25000" lnSpcReduction="20000"/>
          </a:bodyPr>
          <a:lstStyle/>
          <a:p>
            <a:pPr marL="45720" indent="0">
              <a:buNone/>
            </a:pP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79512" y="476672"/>
            <a:ext cx="8784976" cy="6264696"/>
          </a:xfrm>
        </p:spPr>
        <p:txBody>
          <a:bodyPr/>
          <a:lstStyle/>
          <a:p>
            <a:pPr fontAlgn="base"/>
            <a:r>
              <a:rPr lang="ru-RU" sz="1600" dirty="0">
                <a:solidFill>
                  <a:schemeClr val="tx1"/>
                </a:solidFill>
              </a:rPr>
              <a:t>Радиационный мониторинг включает не только  проведение радиологических измерений, но также их интерпретацию, использование данных для оценки уровня опасности и контроль над воздействием. Цель мониторинга должна быть не только в демонстрации того, что методы защиты адекватны. Он также используются для того, чтобы оценить рабочее облучение и показать его совместимость с регуляторными требованиями. Результаты радиационного мониторинга могут быть использованы для  классификации зон и решению задач по изменению радиологических условий.</a:t>
            </a:r>
          </a:p>
          <a:p>
            <a:pPr fontAlgn="base"/>
            <a:r>
              <a:rPr lang="ru-RU" sz="1600" dirty="0">
                <a:solidFill>
                  <a:schemeClr val="tx1"/>
                </a:solidFill>
              </a:rPr>
              <a:t>Существует три вида радиационного мониторинга:</a:t>
            </a:r>
          </a:p>
          <a:p>
            <a:pPr fontAlgn="base"/>
            <a:r>
              <a:rPr lang="ru-RU" sz="1600" b="1" dirty="0">
                <a:solidFill>
                  <a:schemeClr val="tx1"/>
                </a:solidFill>
              </a:rPr>
              <a:t>Повседневный мониторинг </a:t>
            </a:r>
            <a:r>
              <a:rPr lang="ru-RU" sz="1600" dirty="0">
                <a:solidFill>
                  <a:schemeClr val="tx1"/>
                </a:solidFill>
              </a:rPr>
              <a:t>– как часть ежедневных операций, демонстрирующих, что уровень контроля адекватен регуляторным требованиям.</a:t>
            </a:r>
          </a:p>
          <a:p>
            <a:pPr fontAlgn="base"/>
            <a:r>
              <a:rPr lang="ru-RU" sz="1600" b="1" dirty="0">
                <a:solidFill>
                  <a:schemeClr val="tx1"/>
                </a:solidFill>
              </a:rPr>
              <a:t>Проблемно-ориентированный мониторинг</a:t>
            </a:r>
            <a:r>
              <a:rPr lang="ru-RU" sz="1600" dirty="0">
                <a:solidFill>
                  <a:schemeClr val="tx1"/>
                </a:solidFill>
              </a:rPr>
              <a:t> – применяется к специфическим операциям для получения данных, которые могут быть использованы для принятия решений связанных с безопасностью, или как часть процесса оптимизации.</a:t>
            </a:r>
          </a:p>
          <a:p>
            <a:pPr fontAlgn="base"/>
            <a:r>
              <a:rPr lang="ru-RU" sz="1600" b="1" dirty="0">
                <a:solidFill>
                  <a:schemeClr val="tx1"/>
                </a:solidFill>
              </a:rPr>
              <a:t>Специальный мониторинг</a:t>
            </a:r>
            <a:r>
              <a:rPr lang="ru-RU" sz="1600" dirty="0">
                <a:solidFill>
                  <a:schemeClr val="tx1"/>
                </a:solidFill>
              </a:rPr>
              <a:t> – обычно является частью исследования сопровождающего происшествие или ненормальное воздействие, он может быть частью ввода в действие новых производственных мощностей или сопутствующих больших изменений.</a:t>
            </a:r>
          </a:p>
          <a:p>
            <a:pPr fontAlgn="base"/>
            <a:r>
              <a:rPr lang="ru-RU" sz="1600" dirty="0">
                <a:solidFill>
                  <a:schemeClr val="tx1"/>
                </a:solidFill>
              </a:rPr>
              <a:t>Каждый из этих видов может быть поделён на мониторинг рабочего пространства и индивидуальный мониторинг.</a:t>
            </a:r>
          </a:p>
          <a:p>
            <a:pPr fontAlgn="base"/>
            <a:r>
              <a:rPr lang="ru-RU" sz="1600" b="1" dirty="0">
                <a:solidFill>
                  <a:schemeClr val="tx1"/>
                </a:solidFill>
              </a:rPr>
              <a:t>Программа мониторинга может быть частью системы управления качеством. Процедуры и технические требования должны пересматриваться регулярно и быть частью </a:t>
            </a:r>
            <a:r>
              <a:rPr lang="ru-RU" sz="1600" b="1" dirty="0" err="1">
                <a:solidFill>
                  <a:schemeClr val="tx1"/>
                </a:solidFill>
              </a:rPr>
              <a:t>процеса</a:t>
            </a:r>
            <a:r>
              <a:rPr lang="ru-RU" sz="1600" b="1" dirty="0">
                <a:solidFill>
                  <a:schemeClr val="tx1"/>
                </a:solidFill>
              </a:rPr>
              <a:t> продолжительного улучшения.</a:t>
            </a:r>
            <a:endParaRPr lang="ru-RU" sz="16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858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3"/>
            <a:ext cx="7992888" cy="1080120"/>
          </a:xfrm>
        </p:spPr>
        <p:txBody>
          <a:bodyPr/>
          <a:lstStyle/>
          <a:p>
            <a:pPr algn="ctr"/>
            <a:r>
              <a:rPr lang="ru-RU" b="0" dirty="0">
                <a:solidFill>
                  <a:schemeClr val="tx1"/>
                </a:solidFill>
              </a:rPr>
              <a:t> Мониторинг рабочего места</a:t>
            </a:r>
            <a:r>
              <a:rPr lang="ru-RU" b="0" dirty="0"/>
              <a:t/>
            </a:r>
            <a:br>
              <a:rPr lang="ru-RU" b="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88624" y="2492896"/>
            <a:ext cx="1543585" cy="104512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905811"/>
            <a:ext cx="8784975" cy="5976664"/>
          </a:xfrm>
        </p:spPr>
        <p:txBody>
          <a:bodyPr>
            <a:normAutofit/>
          </a:bodyPr>
          <a:lstStyle/>
          <a:p>
            <a:pPr fontAlgn="base"/>
            <a:r>
              <a:rPr lang="ru-RU" dirty="0">
                <a:solidFill>
                  <a:schemeClr val="tx1"/>
                </a:solidFill>
              </a:rPr>
              <a:t>Мониторинг рабочего места включает измерение радиологических условий на рабочем месте, обычно в  следующих терминах:</a:t>
            </a:r>
          </a:p>
          <a:p>
            <a:pPr fontAlgn="base"/>
            <a:r>
              <a:rPr lang="ru-RU" dirty="0">
                <a:solidFill>
                  <a:schemeClr val="tx1"/>
                </a:solidFill>
              </a:rPr>
              <a:t>Уровень мощности  дозы внешнего облучения</a:t>
            </a:r>
          </a:p>
          <a:p>
            <a:pPr fontAlgn="base"/>
            <a:r>
              <a:rPr lang="ru-RU" dirty="0">
                <a:solidFill>
                  <a:schemeClr val="tx1"/>
                </a:solidFill>
              </a:rPr>
              <a:t>Поверхностное загрязнение.</a:t>
            </a:r>
          </a:p>
          <a:p>
            <a:pPr fontAlgn="base"/>
            <a:r>
              <a:rPr lang="ru-RU" dirty="0">
                <a:solidFill>
                  <a:schemeClr val="tx1"/>
                </a:solidFill>
              </a:rPr>
              <a:t>Воздушное загрязнение.</a:t>
            </a:r>
          </a:p>
          <a:p>
            <a:pPr fontAlgn="base"/>
            <a:r>
              <a:rPr lang="ru-RU" dirty="0">
                <a:solidFill>
                  <a:schemeClr val="tx1"/>
                </a:solidFill>
              </a:rPr>
              <a:t>Частота повседневного мониторинга в контролируемых зонах должна определяться стабильностью радиологических </a:t>
            </a:r>
            <a:r>
              <a:rPr lang="ru-RU" dirty="0" smtClean="0">
                <a:solidFill>
                  <a:schemeClr val="tx1"/>
                </a:solidFill>
              </a:rPr>
              <a:t>условий. </a:t>
            </a:r>
            <a:r>
              <a:rPr lang="ru-RU" dirty="0">
                <a:solidFill>
                  <a:schemeClr val="tx1"/>
                </a:solidFill>
              </a:rPr>
              <a:t>Измерения, производимые переносными инструментами, дополняются постоянным мониторингом установленными мониторами. Здесь должны быть установлены гамма мониторы и устройства для взятия проб воздуха, которые должны иметь тревожные устройства для предупреждения о превышении нормального уровня дозы или уровней воздушного загрязнения. Уровень нейтронной дозы должен контролироваться там, где изготавливаются нейтронные источники, а детекторы альфа частиц в воздухе там, где происходит обращение с альфа-излучателями.  </a:t>
            </a:r>
            <a:endParaRPr lang="ru-RU" dirty="0" smtClean="0">
              <a:solidFill>
                <a:schemeClr val="tx1"/>
              </a:solidFill>
            </a:endParaRPr>
          </a:p>
          <a:p>
            <a:pPr fontAlgn="base"/>
            <a:r>
              <a:rPr lang="ru-RU" dirty="0" smtClean="0">
                <a:solidFill>
                  <a:schemeClr val="tx1"/>
                </a:solidFill>
              </a:rPr>
              <a:t>Программа </a:t>
            </a:r>
            <a:r>
              <a:rPr lang="ru-RU" dirty="0">
                <a:solidFill>
                  <a:schemeClr val="tx1"/>
                </a:solidFill>
              </a:rPr>
              <a:t>выборочного мониторинга должна предприниматься в зонах наблюдения, как подтверждение того, что радиологические условия не изменились  и как часть постоянного процесса классификации зон.</a:t>
            </a:r>
          </a:p>
          <a:p>
            <a:pPr fontAlgn="base"/>
            <a:r>
              <a:rPr lang="ru-RU" b="1" dirty="0" smtClean="0">
                <a:solidFill>
                  <a:schemeClr val="tx1"/>
                </a:solidFill>
              </a:rPr>
              <a:t>Целевой </a:t>
            </a:r>
            <a:r>
              <a:rPr lang="ru-RU" b="1" dirty="0">
                <a:solidFill>
                  <a:schemeClr val="tx1"/>
                </a:solidFill>
              </a:rPr>
              <a:t>мониторинг</a:t>
            </a:r>
            <a:r>
              <a:rPr lang="ru-RU" dirty="0">
                <a:solidFill>
                  <a:schemeClr val="tx1"/>
                </a:solidFill>
              </a:rPr>
              <a:t> проводится для дополнительной оценки индивидуальных доз или как часть процесса оптимизации. Результаты мониторинга могут быть дополнительными к результатам от персональных электронных дозиметров.  Мониторинг уровня мощности дозы или уровня загрязнения рассматривается как часть метода оценки потенциального эффекта от изменений в производственных процессах. Примеры, когда применяется целевой мониторинг это изменения в защите, сопровождающие производство специфического нуклида или освоение новых технологий по производства.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896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8064896" cy="720080"/>
          </a:xfrm>
        </p:spPr>
        <p:txBody>
          <a:bodyPr/>
          <a:lstStyle/>
          <a:p>
            <a:pPr algn="ctr"/>
            <a:r>
              <a:rPr lang="ru-RU" sz="2400" b="0" dirty="0">
                <a:solidFill>
                  <a:schemeClr val="tx1"/>
                </a:solidFill>
              </a:rPr>
              <a:t>Индивидуальный мониторинг  внешнего облучения</a:t>
            </a:r>
            <a:r>
              <a:rPr lang="ru-RU" b="0" dirty="0"/>
              <a:t/>
            </a:r>
            <a:br>
              <a:rPr lang="ru-RU" b="0" dirty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908720"/>
            <a:ext cx="8712968" cy="5949280"/>
          </a:xfrm>
        </p:spPr>
        <p:txBody>
          <a:bodyPr>
            <a:normAutofit/>
          </a:bodyPr>
          <a:lstStyle/>
          <a:p>
            <a:pPr fontAlgn="base"/>
            <a:r>
              <a:rPr lang="ru-RU" sz="1700" dirty="0">
                <a:solidFill>
                  <a:schemeClr val="tx1"/>
                </a:solidFill>
              </a:rPr>
              <a:t>Целью мониторинга индивидуальной дозы внешнего облучения состоит в получение приблизительных значений эффективной дозы внешнего облучения и эквивалентной дозы для конечностей, кожных покровов и глаз. Программа Радиационной защиты должна определять какой вид дозиметров нужен для мониторинга и как и где они должны носиться.</a:t>
            </a:r>
          </a:p>
          <a:p>
            <a:pPr fontAlgn="base"/>
            <a:r>
              <a:rPr lang="ru-RU" sz="1700" b="1" dirty="0">
                <a:solidFill>
                  <a:schemeClr val="tx1"/>
                </a:solidFill>
              </a:rPr>
              <a:t>Повседневный индивидуальный дозиметрический контроль (ИДК) </a:t>
            </a:r>
            <a:r>
              <a:rPr lang="ru-RU" sz="1700" dirty="0">
                <a:solidFill>
                  <a:schemeClr val="tx1"/>
                </a:solidFill>
              </a:rPr>
              <a:t>для работников контролируемых зон в радиоизотопном производстве обычно проводится с использованием персональных дозиметров типа ТЛД, способных измерять как сильно-проникающие, так и слабо-проникающие виды ИИ. Если показания дозиметра зависят от угла падения пучка ИИ и радиационные поля на рабочем месте существенно </a:t>
            </a:r>
            <a:r>
              <a:rPr lang="ru-RU" sz="1700" dirty="0" err="1">
                <a:solidFill>
                  <a:schemeClr val="tx1"/>
                </a:solidFill>
              </a:rPr>
              <a:t>неизотропны</a:t>
            </a:r>
            <a:r>
              <a:rPr lang="ru-RU" sz="1700" dirty="0">
                <a:solidFill>
                  <a:schemeClr val="tx1"/>
                </a:solidFill>
              </a:rPr>
              <a:t> возникает необходимость использования более одного дозиметра.</a:t>
            </a:r>
          </a:p>
          <a:p>
            <a:pPr fontAlgn="base"/>
            <a:r>
              <a:rPr lang="ru-RU" sz="1700" dirty="0">
                <a:solidFill>
                  <a:schemeClr val="tx1"/>
                </a:solidFill>
              </a:rPr>
              <a:t>Период ношения индивидуального дозиметра определяется уровнем внешней радиологической опасности на рабочем месте. В условиях радиоизотопного производства обычно используют период длительностью в месяц или в две недели.</a:t>
            </a:r>
          </a:p>
          <a:p>
            <a:pPr fontAlgn="base"/>
            <a:r>
              <a:rPr lang="ru-RU" sz="1700" dirty="0">
                <a:solidFill>
                  <a:schemeClr val="tx1"/>
                </a:solidFill>
              </a:rPr>
              <a:t>Повседневное использование электронных индивидуальных  дозиметров побуждает работников к осознанию радиологических условий и принятию действий для контроля воздействия. Чтение записей электронных персональных дозиметров может быть полезно для получения информации сопутствующей какому-либо происшествию или превышающему норму воздействия.</a:t>
            </a:r>
          </a:p>
          <a:p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9684568" y="3212976"/>
            <a:ext cx="626557" cy="325042"/>
          </a:xfrm>
        </p:spPr>
        <p:txBody>
          <a:bodyPr>
            <a:normAutofit fontScale="85000" lnSpcReduction="20000"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496944" cy="1038966"/>
          </a:xfrm>
        </p:spPr>
        <p:txBody>
          <a:bodyPr/>
          <a:lstStyle/>
          <a:p>
            <a:pPr algn="ctr"/>
            <a:r>
              <a:rPr lang="ru-RU" sz="2000" b="0" dirty="0">
                <a:solidFill>
                  <a:schemeClr val="tx1"/>
                </a:solidFill>
                <a:effectLst/>
              </a:rPr>
              <a:t>Индивидуальный мониторинг  доз внутреннего облучения</a:t>
            </a:r>
            <a:br>
              <a:rPr lang="ru-RU" sz="2000" b="0" dirty="0">
                <a:solidFill>
                  <a:schemeClr val="tx1"/>
                </a:solidFill>
                <a:effectLst/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137905"/>
            <a:ext cx="8856984" cy="5688632"/>
          </a:xfrm>
        </p:spPr>
        <p:txBody>
          <a:bodyPr>
            <a:normAutofit fontScale="92500" lnSpcReduction="20000"/>
          </a:bodyPr>
          <a:lstStyle/>
          <a:p>
            <a:pPr algn="l" fontAlgn="base"/>
            <a:r>
              <a:rPr lang="ru-RU" sz="1900" dirty="0"/>
              <a:t>Рабочие, производящие открытые </a:t>
            </a:r>
            <a:r>
              <a:rPr lang="ru-RU" sz="1900" dirty="0" err="1"/>
              <a:t>радионуклидные</a:t>
            </a:r>
            <a:r>
              <a:rPr lang="ru-RU" sz="1900" dirty="0"/>
              <a:t> источники или вовлечённые в управление жидкими отходами от производства нуждаются в повседневном мониторинге внутреннего загрязнения. Вид мониторинга (всего организма, щитовидной железы или, биологических проб) и его частота определяются свойствами радионуклидов, которые на них воздействуют и уровнями загрязнения рабочего места.  Если работники производят радионуклиды с коротким периодом полураспада, то лучше всего оценивать уровень загрязнения по поступлению радионуклидов в организм оцениваемому по результатам мониторинга на рабочем месте. Такие индикаторы на рабочем месте, как уровни загрязнения, предоставляют информацию для того, чтобы определить частоту мониторинга. Раз в месяц или в четыре недели это нормально.</a:t>
            </a:r>
          </a:p>
          <a:p>
            <a:pPr algn="l" fontAlgn="base"/>
            <a:r>
              <a:rPr lang="ru-RU" sz="1900" b="1" dirty="0"/>
              <a:t>Целевой мониторинг </a:t>
            </a:r>
            <a:r>
              <a:rPr lang="ru-RU" sz="1900" dirty="0"/>
              <a:t>для внутреннего загрязнения не проводится, кроме целевого мониторинга рабочего места на уровни загрязнения при сбоях в работе и  защите.</a:t>
            </a:r>
          </a:p>
          <a:p>
            <a:pPr algn="l" fontAlgn="base"/>
            <a:r>
              <a:rPr lang="ru-RU" sz="1900" b="1" dirty="0"/>
              <a:t>Специальный мониторинг </a:t>
            </a:r>
            <a:r>
              <a:rPr lang="ru-RU" sz="1900" dirty="0"/>
              <a:t>должен  осуществляться всегда при выполнении новых операций, но может быть нужным весьма длительный период. Его результаты должны отслеживаться, и может быть обнаружено, что они достаточно надёжны для мониторинга рабочего места, и в состоянии заменить индивидуальный мониторинг.  Специальный мониторинг проводится при происшествиях, когда есть вероятность для работника получить внутреннее загрязнение радиоактивным материалом.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7565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424936" cy="432048"/>
          </a:xfrm>
        </p:spPr>
        <p:txBody>
          <a:bodyPr/>
          <a:lstStyle/>
          <a:p>
            <a:pPr algn="ctr"/>
            <a:r>
              <a:rPr lang="ru-RU" sz="2400" b="0" dirty="0">
                <a:solidFill>
                  <a:schemeClr val="tx1"/>
                </a:solidFill>
                <a:effectLst/>
              </a:rPr>
              <a:t> Мониторинг окружающей среды</a:t>
            </a:r>
            <a:br>
              <a:rPr lang="ru-RU" sz="2400" b="0" dirty="0">
                <a:solidFill>
                  <a:schemeClr val="tx1"/>
                </a:solidFill>
                <a:effectLst/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052736"/>
            <a:ext cx="6336704" cy="5544616"/>
          </a:xfrm>
        </p:spPr>
        <p:txBody>
          <a:bodyPr>
            <a:normAutofit lnSpcReduction="10000"/>
          </a:bodyPr>
          <a:lstStyle/>
          <a:p>
            <a:pPr algn="l" fontAlgn="base"/>
            <a:r>
              <a:rPr lang="ru-RU" dirty="0">
                <a:solidFill>
                  <a:schemeClr val="tx1"/>
                </a:solidFill>
              </a:rPr>
              <a:t>Мониторинг окружающей среды обычно включается в План контроля окружающей среды,  чем в  План радиационной защиты.  Он предоставляет данные, которые подтверждают гарантии того, что жидкие и воздушные выбросы находятся в допустимых пределах. Он включает радиационный мониторинг при следующих операциях, проводимых в радиоизотопной промышленной лаборатории:</a:t>
            </a:r>
          </a:p>
          <a:p>
            <a:pPr algn="l" fontAlgn="base"/>
            <a:r>
              <a:rPr lang="ru-RU" dirty="0">
                <a:solidFill>
                  <a:schemeClr val="tx1"/>
                </a:solidFill>
              </a:rPr>
              <a:t>Хранение и высвобождение жидких стоков.</a:t>
            </a:r>
          </a:p>
          <a:p>
            <a:pPr algn="l" fontAlgn="base"/>
            <a:r>
              <a:rPr lang="ru-RU" dirty="0">
                <a:solidFill>
                  <a:schemeClr val="tx1"/>
                </a:solidFill>
              </a:rPr>
              <a:t>Эффективность внешней вентиляционной фильтрации.</a:t>
            </a:r>
          </a:p>
          <a:p>
            <a:pPr algn="l" fontAlgn="base"/>
            <a:r>
              <a:rPr lang="ru-RU" dirty="0">
                <a:solidFill>
                  <a:schemeClr val="tx1"/>
                </a:solidFill>
              </a:rPr>
              <a:t>Идентификация и высвобождение воздушных выбросов.</a:t>
            </a:r>
          </a:p>
          <a:p>
            <a:pPr algn="l" fontAlgn="base"/>
            <a:r>
              <a:rPr lang="ru-RU" dirty="0">
                <a:solidFill>
                  <a:schemeClr val="tx1"/>
                </a:solidFill>
              </a:rPr>
              <a:t>Мониторинг уровня освобождённых  отходов. Он проводится в низинных территориях удалённых от производственных лабораторий.</a:t>
            </a:r>
          </a:p>
          <a:p>
            <a:pPr algn="l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8315" y="1052736"/>
            <a:ext cx="2880320" cy="216024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608" y="3068959"/>
            <a:ext cx="3145532" cy="209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52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424936" cy="720080"/>
          </a:xfrm>
        </p:spPr>
        <p:txBody>
          <a:bodyPr/>
          <a:lstStyle/>
          <a:p>
            <a:pPr algn="ctr"/>
            <a:r>
              <a:rPr lang="ru-RU" sz="2800" b="0" dirty="0">
                <a:solidFill>
                  <a:schemeClr val="tx1"/>
                </a:solidFill>
                <a:effectLst/>
              </a:rPr>
              <a:t>  Уровни расследования и действия</a:t>
            </a:r>
            <a:br>
              <a:rPr lang="ru-RU" sz="2800" b="0" dirty="0">
                <a:solidFill>
                  <a:schemeClr val="tx1"/>
                </a:solidFill>
                <a:effectLst/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836712"/>
            <a:ext cx="8784976" cy="5904656"/>
          </a:xfrm>
        </p:spPr>
        <p:txBody>
          <a:bodyPr>
            <a:normAutofit fontScale="85000" lnSpcReduction="10000"/>
          </a:bodyPr>
          <a:lstStyle/>
          <a:p>
            <a:pPr algn="l" fontAlgn="base"/>
            <a:r>
              <a:rPr lang="ru-RU" dirty="0"/>
              <a:t>Программа радиационной защиты  должна установить уровни расследования и уровни действия для любого отслеживаемого параметра, например уровней мощности дозы и загрязнения на рабочем месте или для индивидуальной дозы.</a:t>
            </a:r>
          </a:p>
          <a:p>
            <a:pPr algn="l" fontAlgn="base"/>
            <a:r>
              <a:rPr lang="ru-RU" dirty="0"/>
              <a:t>Уровень расследования, используется для идентификации проблемы с процессом или цехом до возникновения радиологической опасности. Уровень действия это величина параметра при превышении которой ситуация должна быть взята под контроль и должны быть предприняты меры по снижению опасности.</a:t>
            </a:r>
          </a:p>
          <a:p>
            <a:pPr algn="l" fontAlgn="base"/>
            <a:r>
              <a:rPr lang="ru-RU" dirty="0"/>
              <a:t>В качестве общего руководства уровни расследования устанавливаются в одну двадцатую часть годовой дозы, а уровни действия в пять раз выше уровней расследования.  Это относится и к персональным дозам (хотя это должно зависеть от временной периодичности мониторинга и других установленных дозовых ограничений).</a:t>
            </a:r>
          </a:p>
          <a:p>
            <a:pPr algn="l" fontAlgn="base"/>
            <a:r>
              <a:rPr lang="ru-RU" dirty="0"/>
              <a:t>Применяя это руководство к уровням мощности доз в контролируемых зонах для производственной лаборатории, получим уровень расследования равный 0.5 </a:t>
            </a:r>
            <a:r>
              <a:rPr lang="ru-RU" dirty="0" err="1"/>
              <a:t>мкЗв</a:t>
            </a:r>
            <a:r>
              <a:rPr lang="ru-RU" dirty="0"/>
              <a:t>/ч (для 100% занятости) которая не очень реалистична.  На практике занятость, возможно, приближается к  50% (или меньше) но мощность дозы уровня расследования всё ещё остается нереалистичной.  Также сложно измерить и средний уровень мощности доз в производственной лаборатории, так как здесь может быть кратковременная вспышка высокой мощности дозы, когда радиоактивный материал перемещается между производственными зонами.  Уровни расследования и действия для мощности доз должны определяться через обзор нормальных рабочих радиологических условий.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446446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132</TotalTime>
  <Words>142</Words>
  <Application>Microsoft Office PowerPoint</Application>
  <PresentationFormat>Экран (4:3)</PresentationFormat>
  <Paragraphs>37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Радиационный мониторинг</vt:lpstr>
      <vt:lpstr>Презентация PowerPoint</vt:lpstr>
      <vt:lpstr> Мониторинг рабочего места </vt:lpstr>
      <vt:lpstr>Индивидуальный мониторинг  внешнего облучения </vt:lpstr>
      <vt:lpstr>Индивидуальный мониторинг  доз внутреннего облучения </vt:lpstr>
      <vt:lpstr> Мониторинг окружающей среды </vt:lpstr>
      <vt:lpstr>  Уровни расследования и действия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Радиационный мониторинг</dc:title>
  <dc:creator>Shamil</dc:creator>
  <cp:lastModifiedBy>Shamil</cp:lastModifiedBy>
  <cp:revision>7</cp:revision>
  <dcterms:created xsi:type="dcterms:W3CDTF">2014-03-18T18:12:19Z</dcterms:created>
  <dcterms:modified xsi:type="dcterms:W3CDTF">2014-04-01T17:49:13Z</dcterms:modified>
</cp:coreProperties>
</file>