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BE1E8-C31F-4946-BCEF-06B515933C89}" type="doc">
      <dgm:prSet loTypeId="urn:microsoft.com/office/officeart/2005/8/layout/orgChart1" loCatId="hierarchy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39D002A-6679-4EFF-A336-98E7BE89B045}">
      <dgm:prSet phldrT="[Текст]"/>
      <dgm:spPr/>
      <dgm:t>
        <a:bodyPr/>
        <a:lstStyle/>
        <a:p>
          <a:r>
            <a:rPr lang="ru-RU" dirty="0" smtClean="0"/>
            <a:t>Механика</a:t>
          </a:r>
          <a:endParaRPr lang="ru-RU" dirty="0"/>
        </a:p>
      </dgm:t>
    </dgm:pt>
    <dgm:pt modelId="{03AF1CD9-AC3C-4840-A490-A4DE1E928FB2}" type="parTrans" cxnId="{45438631-5DFE-4C58-A375-EB7AFF898117}">
      <dgm:prSet/>
      <dgm:spPr/>
      <dgm:t>
        <a:bodyPr/>
        <a:lstStyle/>
        <a:p>
          <a:endParaRPr lang="ru-RU"/>
        </a:p>
      </dgm:t>
    </dgm:pt>
    <dgm:pt modelId="{7C49C71B-1095-46BF-B9EA-468A1A460A02}" type="sibTrans" cxnId="{45438631-5DFE-4C58-A375-EB7AFF898117}">
      <dgm:prSet/>
      <dgm:spPr/>
      <dgm:t>
        <a:bodyPr/>
        <a:lstStyle/>
        <a:p>
          <a:endParaRPr lang="ru-RU"/>
        </a:p>
      </dgm:t>
    </dgm:pt>
    <dgm:pt modelId="{474B70D9-0A4A-429D-A3A4-534AC096365C}">
      <dgm:prSet phldrT="[Текст]"/>
      <dgm:spPr/>
      <dgm:t>
        <a:bodyPr/>
        <a:lstStyle/>
        <a:p>
          <a:r>
            <a:rPr lang="ru-RU" dirty="0" smtClean="0"/>
            <a:t>Кинематика</a:t>
          </a:r>
          <a:endParaRPr lang="ru-RU" dirty="0"/>
        </a:p>
      </dgm:t>
    </dgm:pt>
    <dgm:pt modelId="{D0CF284D-DE18-4F6B-AF36-1E3ED29BFA4C}" type="parTrans" cxnId="{F08ACF68-3AAE-4700-9011-7722DD8EF63D}">
      <dgm:prSet/>
      <dgm:spPr/>
      <dgm:t>
        <a:bodyPr/>
        <a:lstStyle/>
        <a:p>
          <a:endParaRPr lang="ru-RU"/>
        </a:p>
      </dgm:t>
    </dgm:pt>
    <dgm:pt modelId="{EE6AA98C-09D8-479A-9E8D-98B4FAFD1AFA}" type="sibTrans" cxnId="{F08ACF68-3AAE-4700-9011-7722DD8EF63D}">
      <dgm:prSet/>
      <dgm:spPr/>
      <dgm:t>
        <a:bodyPr/>
        <a:lstStyle/>
        <a:p>
          <a:endParaRPr lang="ru-RU"/>
        </a:p>
      </dgm:t>
    </dgm:pt>
    <dgm:pt modelId="{A747E620-ED6F-4996-B7A7-77830E61381D}">
      <dgm:prSet phldrT="[Текст]"/>
      <dgm:spPr/>
      <dgm:t>
        <a:bodyPr/>
        <a:lstStyle/>
        <a:p>
          <a:r>
            <a:rPr lang="ru-RU" dirty="0" smtClean="0"/>
            <a:t>Динамика</a:t>
          </a:r>
          <a:endParaRPr lang="ru-RU" dirty="0"/>
        </a:p>
      </dgm:t>
    </dgm:pt>
    <dgm:pt modelId="{3A2491B0-72A0-4073-A89F-28C8CC8267EC}" type="parTrans" cxnId="{426648FC-753F-4DCA-A0A2-7B581090BA2F}">
      <dgm:prSet/>
      <dgm:spPr/>
      <dgm:t>
        <a:bodyPr/>
        <a:lstStyle/>
        <a:p>
          <a:endParaRPr lang="ru-RU"/>
        </a:p>
      </dgm:t>
    </dgm:pt>
    <dgm:pt modelId="{64DDEBB6-67F9-4518-8A8A-B450480FCBE8}" type="sibTrans" cxnId="{426648FC-753F-4DCA-A0A2-7B581090BA2F}">
      <dgm:prSet/>
      <dgm:spPr/>
      <dgm:t>
        <a:bodyPr/>
        <a:lstStyle/>
        <a:p>
          <a:endParaRPr lang="ru-RU"/>
        </a:p>
      </dgm:t>
    </dgm:pt>
    <dgm:pt modelId="{A75B56AF-6FBC-429E-B69C-4BF3679FB91D}">
      <dgm:prSet phldrT="[Текст]"/>
      <dgm:spPr/>
      <dgm:t>
        <a:bodyPr/>
        <a:lstStyle/>
        <a:p>
          <a:r>
            <a:rPr lang="ru-RU" dirty="0" smtClean="0"/>
            <a:t>Статика</a:t>
          </a:r>
          <a:endParaRPr lang="ru-RU" dirty="0"/>
        </a:p>
      </dgm:t>
    </dgm:pt>
    <dgm:pt modelId="{E1B2EAE3-3E12-42C5-8222-28A8CCEEC694}" type="parTrans" cxnId="{2BBC7994-32D4-4ECF-A3A7-14F6219D921A}">
      <dgm:prSet/>
      <dgm:spPr/>
      <dgm:t>
        <a:bodyPr/>
        <a:lstStyle/>
        <a:p>
          <a:endParaRPr lang="ru-RU"/>
        </a:p>
      </dgm:t>
    </dgm:pt>
    <dgm:pt modelId="{ABA73F12-9BEA-4A19-83BA-F694273D531C}" type="sibTrans" cxnId="{2BBC7994-32D4-4ECF-A3A7-14F6219D921A}">
      <dgm:prSet/>
      <dgm:spPr/>
      <dgm:t>
        <a:bodyPr/>
        <a:lstStyle/>
        <a:p>
          <a:endParaRPr lang="ru-RU"/>
        </a:p>
      </dgm:t>
    </dgm:pt>
    <dgm:pt modelId="{0EC25EB1-A6C1-4EB4-8557-6D03836D5E54}" type="pres">
      <dgm:prSet presAssocID="{0DEBE1E8-C31F-4946-BCEF-06B515933C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2800CC-8289-4105-9DF8-CB31FF183EEE}" type="pres">
      <dgm:prSet presAssocID="{939D002A-6679-4EFF-A336-98E7BE89B045}" presName="hierRoot1" presStyleCnt="0">
        <dgm:presLayoutVars>
          <dgm:hierBranch val="init"/>
        </dgm:presLayoutVars>
      </dgm:prSet>
      <dgm:spPr/>
    </dgm:pt>
    <dgm:pt modelId="{38E15837-9285-4249-9383-D790F38808F2}" type="pres">
      <dgm:prSet presAssocID="{939D002A-6679-4EFF-A336-98E7BE89B045}" presName="rootComposite1" presStyleCnt="0"/>
      <dgm:spPr/>
    </dgm:pt>
    <dgm:pt modelId="{DDB68909-3683-49B6-9F2A-2E58EDA51EA6}" type="pres">
      <dgm:prSet presAssocID="{939D002A-6679-4EFF-A336-98E7BE89B04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A4BA9F-CEE6-42A0-BEE1-BF237A4BC0C1}" type="pres">
      <dgm:prSet presAssocID="{939D002A-6679-4EFF-A336-98E7BE89B04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3F8291-FF57-454F-9483-F38B6CE52ED9}" type="pres">
      <dgm:prSet presAssocID="{939D002A-6679-4EFF-A336-98E7BE89B045}" presName="hierChild2" presStyleCnt="0"/>
      <dgm:spPr/>
    </dgm:pt>
    <dgm:pt modelId="{FFF57599-7792-42D4-8A4C-9E755D5839AF}" type="pres">
      <dgm:prSet presAssocID="{D0CF284D-DE18-4F6B-AF36-1E3ED29BFA4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0683B8C-5A49-4D69-819C-E0C4D683B302}" type="pres">
      <dgm:prSet presAssocID="{474B70D9-0A4A-429D-A3A4-534AC096365C}" presName="hierRoot2" presStyleCnt="0">
        <dgm:presLayoutVars>
          <dgm:hierBranch val="init"/>
        </dgm:presLayoutVars>
      </dgm:prSet>
      <dgm:spPr/>
    </dgm:pt>
    <dgm:pt modelId="{55B628E4-DBD0-4EC1-8153-1CD33F772BE0}" type="pres">
      <dgm:prSet presAssocID="{474B70D9-0A4A-429D-A3A4-534AC096365C}" presName="rootComposite" presStyleCnt="0"/>
      <dgm:spPr/>
    </dgm:pt>
    <dgm:pt modelId="{8BF20F15-3502-4654-81D8-5F9D8B377812}" type="pres">
      <dgm:prSet presAssocID="{474B70D9-0A4A-429D-A3A4-534AC096365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36828-1CF1-433A-85FA-098958F8FA59}" type="pres">
      <dgm:prSet presAssocID="{474B70D9-0A4A-429D-A3A4-534AC096365C}" presName="rootConnector" presStyleLbl="node2" presStyleIdx="0" presStyleCnt="3"/>
      <dgm:spPr/>
      <dgm:t>
        <a:bodyPr/>
        <a:lstStyle/>
        <a:p>
          <a:endParaRPr lang="ru-RU"/>
        </a:p>
      </dgm:t>
    </dgm:pt>
    <dgm:pt modelId="{E25A9CE1-6112-4370-B094-2538F384DCFA}" type="pres">
      <dgm:prSet presAssocID="{474B70D9-0A4A-429D-A3A4-534AC096365C}" presName="hierChild4" presStyleCnt="0"/>
      <dgm:spPr/>
    </dgm:pt>
    <dgm:pt modelId="{AD658C22-AC2F-4B62-B771-B35F4A1C56D0}" type="pres">
      <dgm:prSet presAssocID="{474B70D9-0A4A-429D-A3A4-534AC096365C}" presName="hierChild5" presStyleCnt="0"/>
      <dgm:spPr/>
    </dgm:pt>
    <dgm:pt modelId="{552C644A-40B1-46F7-B6CB-B745BBF1ECFE}" type="pres">
      <dgm:prSet presAssocID="{3A2491B0-72A0-4073-A89F-28C8CC8267E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3D56BAF-A9C9-4B38-9ADC-12E8D106AED9}" type="pres">
      <dgm:prSet presAssocID="{A747E620-ED6F-4996-B7A7-77830E61381D}" presName="hierRoot2" presStyleCnt="0">
        <dgm:presLayoutVars>
          <dgm:hierBranch val="init"/>
        </dgm:presLayoutVars>
      </dgm:prSet>
      <dgm:spPr/>
    </dgm:pt>
    <dgm:pt modelId="{F0BAC0CD-0730-44EE-95A5-DDA786F17986}" type="pres">
      <dgm:prSet presAssocID="{A747E620-ED6F-4996-B7A7-77830E61381D}" presName="rootComposite" presStyleCnt="0"/>
      <dgm:spPr/>
    </dgm:pt>
    <dgm:pt modelId="{48D34540-B9C6-426A-B4BC-90F19504D6CC}" type="pres">
      <dgm:prSet presAssocID="{A747E620-ED6F-4996-B7A7-77830E61381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1B453-C355-4DCA-B201-27420B80703F}" type="pres">
      <dgm:prSet presAssocID="{A747E620-ED6F-4996-B7A7-77830E61381D}" presName="rootConnector" presStyleLbl="node2" presStyleIdx="1" presStyleCnt="3"/>
      <dgm:spPr/>
      <dgm:t>
        <a:bodyPr/>
        <a:lstStyle/>
        <a:p>
          <a:endParaRPr lang="ru-RU"/>
        </a:p>
      </dgm:t>
    </dgm:pt>
    <dgm:pt modelId="{E40F2D0D-6DD9-43C8-84E9-3505074F3016}" type="pres">
      <dgm:prSet presAssocID="{A747E620-ED6F-4996-B7A7-77830E61381D}" presName="hierChild4" presStyleCnt="0"/>
      <dgm:spPr/>
    </dgm:pt>
    <dgm:pt modelId="{76CE7F4E-9F53-4730-8B04-46B858BEF876}" type="pres">
      <dgm:prSet presAssocID="{A747E620-ED6F-4996-B7A7-77830E61381D}" presName="hierChild5" presStyleCnt="0"/>
      <dgm:spPr/>
    </dgm:pt>
    <dgm:pt modelId="{620101D1-3B25-4861-892D-E578A439CA5E}" type="pres">
      <dgm:prSet presAssocID="{E1B2EAE3-3E12-42C5-8222-28A8CCEEC69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8BA2F8F-BE7F-45D2-956C-4BAA7C1D5F55}" type="pres">
      <dgm:prSet presAssocID="{A75B56AF-6FBC-429E-B69C-4BF3679FB91D}" presName="hierRoot2" presStyleCnt="0">
        <dgm:presLayoutVars>
          <dgm:hierBranch val="init"/>
        </dgm:presLayoutVars>
      </dgm:prSet>
      <dgm:spPr/>
    </dgm:pt>
    <dgm:pt modelId="{89E3078C-02AC-4C1D-B8C1-DC04098681AE}" type="pres">
      <dgm:prSet presAssocID="{A75B56AF-6FBC-429E-B69C-4BF3679FB91D}" presName="rootComposite" presStyleCnt="0"/>
      <dgm:spPr/>
    </dgm:pt>
    <dgm:pt modelId="{0206D0E7-2A3E-4E91-A0AA-265649682664}" type="pres">
      <dgm:prSet presAssocID="{A75B56AF-6FBC-429E-B69C-4BF3679FB91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0A173-4363-4EFD-96FB-60D0E2C22A29}" type="pres">
      <dgm:prSet presAssocID="{A75B56AF-6FBC-429E-B69C-4BF3679FB91D}" presName="rootConnector" presStyleLbl="node2" presStyleIdx="2" presStyleCnt="3"/>
      <dgm:spPr/>
      <dgm:t>
        <a:bodyPr/>
        <a:lstStyle/>
        <a:p>
          <a:endParaRPr lang="ru-RU"/>
        </a:p>
      </dgm:t>
    </dgm:pt>
    <dgm:pt modelId="{467BC5AB-249D-4454-90F5-B83784D0EFFD}" type="pres">
      <dgm:prSet presAssocID="{A75B56AF-6FBC-429E-B69C-4BF3679FB91D}" presName="hierChild4" presStyleCnt="0"/>
      <dgm:spPr/>
    </dgm:pt>
    <dgm:pt modelId="{DE080737-F827-4AE7-B013-352827B14646}" type="pres">
      <dgm:prSet presAssocID="{A75B56AF-6FBC-429E-B69C-4BF3679FB91D}" presName="hierChild5" presStyleCnt="0"/>
      <dgm:spPr/>
    </dgm:pt>
    <dgm:pt modelId="{DE9E53FA-671E-4EF5-89EF-579CFD38832F}" type="pres">
      <dgm:prSet presAssocID="{939D002A-6679-4EFF-A336-98E7BE89B045}" presName="hierChild3" presStyleCnt="0"/>
      <dgm:spPr/>
    </dgm:pt>
  </dgm:ptLst>
  <dgm:cxnLst>
    <dgm:cxn modelId="{5E77A4CB-F2F0-467E-8C96-B716E7D10DB9}" type="presOf" srcId="{A75B56AF-6FBC-429E-B69C-4BF3679FB91D}" destId="{0206D0E7-2A3E-4E91-A0AA-265649682664}" srcOrd="0" destOrd="0" presId="urn:microsoft.com/office/officeart/2005/8/layout/orgChart1"/>
    <dgm:cxn modelId="{9BBA153B-22C3-4724-A7B0-0F4735B07593}" type="presOf" srcId="{E1B2EAE3-3E12-42C5-8222-28A8CCEEC694}" destId="{620101D1-3B25-4861-892D-E578A439CA5E}" srcOrd="0" destOrd="0" presId="urn:microsoft.com/office/officeart/2005/8/layout/orgChart1"/>
    <dgm:cxn modelId="{45438631-5DFE-4C58-A375-EB7AFF898117}" srcId="{0DEBE1E8-C31F-4946-BCEF-06B515933C89}" destId="{939D002A-6679-4EFF-A336-98E7BE89B045}" srcOrd="0" destOrd="0" parTransId="{03AF1CD9-AC3C-4840-A490-A4DE1E928FB2}" sibTransId="{7C49C71B-1095-46BF-B9EA-468A1A460A02}"/>
    <dgm:cxn modelId="{C25078FD-4447-40F2-BEC3-182B7290473B}" type="presOf" srcId="{D0CF284D-DE18-4F6B-AF36-1E3ED29BFA4C}" destId="{FFF57599-7792-42D4-8A4C-9E755D5839AF}" srcOrd="0" destOrd="0" presId="urn:microsoft.com/office/officeart/2005/8/layout/orgChart1"/>
    <dgm:cxn modelId="{966BE4DC-A36D-44BB-8B88-A3DBAB9A74A2}" type="presOf" srcId="{939D002A-6679-4EFF-A336-98E7BE89B045}" destId="{ECA4BA9F-CEE6-42A0-BEE1-BF237A4BC0C1}" srcOrd="1" destOrd="0" presId="urn:microsoft.com/office/officeart/2005/8/layout/orgChart1"/>
    <dgm:cxn modelId="{41D2A138-4CB9-4876-AF62-93D251852EA9}" type="presOf" srcId="{939D002A-6679-4EFF-A336-98E7BE89B045}" destId="{DDB68909-3683-49B6-9F2A-2E58EDA51EA6}" srcOrd="0" destOrd="0" presId="urn:microsoft.com/office/officeart/2005/8/layout/orgChart1"/>
    <dgm:cxn modelId="{CCB856CA-B563-45E4-9E6B-0B27E3073440}" type="presOf" srcId="{A75B56AF-6FBC-429E-B69C-4BF3679FB91D}" destId="{E3D0A173-4363-4EFD-96FB-60D0E2C22A29}" srcOrd="1" destOrd="0" presId="urn:microsoft.com/office/officeart/2005/8/layout/orgChart1"/>
    <dgm:cxn modelId="{426648FC-753F-4DCA-A0A2-7B581090BA2F}" srcId="{939D002A-6679-4EFF-A336-98E7BE89B045}" destId="{A747E620-ED6F-4996-B7A7-77830E61381D}" srcOrd="1" destOrd="0" parTransId="{3A2491B0-72A0-4073-A89F-28C8CC8267EC}" sibTransId="{64DDEBB6-67F9-4518-8A8A-B450480FCBE8}"/>
    <dgm:cxn modelId="{2BBC7994-32D4-4ECF-A3A7-14F6219D921A}" srcId="{939D002A-6679-4EFF-A336-98E7BE89B045}" destId="{A75B56AF-6FBC-429E-B69C-4BF3679FB91D}" srcOrd="2" destOrd="0" parTransId="{E1B2EAE3-3E12-42C5-8222-28A8CCEEC694}" sibTransId="{ABA73F12-9BEA-4A19-83BA-F694273D531C}"/>
    <dgm:cxn modelId="{9A3DADF0-6DA0-41AD-85F2-85AE0D844A54}" type="presOf" srcId="{A747E620-ED6F-4996-B7A7-77830E61381D}" destId="{4871B453-C355-4DCA-B201-27420B80703F}" srcOrd="1" destOrd="0" presId="urn:microsoft.com/office/officeart/2005/8/layout/orgChart1"/>
    <dgm:cxn modelId="{1FA04696-0C6F-4801-825D-C2473472D983}" type="presOf" srcId="{A747E620-ED6F-4996-B7A7-77830E61381D}" destId="{48D34540-B9C6-426A-B4BC-90F19504D6CC}" srcOrd="0" destOrd="0" presId="urn:microsoft.com/office/officeart/2005/8/layout/orgChart1"/>
    <dgm:cxn modelId="{F08ACF68-3AAE-4700-9011-7722DD8EF63D}" srcId="{939D002A-6679-4EFF-A336-98E7BE89B045}" destId="{474B70D9-0A4A-429D-A3A4-534AC096365C}" srcOrd="0" destOrd="0" parTransId="{D0CF284D-DE18-4F6B-AF36-1E3ED29BFA4C}" sibTransId="{EE6AA98C-09D8-479A-9E8D-98B4FAFD1AFA}"/>
    <dgm:cxn modelId="{C39F21C2-9A6C-444F-BC45-DE308EC47B2A}" type="presOf" srcId="{0DEBE1E8-C31F-4946-BCEF-06B515933C89}" destId="{0EC25EB1-A6C1-4EB4-8557-6D03836D5E54}" srcOrd="0" destOrd="0" presId="urn:microsoft.com/office/officeart/2005/8/layout/orgChart1"/>
    <dgm:cxn modelId="{F58680F6-4DB0-438E-BEAA-F9D8E9327BB3}" type="presOf" srcId="{474B70D9-0A4A-429D-A3A4-534AC096365C}" destId="{5CB36828-1CF1-433A-85FA-098958F8FA59}" srcOrd="1" destOrd="0" presId="urn:microsoft.com/office/officeart/2005/8/layout/orgChart1"/>
    <dgm:cxn modelId="{538A5EEC-8543-4605-9F9A-E1773B74B124}" type="presOf" srcId="{3A2491B0-72A0-4073-A89F-28C8CC8267EC}" destId="{552C644A-40B1-46F7-B6CB-B745BBF1ECFE}" srcOrd="0" destOrd="0" presId="urn:microsoft.com/office/officeart/2005/8/layout/orgChart1"/>
    <dgm:cxn modelId="{D3DB7FF3-0BEC-4705-8A7A-F4CD6406303E}" type="presOf" srcId="{474B70D9-0A4A-429D-A3A4-534AC096365C}" destId="{8BF20F15-3502-4654-81D8-5F9D8B377812}" srcOrd="0" destOrd="0" presId="urn:microsoft.com/office/officeart/2005/8/layout/orgChart1"/>
    <dgm:cxn modelId="{7B0E0971-BD45-471D-AD78-DFAEEBC2F0E0}" type="presParOf" srcId="{0EC25EB1-A6C1-4EB4-8557-6D03836D5E54}" destId="{FE2800CC-8289-4105-9DF8-CB31FF183EEE}" srcOrd="0" destOrd="0" presId="urn:microsoft.com/office/officeart/2005/8/layout/orgChart1"/>
    <dgm:cxn modelId="{71AA7825-9C61-48C5-97A0-56230D8DB5E3}" type="presParOf" srcId="{FE2800CC-8289-4105-9DF8-CB31FF183EEE}" destId="{38E15837-9285-4249-9383-D790F38808F2}" srcOrd="0" destOrd="0" presId="urn:microsoft.com/office/officeart/2005/8/layout/orgChart1"/>
    <dgm:cxn modelId="{68AAB0C2-9337-4B3F-A8CD-2CCECF31F6A4}" type="presParOf" srcId="{38E15837-9285-4249-9383-D790F38808F2}" destId="{DDB68909-3683-49B6-9F2A-2E58EDA51EA6}" srcOrd="0" destOrd="0" presId="urn:microsoft.com/office/officeart/2005/8/layout/orgChart1"/>
    <dgm:cxn modelId="{8EE480A7-DE80-492D-9495-DE8E046A0EAE}" type="presParOf" srcId="{38E15837-9285-4249-9383-D790F38808F2}" destId="{ECA4BA9F-CEE6-42A0-BEE1-BF237A4BC0C1}" srcOrd="1" destOrd="0" presId="urn:microsoft.com/office/officeart/2005/8/layout/orgChart1"/>
    <dgm:cxn modelId="{C64F5B4A-217B-481F-9F97-77F88D7C3347}" type="presParOf" srcId="{FE2800CC-8289-4105-9DF8-CB31FF183EEE}" destId="{E43F8291-FF57-454F-9483-F38B6CE52ED9}" srcOrd="1" destOrd="0" presId="urn:microsoft.com/office/officeart/2005/8/layout/orgChart1"/>
    <dgm:cxn modelId="{3FBE174A-3230-41F8-B7DA-EC5881FF3FE4}" type="presParOf" srcId="{E43F8291-FF57-454F-9483-F38B6CE52ED9}" destId="{FFF57599-7792-42D4-8A4C-9E755D5839AF}" srcOrd="0" destOrd="0" presId="urn:microsoft.com/office/officeart/2005/8/layout/orgChart1"/>
    <dgm:cxn modelId="{96372A9B-153A-48D4-BBE3-78E2BCCDFC49}" type="presParOf" srcId="{E43F8291-FF57-454F-9483-F38B6CE52ED9}" destId="{10683B8C-5A49-4D69-819C-E0C4D683B302}" srcOrd="1" destOrd="0" presId="urn:microsoft.com/office/officeart/2005/8/layout/orgChart1"/>
    <dgm:cxn modelId="{971D53AA-0023-442B-A221-B6E5F7B2068C}" type="presParOf" srcId="{10683B8C-5A49-4D69-819C-E0C4D683B302}" destId="{55B628E4-DBD0-4EC1-8153-1CD33F772BE0}" srcOrd="0" destOrd="0" presId="urn:microsoft.com/office/officeart/2005/8/layout/orgChart1"/>
    <dgm:cxn modelId="{F5EEB187-B8F2-47CC-B9D8-C531257D4B1B}" type="presParOf" srcId="{55B628E4-DBD0-4EC1-8153-1CD33F772BE0}" destId="{8BF20F15-3502-4654-81D8-5F9D8B377812}" srcOrd="0" destOrd="0" presId="urn:microsoft.com/office/officeart/2005/8/layout/orgChart1"/>
    <dgm:cxn modelId="{637CCD71-C8A8-4165-A018-7714189DA4C6}" type="presParOf" srcId="{55B628E4-DBD0-4EC1-8153-1CD33F772BE0}" destId="{5CB36828-1CF1-433A-85FA-098958F8FA59}" srcOrd="1" destOrd="0" presId="urn:microsoft.com/office/officeart/2005/8/layout/orgChart1"/>
    <dgm:cxn modelId="{0EE6FA75-D661-4DB2-AE7D-CECC28A5A987}" type="presParOf" srcId="{10683B8C-5A49-4D69-819C-E0C4D683B302}" destId="{E25A9CE1-6112-4370-B094-2538F384DCFA}" srcOrd="1" destOrd="0" presId="urn:microsoft.com/office/officeart/2005/8/layout/orgChart1"/>
    <dgm:cxn modelId="{4CFCFB50-BF73-4093-9B24-0AB08A38374B}" type="presParOf" srcId="{10683B8C-5A49-4D69-819C-E0C4D683B302}" destId="{AD658C22-AC2F-4B62-B771-B35F4A1C56D0}" srcOrd="2" destOrd="0" presId="urn:microsoft.com/office/officeart/2005/8/layout/orgChart1"/>
    <dgm:cxn modelId="{5179FC06-F545-4CE7-904E-8B325A54C1C3}" type="presParOf" srcId="{E43F8291-FF57-454F-9483-F38B6CE52ED9}" destId="{552C644A-40B1-46F7-B6CB-B745BBF1ECFE}" srcOrd="2" destOrd="0" presId="urn:microsoft.com/office/officeart/2005/8/layout/orgChart1"/>
    <dgm:cxn modelId="{0860A7E3-AD5C-4FB7-9D70-6726E2546479}" type="presParOf" srcId="{E43F8291-FF57-454F-9483-F38B6CE52ED9}" destId="{83D56BAF-A9C9-4B38-9ADC-12E8D106AED9}" srcOrd="3" destOrd="0" presId="urn:microsoft.com/office/officeart/2005/8/layout/orgChart1"/>
    <dgm:cxn modelId="{0EDF525F-8F58-4863-8E65-6C4E85C7BCB9}" type="presParOf" srcId="{83D56BAF-A9C9-4B38-9ADC-12E8D106AED9}" destId="{F0BAC0CD-0730-44EE-95A5-DDA786F17986}" srcOrd="0" destOrd="0" presId="urn:microsoft.com/office/officeart/2005/8/layout/orgChart1"/>
    <dgm:cxn modelId="{BC8B34B2-D952-4D60-B95F-DB18DE3CC4EA}" type="presParOf" srcId="{F0BAC0CD-0730-44EE-95A5-DDA786F17986}" destId="{48D34540-B9C6-426A-B4BC-90F19504D6CC}" srcOrd="0" destOrd="0" presId="urn:microsoft.com/office/officeart/2005/8/layout/orgChart1"/>
    <dgm:cxn modelId="{B17ADCFE-C73F-4CBE-BF30-6243DCAB0C87}" type="presParOf" srcId="{F0BAC0CD-0730-44EE-95A5-DDA786F17986}" destId="{4871B453-C355-4DCA-B201-27420B80703F}" srcOrd="1" destOrd="0" presId="urn:microsoft.com/office/officeart/2005/8/layout/orgChart1"/>
    <dgm:cxn modelId="{5746E363-99A5-4F57-9BE0-80BA32F0FD72}" type="presParOf" srcId="{83D56BAF-A9C9-4B38-9ADC-12E8D106AED9}" destId="{E40F2D0D-6DD9-43C8-84E9-3505074F3016}" srcOrd="1" destOrd="0" presId="urn:microsoft.com/office/officeart/2005/8/layout/orgChart1"/>
    <dgm:cxn modelId="{2F6A80B6-29EB-4426-88AA-D144D77FD4F3}" type="presParOf" srcId="{83D56BAF-A9C9-4B38-9ADC-12E8D106AED9}" destId="{76CE7F4E-9F53-4730-8B04-46B858BEF876}" srcOrd="2" destOrd="0" presId="urn:microsoft.com/office/officeart/2005/8/layout/orgChart1"/>
    <dgm:cxn modelId="{C0F5D6B6-773A-4626-86E9-E0E112D562EA}" type="presParOf" srcId="{E43F8291-FF57-454F-9483-F38B6CE52ED9}" destId="{620101D1-3B25-4861-892D-E578A439CA5E}" srcOrd="4" destOrd="0" presId="urn:microsoft.com/office/officeart/2005/8/layout/orgChart1"/>
    <dgm:cxn modelId="{7A22630F-ADC4-485C-8030-F669774D0F64}" type="presParOf" srcId="{E43F8291-FF57-454F-9483-F38B6CE52ED9}" destId="{78BA2F8F-BE7F-45D2-956C-4BAA7C1D5F55}" srcOrd="5" destOrd="0" presId="urn:microsoft.com/office/officeart/2005/8/layout/orgChart1"/>
    <dgm:cxn modelId="{85DA0C55-D283-41AE-9FBF-8A0E10A357CE}" type="presParOf" srcId="{78BA2F8F-BE7F-45D2-956C-4BAA7C1D5F55}" destId="{89E3078C-02AC-4C1D-B8C1-DC04098681AE}" srcOrd="0" destOrd="0" presId="urn:microsoft.com/office/officeart/2005/8/layout/orgChart1"/>
    <dgm:cxn modelId="{85DDE59C-CC03-4B07-845D-4523625264FD}" type="presParOf" srcId="{89E3078C-02AC-4C1D-B8C1-DC04098681AE}" destId="{0206D0E7-2A3E-4E91-A0AA-265649682664}" srcOrd="0" destOrd="0" presId="urn:microsoft.com/office/officeart/2005/8/layout/orgChart1"/>
    <dgm:cxn modelId="{0092C31A-7661-487C-A28C-32C773F6CC25}" type="presParOf" srcId="{89E3078C-02AC-4C1D-B8C1-DC04098681AE}" destId="{E3D0A173-4363-4EFD-96FB-60D0E2C22A29}" srcOrd="1" destOrd="0" presId="urn:microsoft.com/office/officeart/2005/8/layout/orgChart1"/>
    <dgm:cxn modelId="{ED0A1F72-1D5D-4DB1-A4D4-460E45ECEE56}" type="presParOf" srcId="{78BA2F8F-BE7F-45D2-956C-4BAA7C1D5F55}" destId="{467BC5AB-249D-4454-90F5-B83784D0EFFD}" srcOrd="1" destOrd="0" presId="urn:microsoft.com/office/officeart/2005/8/layout/orgChart1"/>
    <dgm:cxn modelId="{5D5D4FDF-6849-4D47-8EAB-DBF16B335BFB}" type="presParOf" srcId="{78BA2F8F-BE7F-45D2-956C-4BAA7C1D5F55}" destId="{DE080737-F827-4AE7-B013-352827B14646}" srcOrd="2" destOrd="0" presId="urn:microsoft.com/office/officeart/2005/8/layout/orgChart1"/>
    <dgm:cxn modelId="{B1360895-B09A-40D0-96C0-933DB65915F4}" type="presParOf" srcId="{FE2800CC-8289-4105-9DF8-CB31FF183EEE}" destId="{DE9E53FA-671E-4EF5-89EF-579CFD3883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Физические основы классической механики</a:t>
            </a:r>
          </a:p>
        </p:txBody>
      </p:sp>
    </p:spTree>
    <p:extLst>
      <p:ext uri="{BB962C8B-B14F-4D97-AF65-F5344CB8AC3E}">
        <p14:creationId xmlns:p14="http://schemas.microsoft.com/office/powerpoint/2010/main" val="369062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516048"/>
                <a:ext cx="10131425" cy="6210677"/>
              </a:xfrm>
            </p:spPr>
            <p:txBody>
              <a:bodyPr>
                <a:normAutofit fontScale="92500"/>
              </a:bodyPr>
              <a:lstStyle/>
              <a:p>
                <a:pPr lvl="0">
                  <a:buClr>
                    <a:prstClr val="white"/>
                  </a:buClr>
                </a:pPr>
                <a:r>
                  <a:rPr lang="ru-RU" sz="2800" dirty="0">
                    <a:solidFill>
                      <a:prstClr val="white"/>
                    </a:solidFill>
                  </a:rPr>
                  <a:t>Мгновенная скорость или скорость в данный момент времени.</a:t>
                </a:r>
              </a:p>
              <a:p>
                <a:pPr marL="0" lvl="0" indent="0">
                  <a:buClr>
                    <a:prstClr val="white"/>
                  </a:buClr>
                  <a:buNone/>
                </a:pPr>
                <a:endParaRPr lang="ru-RU" sz="2800" dirty="0">
                  <a:solidFill>
                    <a:prstClr val="white"/>
                  </a:solidFill>
                </a:endParaRPr>
              </a:p>
              <a:p>
                <a:pPr lvl="0">
                  <a:buClr>
                    <a:prstClr val="white"/>
                  </a:buClr>
                </a:pPr>
                <a:r>
                  <a:rPr lang="ru-RU" sz="2800" dirty="0">
                    <a:solidFill>
                      <a:prstClr val="white"/>
                    </a:solidFill>
                  </a:rPr>
                  <a:t>Если </a:t>
                </a:r>
                <a:r>
                  <a:rPr lang="ru-RU" sz="2800" dirty="0">
                    <a:solidFill>
                      <a:prstClr val="white"/>
                    </a:solidFill>
                  </a:rPr>
                  <a:t>в выражении </a:t>
                </a:r>
                <a:r>
                  <a:rPr lang="ru-RU" sz="2800" dirty="0">
                    <a:solidFill>
                      <a:prstClr val="white"/>
                    </a:solidFill>
                  </a:rPr>
                  <a:t>перейти </a:t>
                </a:r>
                <a:r>
                  <a:rPr lang="ru-RU" sz="2800" dirty="0">
                    <a:solidFill>
                      <a:prstClr val="white"/>
                    </a:solidFill>
                  </a:rPr>
                  <a:t>к пределу, устремляя  к нулю, то мы получим выражение для вектора скорости </a:t>
                </a:r>
                <a:r>
                  <a:rPr lang="ru-RU" sz="2800" dirty="0" err="1">
                    <a:solidFill>
                      <a:prstClr val="white"/>
                    </a:solidFill>
                  </a:rPr>
                  <a:t>м.т</a:t>
                </a:r>
                <a:r>
                  <a:rPr lang="ru-RU" sz="2800" dirty="0">
                    <a:solidFill>
                      <a:prstClr val="white"/>
                    </a:solidFill>
                  </a:rPr>
                  <a:t>. в момент времени t прохождения ее через </a:t>
                </a:r>
                <a:r>
                  <a:rPr lang="ru-RU" sz="2800" dirty="0" err="1">
                    <a:solidFill>
                      <a:prstClr val="white"/>
                    </a:solidFill>
                  </a:rPr>
                  <a:t>т.М</a:t>
                </a:r>
                <a:r>
                  <a:rPr lang="ru-RU" sz="2800" dirty="0">
                    <a:solidFill>
                      <a:prstClr val="white"/>
                    </a:solidFill>
                  </a:rPr>
                  <a:t> траектории.</a:t>
                </a:r>
              </a:p>
              <a:p>
                <a:pPr lvl="0">
                  <a:buClr>
                    <a:prstClr val="white"/>
                  </a:buClr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e>
                        </m:d>
                        <m:f>
                          <m:fPr>
                            <m:ctrlP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  <m:r>
                      <a:rPr lang="en-US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ru-RU" sz="2800" dirty="0">
                  <a:solidFill>
                    <a:prstClr val="white"/>
                  </a:solidFill>
                </a:endParaRPr>
              </a:p>
              <a:p>
                <a:pPr lvl="0">
                  <a:buClr>
                    <a:prstClr val="white"/>
                  </a:buClr>
                </a:pPr>
                <a:r>
                  <a:rPr lang="ru-RU" sz="2800" dirty="0">
                    <a:solidFill>
                      <a:prstClr val="white"/>
                    </a:solidFill>
                  </a:rPr>
                  <a:t>В </a:t>
                </a:r>
                <a:r>
                  <a:rPr lang="ru-RU" sz="2800" dirty="0">
                    <a:solidFill>
                      <a:prstClr val="white"/>
                    </a:solidFill>
                  </a:rPr>
                  <a:t>процессе уменьшения величины  точка N приближается к </a:t>
                </a:r>
                <a:r>
                  <a:rPr lang="ru-RU" sz="2800" dirty="0" err="1">
                    <a:solidFill>
                      <a:prstClr val="white"/>
                    </a:solidFill>
                  </a:rPr>
                  <a:t>т.М</a:t>
                </a:r>
                <a:r>
                  <a:rPr lang="ru-RU" sz="2800" dirty="0">
                    <a:solidFill>
                      <a:prstClr val="white"/>
                    </a:solidFill>
                  </a:rPr>
                  <a:t>, и хорда МN, поворачиваясь вокруг </a:t>
                </a:r>
                <a:r>
                  <a:rPr lang="ru-RU" sz="2800" dirty="0" err="1">
                    <a:solidFill>
                      <a:prstClr val="white"/>
                    </a:solidFill>
                  </a:rPr>
                  <a:t>т.М</a:t>
                </a:r>
                <a:r>
                  <a:rPr lang="ru-RU" sz="2800" dirty="0">
                    <a:solidFill>
                      <a:prstClr val="white"/>
                    </a:solidFill>
                  </a:rPr>
                  <a:t>, в пределе совпадает по направлению с касательной к траектории в точке М. Поэтому вектор  и скорость v движущейся точки направлены по касательной траектории в сторону движения. Вектор скорости v материальной точки можно разложить на три составляющие, направленные вдоль осей прямоугольной декартовой системы координат.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516048"/>
                <a:ext cx="10131425" cy="6210677"/>
              </a:xfrm>
              <a:blipFill rotWithShape="0">
                <a:blip r:embed="rId2"/>
                <a:stretch>
                  <a:fillRect l="-963" t="-1965" r="-2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9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Предмет </a:t>
            </a:r>
            <a:r>
              <a:rPr lang="ru-RU" dirty="0" smtClean="0"/>
              <a:t>физики</a:t>
            </a:r>
          </a:p>
          <a:p>
            <a:r>
              <a:rPr lang="ru-RU" dirty="0" smtClean="0"/>
              <a:t>Физические </a:t>
            </a:r>
            <a:r>
              <a:rPr lang="ru-RU" dirty="0"/>
              <a:t>основы классической </a:t>
            </a:r>
            <a:r>
              <a:rPr lang="ru-RU" dirty="0" smtClean="0"/>
              <a:t>механики</a:t>
            </a:r>
          </a:p>
          <a:p>
            <a:r>
              <a:rPr lang="ru-RU" dirty="0" smtClean="0"/>
              <a:t>Кинематика </a:t>
            </a:r>
            <a:r>
              <a:rPr lang="ru-RU" dirty="0"/>
              <a:t>материальной </a:t>
            </a:r>
            <a:r>
              <a:rPr lang="ru-RU" dirty="0" smtClean="0"/>
              <a:t>точки</a:t>
            </a:r>
          </a:p>
          <a:p>
            <a:r>
              <a:rPr lang="ru-RU" dirty="0" smtClean="0"/>
              <a:t>Система отсчета</a:t>
            </a:r>
          </a:p>
          <a:p>
            <a:r>
              <a:rPr lang="ru-RU" dirty="0" smtClean="0"/>
              <a:t>Скорость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02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. И. Трофимова</a:t>
            </a:r>
            <a:r>
              <a:rPr lang="ru-RU" dirty="0"/>
              <a:t>. Курс физики. Учеб. пособие для </a:t>
            </a:r>
            <a:r>
              <a:rPr lang="ru-RU" dirty="0" smtClean="0"/>
              <a:t>вузов</a:t>
            </a:r>
          </a:p>
          <a:p>
            <a:r>
              <a:rPr lang="ru-RU" dirty="0"/>
              <a:t>И</a:t>
            </a:r>
            <a:r>
              <a:rPr lang="ru-RU" dirty="0" smtClean="0"/>
              <a:t>. В. Савельев</a:t>
            </a:r>
            <a:r>
              <a:rPr lang="ru-RU" dirty="0"/>
              <a:t>. Курс общей </a:t>
            </a:r>
            <a:r>
              <a:rPr lang="ru-RU" dirty="0" smtClean="0"/>
              <a:t>физики том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В</a:t>
            </a:r>
            <a:r>
              <a:rPr lang="ru-RU" dirty="0" smtClean="0"/>
              <a:t>. С</a:t>
            </a:r>
            <a:r>
              <a:rPr lang="ru-RU" dirty="0"/>
              <a:t>. Волькенштейн. Сборник задач по общему курсу </a:t>
            </a:r>
            <a:r>
              <a:rPr lang="ru-RU" dirty="0" smtClean="0"/>
              <a:t>физики</a:t>
            </a:r>
          </a:p>
          <a:p>
            <a:r>
              <a:rPr lang="ru-RU" dirty="0"/>
              <a:t>Е</a:t>
            </a:r>
            <a:r>
              <a:rPr lang="ru-RU" dirty="0" smtClean="0"/>
              <a:t>. И. Иродов</a:t>
            </a:r>
            <a:r>
              <a:rPr lang="ru-RU" dirty="0"/>
              <a:t>.  Задачи  по  общей </a:t>
            </a:r>
            <a:r>
              <a:rPr lang="ru-RU" dirty="0" smtClean="0"/>
              <a:t>физике</a:t>
            </a:r>
          </a:p>
          <a:p>
            <a:r>
              <a:rPr lang="ru-RU" dirty="0" smtClean="0"/>
              <a:t>Д. В. </a:t>
            </a:r>
            <a:r>
              <a:rPr lang="ru-RU" dirty="0" err="1" smtClean="0"/>
              <a:t>Сивухин</a:t>
            </a:r>
            <a:r>
              <a:rPr lang="ru-RU" dirty="0" smtClean="0"/>
              <a:t>. Общий курс физики том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 </a:t>
            </a:r>
            <a:r>
              <a:rPr lang="ru-RU" dirty="0" smtClean="0"/>
              <a:t>(Механика), том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 smtClean="0"/>
              <a:t> (</a:t>
            </a:r>
            <a:r>
              <a:rPr lang="ru-RU" dirty="0" smtClean="0"/>
              <a:t>Термодинамика и молекулярная физика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91" y="2560036"/>
            <a:ext cx="1971675" cy="3019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432" y="1646767"/>
            <a:ext cx="2857500" cy="426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453" y="2211555"/>
            <a:ext cx="2187848" cy="3515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987" y="158530"/>
            <a:ext cx="4762500" cy="6581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237" y="1646767"/>
            <a:ext cx="2609850" cy="381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1960" y="2337329"/>
            <a:ext cx="1905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3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Предмет </a:t>
            </a:r>
            <a:r>
              <a:rPr lang="ru-RU" dirty="0" smtClean="0"/>
              <a:t>физики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— это наука о природе (естествознание) в самом общем смысле (часть природоведения). Предметом её изучения является материя (в виде вещества и полей) и наиболее общие формы её движения, а также фундаментальные взаимодействия природы, управляющие движением материи.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закономерности являются общими для всех материальных систем, например, сохранение энергии, — их называют физическими законами. Физику иногда называют «фундаментальной наукой», поскольку другие естественные науки (биология, геология, химия и др.) описывают только некоторый класс материальных систем, подчиняющихся законам физики. Например, химия изучает атомы, образованные из них вещества и превращения одного вещества в другое. Химические же свойства вещества однозначно определяются физическими свойствами атомов и молекул, описываемыми в таких разделах физики, как термодинамика, электромагнетизм и квантовая физика.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тесно связана с математикой: математика предоставляет аппарат, с помощью которого физические законы могут быть точно сформулированы. Физические теории почти всегда формулируются в виде математических выражений, причём используются более сложные разделы математики, чем обычно в других науках. И наоборот, развитие многих областей математики стимулировалось потребностями физических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33585"/>
            <a:ext cx="10131425" cy="1456267"/>
          </a:xfrm>
        </p:spPr>
        <p:txBody>
          <a:bodyPr/>
          <a:lstStyle/>
          <a:p>
            <a:r>
              <a:rPr lang="ru-RU" dirty="0"/>
              <a:t>Физические основы классической </a:t>
            </a:r>
            <a:r>
              <a:rPr lang="ru-RU" dirty="0" smtClean="0"/>
              <a:t>механики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484041"/>
            <a:ext cx="10131425" cy="5207316"/>
          </a:xfrm>
        </p:spPr>
        <p:txBody>
          <a:bodyPr>
            <a:normAutofit/>
          </a:bodyPr>
          <a:lstStyle/>
          <a:p>
            <a:r>
              <a:rPr lang="ru-RU" dirty="0"/>
              <a:t>Механика представляет собой учение о простейшей форме движения материи, которое состоит в перемещении тел или их частей друг относительно друга.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Кинематика</a:t>
            </a:r>
          </a:p>
          <a:p>
            <a:r>
              <a:rPr lang="ru-RU" dirty="0"/>
              <a:t>изучает движение тел без учета причин, его вызывающих. Она оперирует </a:t>
            </a:r>
            <a:r>
              <a:rPr lang="ru-RU" dirty="0" smtClean="0"/>
              <a:t>такими величинами </a:t>
            </a:r>
            <a:r>
              <a:rPr lang="ru-RU" dirty="0"/>
              <a:t>как перемещение, пройденный путь, время, скорость движения и ускорение.</a:t>
            </a:r>
          </a:p>
          <a:p>
            <a:r>
              <a:rPr lang="ru-RU" dirty="0"/>
              <a:t>Динамика</a:t>
            </a:r>
          </a:p>
          <a:p>
            <a:r>
              <a:rPr lang="ru-RU" dirty="0"/>
              <a:t>исследует законы и причины, вызывающие движение тел, т.е. изучает </a:t>
            </a:r>
            <a:r>
              <a:rPr lang="ru-RU" dirty="0" smtClean="0"/>
              <a:t>движение материальных </a:t>
            </a:r>
            <a:r>
              <a:rPr lang="ru-RU" dirty="0"/>
              <a:t>тел под действием приложенных к ним сил. К </a:t>
            </a:r>
            <a:r>
              <a:rPr lang="ru-RU" dirty="0" smtClean="0"/>
              <a:t>кинематическим величинам </a:t>
            </a:r>
            <a:r>
              <a:rPr lang="ru-RU" dirty="0"/>
              <a:t>добавляются величины - сила и масса.</a:t>
            </a:r>
          </a:p>
          <a:p>
            <a:r>
              <a:rPr lang="ru-RU" dirty="0"/>
              <a:t>В статике </a:t>
            </a:r>
          </a:p>
          <a:p>
            <a:r>
              <a:rPr lang="ru-RU" dirty="0"/>
              <a:t>исследуют условия равновесия системы тел. Статика излагается в специальных разделах </a:t>
            </a:r>
            <a:r>
              <a:rPr lang="ru-RU" dirty="0" smtClean="0"/>
              <a:t>механики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231745"/>
              </p:ext>
            </p:extLst>
          </p:nvPr>
        </p:nvGraphicFramePr>
        <p:xfrm>
          <a:off x="1237241" y="1689852"/>
          <a:ext cx="8128000" cy="521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53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  <p:bldGraphic spid="4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Кинематика материальной </a:t>
            </a:r>
            <a:r>
              <a:rPr lang="ru-RU" dirty="0" smtClean="0"/>
              <a:t>точки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726250"/>
                <a:ext cx="10131425" cy="51317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ru-RU" dirty="0" smtClean="0"/>
                  <a:t>Материальной точкой называется такое тело, размерами и формой которого можно пренебречь в сравнении с размерами других тел или расстояниями до них в условиях данной задачи.</a:t>
                </a:r>
              </a:p>
              <a:p>
                <a:r>
                  <a:rPr lang="ru-RU" dirty="0"/>
                  <a:t>Положение точки М относительно системы отсчета можно задать не только с помощью трех декартовых координат </a:t>
                </a:r>
                <a:r>
                  <a:rPr lang="en-US" dirty="0" smtClean="0"/>
                  <a:t>x, y, z</a:t>
                </a:r>
                <a:r>
                  <a:rPr lang="ru-RU" dirty="0" smtClean="0"/>
                  <a:t>, </a:t>
                </a:r>
                <a:r>
                  <a:rPr lang="ru-RU" dirty="0"/>
                  <a:t>но также с помощью одной векторной величины </a:t>
                </a:r>
                <a:r>
                  <a:rPr lang="en-US" dirty="0" smtClean="0"/>
                  <a:t>r</a:t>
                </a:r>
                <a:r>
                  <a:rPr lang="ru-RU" dirty="0" smtClean="0"/>
                  <a:t> </a:t>
                </a:r>
                <a:r>
                  <a:rPr lang="ru-RU" dirty="0"/>
                  <a:t>- радиус-вектора точки М, проведенного в эту точку из начала системы координат (рис</a:t>
                </a:r>
                <a:r>
                  <a:rPr lang="ru-RU" dirty="0" smtClean="0"/>
                  <a:t>.). </a:t>
                </a:r>
                <a:r>
                  <a:rPr lang="ru-RU" dirty="0"/>
                  <a:t>Если </a:t>
                </a:r>
                <a:r>
                  <a:rPr lang="en-US" dirty="0" err="1"/>
                  <a:t>i</a:t>
                </a:r>
                <a:r>
                  <a:rPr lang="en-US" dirty="0" smtClean="0"/>
                  <a:t>, j, k</a:t>
                </a:r>
                <a:r>
                  <a:rPr lang="ru-RU" dirty="0" smtClean="0"/>
                  <a:t> </a:t>
                </a:r>
                <a:r>
                  <a:rPr lang="ru-RU" dirty="0"/>
                  <a:t>- единичные вектора (орты) осей прямоугольной декартовой системы координат, то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  <a:p>
                <a:r>
                  <a:rPr lang="ru-RU" dirty="0" smtClean="0"/>
                  <a:t>Векторы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ru-RU" dirty="0"/>
                  <a:t>  называются проекциями вектора  вдоль соответствующих осей </a:t>
                </a:r>
                <a:r>
                  <a:rPr lang="ru-RU" dirty="0" smtClean="0"/>
                  <a:t>координат.</a:t>
                </a:r>
                <a:r>
                  <a:rPr lang="en-US" dirty="0"/>
                  <a:t> </a:t>
                </a:r>
                <a:r>
                  <a:rPr lang="ru-RU" dirty="0" smtClean="0"/>
                  <a:t>Радиус-вектор  </a:t>
                </a:r>
                <a:r>
                  <a:rPr lang="ru-RU" dirty="0"/>
                  <a:t>представляет собой направленный отрезок прямой проведенный из начала системы координат т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 smtClean="0"/>
                  <a:t>О </a:t>
                </a:r>
                <a:r>
                  <a:rPr lang="ru-RU" dirty="0"/>
                  <a:t>в данную точку пространства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r>
                  <a:rPr lang="ru-RU" dirty="0" smtClean="0"/>
                  <a:t>Кинематические </a:t>
                </a:r>
                <a:r>
                  <a:rPr lang="ru-RU" dirty="0"/>
                  <a:t>уравнения движения материальной точки</a:t>
                </a:r>
              </a:p>
              <a:p>
                <a:r>
                  <a:rPr lang="ru-RU" dirty="0" smtClean="0"/>
                  <a:t>При </a:t>
                </a:r>
                <a:r>
                  <a:rPr lang="ru-RU" dirty="0"/>
                  <a:t>движении материальной точки М ее </a:t>
                </a:r>
                <a:r>
                  <a:rPr lang="ru-RU" dirty="0" smtClean="0"/>
                  <a:t>координаты</a:t>
                </a:r>
                <a:r>
                  <a:rPr lang="en-US" dirty="0" smtClean="0"/>
                  <a:t> x, y, z</a:t>
                </a:r>
                <a:r>
                  <a:rPr lang="ru-RU" dirty="0" smtClean="0"/>
                  <a:t>  </a:t>
                </a:r>
                <a:r>
                  <a:rPr lang="ru-RU" dirty="0"/>
                  <a:t>и радиус-вектор </a:t>
                </a:r>
                <a:r>
                  <a:rPr lang="en-US" dirty="0"/>
                  <a:t>r</a:t>
                </a:r>
                <a:r>
                  <a:rPr lang="ru-RU" dirty="0" smtClean="0"/>
                  <a:t> изменяются </a:t>
                </a:r>
                <a:r>
                  <a:rPr lang="ru-RU" dirty="0"/>
                  <a:t>с течением времени t. Поэтому для задания закона движения </a:t>
                </a:r>
                <a:r>
                  <a:rPr lang="ru-RU" dirty="0" err="1"/>
                  <a:t>м.т</a:t>
                </a:r>
                <a:r>
                  <a:rPr lang="ru-RU" dirty="0"/>
                  <a:t>. необходимо указать либо вид функциональной зависимости всех трех ее координат от времени:</a:t>
                </a:r>
              </a:p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  <a:p>
                <a:r>
                  <a:rPr lang="ru-RU" dirty="0"/>
                  <a:t>либо зависимость от времени радиус-вектора этой точки</a:t>
                </a:r>
              </a:p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ru-RU" dirty="0" smtClean="0"/>
                  <a:t>Три </a:t>
                </a:r>
                <a:r>
                  <a:rPr lang="ru-RU" dirty="0"/>
                  <a:t>скалярных уравнения </a:t>
                </a:r>
                <a:r>
                  <a:rPr lang="ru-RU" dirty="0" smtClean="0"/>
                  <a:t>или </a:t>
                </a:r>
                <a:r>
                  <a:rPr lang="ru-RU" dirty="0"/>
                  <a:t>эквивалентное им одно векторное уравнение </a:t>
                </a:r>
                <a:r>
                  <a:rPr lang="ru-RU" dirty="0" smtClean="0"/>
                  <a:t>называются </a:t>
                </a:r>
                <a:r>
                  <a:rPr lang="ru-RU" dirty="0"/>
                  <a:t>кинематическими уравнениями движения материальной точки.</a:t>
                </a: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726250"/>
                <a:ext cx="10131425" cy="5131750"/>
              </a:xfrm>
              <a:blipFill rotWithShape="0">
                <a:blip r:embed="rId2"/>
                <a:stretch>
                  <a:fillRect l="-181" t="-3444" r="-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466" y="216504"/>
            <a:ext cx="1844063" cy="17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84594" y="460600"/>
                <a:ext cx="10131425" cy="621366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 smtClean="0"/>
                  <a:t>Траектория </a:t>
                </a:r>
                <a:r>
                  <a:rPr lang="ru-RU" dirty="0"/>
                  <a:t>материальной точки</a:t>
                </a:r>
              </a:p>
              <a:p>
                <a:r>
                  <a:rPr lang="ru-RU" dirty="0" smtClean="0"/>
                  <a:t>Траекторией </a:t>
                </a:r>
                <a:r>
                  <a:rPr lang="ru-RU" dirty="0"/>
                  <a:t>материальной точки называется линия, описываемая в пространстве этой точкой при ее движении. В зависимости от формы траектории различают прямолинейное и криволинейное движения точки. Если все участки траектории точки лежат в одной плоскости, то движение точки называют плоским. </a:t>
                </a:r>
                <a:endParaRPr lang="en-US" dirty="0" smtClean="0"/>
              </a:p>
              <a:p>
                <a:r>
                  <a:rPr lang="ru-RU" sz="2600" dirty="0" smtClean="0"/>
                  <a:t>Длина </a:t>
                </a:r>
                <a:r>
                  <a:rPr lang="ru-RU" sz="2600" dirty="0"/>
                  <a:t>пути. Длиной пути </a:t>
                </a:r>
                <a:r>
                  <a:rPr lang="en-US" sz="2600" dirty="0"/>
                  <a:t>S</a:t>
                </a:r>
                <a:r>
                  <a:rPr lang="ru-RU" sz="2600" dirty="0" smtClean="0"/>
                  <a:t> </a:t>
                </a:r>
                <a:r>
                  <a:rPr lang="ru-RU" sz="2600" dirty="0"/>
                  <a:t>материальной точки называют сумму длин всех участков траектории, пройденных точкой за рассматриваемый промежуток времени</a:t>
                </a:r>
                <a:r>
                  <a:rPr lang="ru-RU" sz="2600" dirty="0" smtClean="0"/>
                  <a:t>.</a:t>
                </a:r>
                <a:endParaRPr lang="en-US" sz="2600" dirty="0" smtClean="0"/>
              </a:p>
              <a:p>
                <a:endParaRPr lang="ru-RU" sz="2600" dirty="0"/>
              </a:p>
              <a:p>
                <a:r>
                  <a:rPr lang="ru-RU" sz="2600" dirty="0"/>
                  <a:t>Вектором перемещения материальной точки </a:t>
                </a:r>
                <a:r>
                  <a:rPr lang="ru-RU" sz="2600" dirty="0" smtClean="0"/>
                  <a:t>называется приращение </a:t>
                </a:r>
                <a:r>
                  <a:rPr lang="ru-RU" sz="2600" dirty="0"/>
                  <a:t>радиус-вектора точки за рассматриваемый  промежуток времени</a:t>
                </a:r>
              </a:p>
              <a:p>
                <a14:m>
                  <m:oMath xmlns:m="http://schemas.openxmlformats.org/officeDocument/2006/math">
                    <m:r>
                      <a:rPr lang="ru-R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ru-RU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ru-RU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ru-RU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600" dirty="0" smtClean="0"/>
                  <a:t> </a:t>
                </a:r>
                <a:endParaRPr lang="ru-RU" sz="2600" dirty="0"/>
              </a:p>
              <a:p>
                <a:r>
                  <a:rPr lang="ru-RU" sz="2600" dirty="0" smtClean="0"/>
                  <a:t>При </a:t>
                </a:r>
                <a:r>
                  <a:rPr lang="ru-RU" sz="2600" dirty="0"/>
                  <a:t>прямолинейном движении вектор перемещения совпадает с соответствующим участком траектории. Из того, что перемещение является вектором, следует подтверждающийся на опыте закон независимости движений: если материальная точка участвует в нескольких движениях, то результирующее перемещение точки равно векторной сумме ее перемещений, совершаемых ею за тоже время в каждом из движений порознь.</a:t>
                </a:r>
              </a:p>
              <a:p>
                <a:endParaRPr lang="ru-RU" sz="2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594" y="460600"/>
                <a:ext cx="10131425" cy="6213665"/>
              </a:xfrm>
              <a:blipFill rotWithShape="0">
                <a:blip r:embed="rId2"/>
                <a:stretch>
                  <a:fillRect l="-782" t="-2650" r="-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05" y="4401847"/>
            <a:ext cx="1614375" cy="17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1342 L 0.12291 0.01342 C 0.17916 0.01342 0.24857 -0.10602 0.24857 -0.20278 L 0.24857 -0.4189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57 -0.41898 L 0.28698 -0.41898 L 0.28698 -0.38333 L 0.32539 -0.38333 L 0.32539 -0.34745 L 0.36381 -0.34745 L 0.36381 -0.3118 L 0.40235 -0.3118 L 0.40235 -0.27592 L 0.44076 -0.27592 L 0.44076 -0.24027 L 0.47917 -0.24027 L 0.47917 -0.20439 L 0.51771 -0.20439 L 0.51771 -0.16851 " pathEditMode="relative" rAng="0" ptsTypes="AAAAAAAAAAAAA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125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Система </a:t>
            </a:r>
            <a:r>
              <a:rPr lang="ru-RU" sz="2400" dirty="0" smtClean="0"/>
              <a:t>отсчета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5606357" cy="4086717"/>
          </a:xfrm>
        </p:spPr>
        <p:txBody>
          <a:bodyPr>
            <a:normAutofit/>
          </a:bodyPr>
          <a:lstStyle/>
          <a:p>
            <a:r>
              <a:rPr lang="ru-RU" sz="2400" dirty="0"/>
              <a:t>Под системой отсчета понимается совокупность системы координат и часов. Понятие системы отсчета, включает в себя пространственно-временную характеристику положения тела, при этом пространственная характеристика дается с помощью координат,  а временная – с помощью часов.</a:t>
            </a:r>
          </a:p>
        </p:txBody>
      </p:sp>
      <p:pic>
        <p:nvPicPr>
          <p:cNvPr id="1028" name="Picture 4" descr="http://www.physbook.ru/images/3/33/Img_T-01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99" y="2956436"/>
            <a:ext cx="4572573" cy="348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4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5386"/>
            <a:ext cx="10131425" cy="1456267"/>
          </a:xfrm>
        </p:spPr>
        <p:txBody>
          <a:bodyPr/>
          <a:lstStyle/>
          <a:p>
            <a:r>
              <a:rPr lang="ru-RU" dirty="0" smtClean="0"/>
              <a:t>Скорость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415674"/>
                <a:ext cx="10131425" cy="525672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sz="2400" dirty="0" smtClean="0"/>
                  <a:t>Для характеристики движения материальной точки вводят векторную физическую величину - скорость, определяющую как быстроту движения, так и направление движения в данный момент времени.</a:t>
                </a:r>
              </a:p>
              <a:p>
                <a:r>
                  <a:rPr lang="ru-RU" sz="2400" dirty="0"/>
                  <a:t>Пусть материальная точка движется по криволинейной траектории МN так, что в момент времени </a:t>
                </a:r>
                <a:r>
                  <a:rPr lang="ru-RU" sz="2400" dirty="0" smtClean="0"/>
                  <a:t>t </a:t>
                </a:r>
                <a:r>
                  <a:rPr lang="ru-RU" sz="2400" dirty="0"/>
                  <a:t>она находится в </a:t>
                </a:r>
                <a:r>
                  <a:rPr lang="ru-RU" sz="2400" dirty="0" err="1"/>
                  <a:t>т.М</a:t>
                </a:r>
                <a:r>
                  <a:rPr lang="ru-RU" sz="2400" dirty="0"/>
                  <a:t>, а в момент </a:t>
                </a:r>
                <a:r>
                  <a:rPr lang="ru-RU" sz="2400" dirty="0" smtClean="0"/>
                  <a:t>времени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t+</a:t>
                </a:r>
                <a:r>
                  <a:rPr lang="en-US" sz="24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400" dirty="0" err="1" smtClean="0"/>
                  <a:t>t</a:t>
                </a:r>
                <a:r>
                  <a:rPr lang="ru-RU" sz="2400" dirty="0" smtClean="0"/>
                  <a:t> в </a:t>
                </a:r>
                <a:r>
                  <a:rPr lang="ru-RU" sz="2400" dirty="0"/>
                  <a:t>т. N. Радиус-векторы точек М и N соответственно равны </a:t>
                </a:r>
                <a:r>
                  <a:rPr lang="en-US" sz="2400" dirty="0" smtClean="0"/>
                  <a:t>r </a:t>
                </a:r>
                <a:r>
                  <a:rPr lang="ru-RU" sz="2400" dirty="0" smtClean="0"/>
                  <a:t>и  </a:t>
                </a:r>
                <a:r>
                  <a:rPr lang="en-US" sz="2400" dirty="0" err="1" smtClean="0"/>
                  <a:t>r+</a:t>
                </a:r>
                <a:r>
                  <a:rPr lang="en-US" sz="24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400" dirty="0" err="1" smtClean="0"/>
                  <a:t>r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, а длина дуги МN равна </a:t>
                </a:r>
                <a:r>
                  <a:rPr lang="en-US" sz="24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2400" dirty="0" smtClean="0"/>
                  <a:t>S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(</a:t>
                </a:r>
                <a:r>
                  <a:rPr lang="ru-RU" sz="2400" dirty="0" smtClean="0"/>
                  <a:t>рис.).</a:t>
                </a:r>
                <a:endParaRPr lang="ru-RU" sz="2400" dirty="0"/>
              </a:p>
              <a:p>
                <a:r>
                  <a:rPr lang="ru-RU" sz="2400" dirty="0" smtClean="0"/>
                  <a:t>Вектором </a:t>
                </a:r>
                <a:r>
                  <a:rPr lang="ru-RU" sz="2400" dirty="0"/>
                  <a:t>средней скорости  точки в интервале времени от t до </a:t>
                </a:r>
                <a:r>
                  <a:rPr lang="ru-RU" sz="2400" dirty="0" err="1"/>
                  <a:t>t+Δt</a:t>
                </a:r>
                <a:r>
                  <a:rPr lang="ru-RU" sz="2400" dirty="0"/>
                  <a:t> называют отношение приращения </a:t>
                </a:r>
                <a:r>
                  <a:rPr lang="en-US" sz="24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400" dirty="0" err="1" smtClean="0"/>
                  <a:t>r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радиуса-вектора точки за этот промежуток времени к его величине </a:t>
                </a:r>
                <a:r>
                  <a:rPr lang="en-US" sz="24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400" dirty="0" err="1" smtClean="0"/>
                  <a:t>t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ср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smtClean="0"/>
              </a:p>
              <a:p>
                <a:endParaRPr lang="ru-RU" sz="2400" dirty="0"/>
              </a:p>
              <a:p>
                <a:r>
                  <a:rPr lang="ru-RU" sz="2400" dirty="0" smtClean="0"/>
                  <a:t>Вектор </a:t>
                </a:r>
                <a:r>
                  <a:rPr lang="ru-RU" sz="2400" dirty="0"/>
                  <a:t>средней скорости направлен также, как вектор перемещения </a:t>
                </a:r>
                <a:r>
                  <a:rPr lang="en-US" sz="24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400" dirty="0" err="1" smtClean="0"/>
                  <a:t>r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т.е. вдоль хорды МN.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415674"/>
                <a:ext cx="10131425" cy="5256729"/>
              </a:xfrm>
              <a:blipFill rotWithShape="0">
                <a:blip r:embed="rId2"/>
                <a:stretch>
                  <a:fillRect l="-662" t="-3592" r="-1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105" y="4202803"/>
            <a:ext cx="2690625" cy="16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162</TotalTime>
  <Words>751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Symbol</vt:lpstr>
      <vt:lpstr>Times New Roman</vt:lpstr>
      <vt:lpstr>Небеса</vt:lpstr>
      <vt:lpstr>Лекция №1</vt:lpstr>
      <vt:lpstr>План лекции</vt:lpstr>
      <vt:lpstr>литература</vt:lpstr>
      <vt:lpstr>Предмет физики</vt:lpstr>
      <vt:lpstr>Физические основы классической механики</vt:lpstr>
      <vt:lpstr>Кинематика материальной точки</vt:lpstr>
      <vt:lpstr>Презентация PowerPoint</vt:lpstr>
      <vt:lpstr>Система отсчета</vt:lpstr>
      <vt:lpstr>Скорость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</dc:title>
  <dc:creator>Илья</dc:creator>
  <cp:lastModifiedBy>Илья</cp:lastModifiedBy>
  <cp:revision>17</cp:revision>
  <dcterms:created xsi:type="dcterms:W3CDTF">2013-09-04T17:44:58Z</dcterms:created>
  <dcterms:modified xsi:type="dcterms:W3CDTF">2013-09-11T06:17:23Z</dcterms:modified>
</cp:coreProperties>
</file>