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7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63C56-A26D-4002-843D-F5418B91FA9A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AB79-0B6C-4D00-BE54-4871D0EA8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6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AB79-0B6C-4D00-BE54-4871D0EA87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1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AB79-0B6C-4D00-BE54-4871D0EA87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4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6C2521-F839-4604-BD47-0CE90EC23435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679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07FC5A-A48D-497B-9CC1-584CBC9E6FD8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4349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1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0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64217" y="19812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AD6EC-3894-45B3-99F1-75C659D41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44902"/>
      </p:ext>
    </p:extLst>
  </p:cSld>
  <p:clrMapOvr>
    <a:masterClrMapping/>
  </p:clrMapOvr>
  <p:transition spd="slow" advClick="0" advTm="15000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50678-6F1F-4E74-8EAC-06A292B40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860544"/>
      </p:ext>
    </p:extLst>
  </p:cSld>
  <p:clrMapOvr>
    <a:masterClrMapping/>
  </p:clrMapOvr>
  <p:transition spd="slow" advClick="0" advTm="15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5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8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3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9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5D83-631D-4188-80CC-F4816DFE67F7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D5EB-EA2A-4C25-AB44-66E42ED1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4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_________Microsoft_Word_97_20031.doc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7784" y="2667000"/>
            <a:ext cx="8307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Microsoft 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xcel.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amega-style.ru/uploadedFiles/images/_thumbs/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" y="1219200"/>
            <a:ext cx="4236720" cy="42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5507" y="2225565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встроенных функций.</a:t>
            </a:r>
            <a:b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Формулы, их копирование, расчеты</a:t>
            </a:r>
            <a:b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3200" b="1" dirty="0"/>
          </a:p>
        </p:txBody>
      </p:sp>
      <p:sp>
        <p:nvSpPr>
          <p:cNvPr id="4100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905001" y="62484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0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146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02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124200" y="62484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103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3733800" y="62484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96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0"/>
            <a:ext cx="7772400" cy="1143000"/>
          </a:xfrm>
        </p:spPr>
        <p:txBody>
          <a:bodyPr/>
          <a:lstStyle/>
          <a:p>
            <a:r>
              <a:rPr lang="ru-RU" altLang="ru-RU" sz="4800" u="sng"/>
              <a:t>Все о  формулах</a:t>
            </a:r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41434" y="1142999"/>
            <a:ext cx="11477297" cy="5431221"/>
          </a:xfrm>
        </p:spPr>
        <p:txBody>
          <a:bodyPr>
            <a:noAutofit/>
          </a:bodyPr>
          <a:lstStyle/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Формула выполняет вычисления соответствующих заданий и отображает на листе окончательный результат; </a:t>
            </a:r>
          </a:p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В формулах </a:t>
            </a:r>
            <a:r>
              <a:rPr lang="en-US" altLang="ru-RU" sz="2400" dirty="0">
                <a:latin typeface="Times New Roman" panose="02020603050405020304" pitchFamily="18" charset="0"/>
              </a:rPr>
              <a:t>Excel</a:t>
            </a:r>
            <a:r>
              <a:rPr lang="ru-RU" altLang="ru-RU" sz="2400" dirty="0">
                <a:latin typeface="Times New Roman" panose="02020603050405020304" pitchFamily="18" charset="0"/>
              </a:rPr>
              <a:t>  можно использовать числа, знаки арифметических действий и ссылки на ячейки;</a:t>
            </a:r>
          </a:p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Формула </a:t>
            </a:r>
            <a:r>
              <a:rPr lang="ru-RU" altLang="ru-RU" sz="2400" u="sng" dirty="0">
                <a:latin typeface="Times New Roman" panose="02020603050405020304" pitchFamily="18" charset="0"/>
              </a:rPr>
              <a:t>ВСЕГДА </a:t>
            </a:r>
            <a:r>
              <a:rPr lang="ru-RU" altLang="ru-RU" sz="2400" dirty="0">
                <a:latin typeface="Times New Roman" panose="02020603050405020304" pitchFamily="18" charset="0"/>
              </a:rPr>
              <a:t>начинается со знака равенства(=);</a:t>
            </a:r>
          </a:p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По умолчанию формулы на экране не отображаются, но можно изменить режим работы программ, чтобы увидеть их;</a:t>
            </a:r>
          </a:p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Формулы могут включать обращение к одной или нескольким функциям;</a:t>
            </a:r>
          </a:p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В формулах недопустимы пробелы;</a:t>
            </a:r>
          </a:p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Длина формулы не должна превышать 1024 элементов;</a:t>
            </a:r>
          </a:p>
          <a:p>
            <a:pPr>
              <a:buClr>
                <a:srgbClr val="000099"/>
              </a:buClr>
              <a:buSzPct val="90000"/>
              <a:buFont typeface="Monotype Sorts" pitchFamily="2" charset="2"/>
              <a:buChar char="3"/>
            </a:pPr>
            <a:r>
              <a:rPr lang="ru-RU" altLang="ru-RU" sz="2400" dirty="0">
                <a:latin typeface="Times New Roman" panose="02020603050405020304" pitchFamily="18" charset="0"/>
              </a:rPr>
              <a:t>Нельзя вводить числа в форматах  даты и времени дня непосредственно в формулы. В формулах они могут быть введены только в виде текста, заключенного в двойные кавычки. </a:t>
            </a:r>
            <a:r>
              <a:rPr lang="ru-RU" altLang="ru-RU" sz="2400" dirty="0" err="1">
                <a:latin typeface="Times New Roman" panose="02020603050405020304" pitchFamily="18" charset="0"/>
              </a:rPr>
              <a:t>Excel</a:t>
            </a:r>
            <a:r>
              <a:rPr lang="ru-RU" altLang="ru-RU" sz="2400" dirty="0">
                <a:latin typeface="Times New Roman" panose="02020603050405020304" pitchFamily="18" charset="0"/>
              </a:rPr>
              <a:t> преобразует их в соответствующие числа при вычислении формулы.</a:t>
            </a:r>
            <a:endParaRPr lang="ru-RU" altLang="ru-RU" sz="2400" dirty="0"/>
          </a:p>
        </p:txBody>
      </p:sp>
      <p:sp>
        <p:nvSpPr>
          <p:cNvPr id="614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53401" y="2286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4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2286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5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2286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6151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9982200" y="2286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38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7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7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96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chemeClr val="tx1"/>
                </a:solidFill>
              </a:rPr>
              <a:t>Ввод формулы</a:t>
            </a:r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82414"/>
            <a:ext cx="11080531" cy="5065986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r>
              <a:rPr lang="ru-RU" altLang="ru-RU" dirty="0">
                <a:latin typeface="Times New Roman" panose="02020603050405020304" pitchFamily="18" charset="0"/>
              </a:rPr>
              <a:t>Щелкните ячейку, в которую нужно ввести формулу;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r>
              <a:rPr lang="ru-RU" altLang="ru-RU" dirty="0">
                <a:latin typeface="Times New Roman" panose="02020603050405020304" pitchFamily="18" charset="0"/>
              </a:rPr>
              <a:t>Введите знак равенства - обязательное начало формулы.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r>
              <a:rPr lang="ru-RU" altLang="ru-RU" dirty="0">
                <a:latin typeface="Times New Roman" panose="02020603050405020304" pitchFamily="18" charset="0"/>
              </a:rPr>
              <a:t>Введите первый </a:t>
            </a:r>
            <a:r>
              <a:rPr lang="ru-RU" altLang="ru-RU" i="1" dirty="0">
                <a:latin typeface="Times New Roman" panose="02020603050405020304" pitchFamily="18" charset="0"/>
              </a:rPr>
              <a:t>аргумент - </a:t>
            </a:r>
            <a:r>
              <a:rPr lang="ru-RU" altLang="ru-RU" dirty="0">
                <a:latin typeface="Times New Roman" panose="02020603050405020304" pitchFamily="18" charset="0"/>
              </a:rPr>
              <a:t>число или ссылку на ячейку. Адрес можно ввести вручную или вставить автоматически, щелкнув нужную ячейку;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r>
              <a:rPr lang="ru-RU" altLang="ru-RU" dirty="0">
                <a:latin typeface="Times New Roman" panose="02020603050405020304" pitchFamily="18" charset="0"/>
              </a:rPr>
              <a:t>Введите знак арифметического действия;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r>
              <a:rPr lang="ru-RU" altLang="ru-RU" dirty="0">
                <a:latin typeface="Times New Roman" panose="02020603050405020304" pitchFamily="18" charset="0"/>
              </a:rPr>
              <a:t>Введите следующий аргумент;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r>
              <a:rPr lang="ru-RU" altLang="ru-RU" dirty="0">
                <a:latin typeface="Times New Roman" panose="02020603050405020304" pitchFamily="18" charset="0"/>
              </a:rPr>
              <a:t>Повторяя пункты 4 и 5, закончите ввод формулы;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r>
              <a:rPr lang="ru-RU" altLang="ru-RU" dirty="0">
                <a:latin typeface="Times New Roman" panose="02020603050405020304" pitchFamily="18" charset="0"/>
              </a:rPr>
              <a:t>Нажмите </a:t>
            </a:r>
            <a:r>
              <a:rPr lang="en-US" altLang="ru-RU" b="1" dirty="0">
                <a:latin typeface="Times New Roman" panose="02020603050405020304" pitchFamily="18" charset="0"/>
              </a:rPr>
              <a:t>Enter</a:t>
            </a:r>
            <a:r>
              <a:rPr lang="en-US" altLang="ru-RU" dirty="0">
                <a:latin typeface="Times New Roman" panose="02020603050405020304" pitchFamily="18" charset="0"/>
              </a:rPr>
              <a:t>. </a:t>
            </a:r>
            <a:r>
              <a:rPr lang="ru-RU" altLang="ru-RU" dirty="0">
                <a:latin typeface="Times New Roman" panose="02020603050405020304" pitchFamily="18" charset="0"/>
              </a:rPr>
              <a:t>Обратите внимание, что  в ячейке отображается результат вычислений, а в строке формул - сама формула.</a:t>
            </a:r>
            <a:endParaRPr lang="ru-RU" altLang="ru-RU" i="1" dirty="0">
              <a:latin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Monotype Sorts" pitchFamily="2" charset="2"/>
              <a:buNone/>
            </a:pP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717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819401" y="62484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17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4290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17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038600" y="62484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175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648200" y="62484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51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5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975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5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97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75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86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475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75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4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75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800" u="sng"/>
              <a:t>Арифметические операторы</a:t>
            </a:r>
            <a:endParaRPr lang="ru-RU" altLang="ru-RU" sz="4800"/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844801" y="2020888"/>
          <a:ext cx="7446963" cy="377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5" imgW="7760208" imgH="3928872" progId="Word.Document.8">
                  <p:embed/>
                </p:oleObj>
              </mc:Choice>
              <mc:Fallback>
                <p:oleObj name="Документ" r:id="rId5" imgW="7760208" imgH="39288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1" y="2020888"/>
                        <a:ext cx="7446963" cy="377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200401" y="62484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8199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029200" y="62484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809969"/>
      </p:ext>
    </p:extLst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0"/>
            <a:ext cx="7772400" cy="9906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chemeClr val="tx1"/>
                </a:solidFill>
              </a:rPr>
              <a:t>Вывод формул на экран</a:t>
            </a:r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599"/>
            <a:ext cx="12192000" cy="511065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    </a:t>
            </a:r>
            <a:r>
              <a:rPr lang="ru-RU" altLang="ru-RU" sz="2400" dirty="0"/>
              <a:t>Выберите из меню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Сервис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/>
              <a:t>команду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Параметры</a:t>
            </a:r>
            <a:r>
              <a:rPr lang="ru-RU" altLang="ru-RU" sz="2400" dirty="0">
                <a:latin typeface="Times New Roman" panose="02020603050405020304" pitchFamily="18" charset="0"/>
              </a:rPr>
              <a:t>;</a:t>
            </a:r>
            <a:endParaRPr lang="ru-RU" altLang="ru-RU" sz="2400" b="1" i="1" dirty="0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   </a:t>
            </a:r>
            <a:r>
              <a:rPr lang="ru-RU" altLang="ru-RU" sz="2400" dirty="0"/>
              <a:t> Щелкните вкладку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Вид</a:t>
            </a:r>
            <a:r>
              <a:rPr lang="ru-RU" altLang="ru-RU" sz="2400" dirty="0">
                <a:latin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   </a:t>
            </a:r>
            <a:r>
              <a:rPr lang="ru-RU" altLang="ru-RU" sz="2400" dirty="0"/>
              <a:t> Установите флажок</a:t>
            </a: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Формулы</a:t>
            </a:r>
            <a:r>
              <a:rPr lang="ru-RU" altLang="ru-RU" sz="2400" dirty="0">
                <a:latin typeface="Times New Roman" panose="02020603050405020304" pitchFamily="18" charset="0"/>
              </a:rPr>
              <a:t>;</a:t>
            </a:r>
            <a:endParaRPr lang="ru-RU" altLang="ru-RU" sz="2400" b="1" i="1" dirty="0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   </a:t>
            </a:r>
            <a:r>
              <a:rPr lang="ru-RU" altLang="ru-RU" sz="2400" dirty="0"/>
              <a:t> Щелкните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 </a:t>
            </a:r>
            <a:r>
              <a:rPr lang="en-US" altLang="ru-RU" sz="2400" b="1" i="1" dirty="0">
                <a:latin typeface="Times New Roman" panose="02020603050405020304" pitchFamily="18" charset="0"/>
              </a:rPr>
              <a:t>OK</a:t>
            </a:r>
            <a:r>
              <a:rPr lang="en-US" altLang="ru-RU" sz="2400" dirty="0">
                <a:latin typeface="Times New Roman" panose="02020603050405020304" pitchFamily="18" charset="0"/>
              </a:rPr>
              <a:t>.</a:t>
            </a:r>
            <a:r>
              <a:rPr lang="ru-RU" altLang="ru-RU" sz="2400" dirty="0">
                <a:latin typeface="Times New Roman" panose="02020603050405020304" pitchFamily="18" charset="0"/>
              </a:rPr>
              <a:t>   </a:t>
            </a:r>
          </a:p>
          <a:p>
            <a:pPr algn="ctr"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Вычисление части формулы</a:t>
            </a:r>
            <a:endParaRPr lang="ru-RU" altLang="ru-RU" sz="2400" b="1" dirty="0"/>
          </a:p>
          <a:p>
            <a:pPr>
              <a:buFont typeface="Monotype Sorts" pitchFamily="2" charset="2"/>
              <a:buNone/>
            </a:pPr>
            <a:r>
              <a:rPr lang="ru-RU" altLang="ru-RU" sz="2400" dirty="0"/>
              <a:t>         При поиске ошибок в составленной формуле бывает удобно посмотреть результат вычисления какой-то части формулы. Для этого:</a:t>
            </a:r>
          </a:p>
          <a:p>
            <a:pPr>
              <a:buFont typeface="Monotype Sorts" pitchFamily="2" charset="2"/>
              <a:buNone/>
            </a:pPr>
            <a:r>
              <a:rPr lang="ru-RU" altLang="ru-RU" sz="2400" dirty="0"/>
              <a:t>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Встать на ячейку, содержащую формулу;</a:t>
            </a:r>
          </a:p>
          <a:p>
            <a:pPr>
              <a:buFont typeface="Monotype Sorts" pitchFamily="2" charset="2"/>
              <a:buNone/>
            </a:pPr>
            <a:r>
              <a:rPr lang="ru-RU" altLang="ru-RU" sz="2400" dirty="0"/>
              <a:t>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В строке формул выделить часть формулы, которую нужно вычислить;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</a:t>
            </a:r>
            <a:r>
              <a:rPr lang="en-US" altLang="ru-RU" sz="2400" b="1" dirty="0"/>
              <a:t>F9</a:t>
            </a:r>
            <a:r>
              <a:rPr lang="ru-RU" altLang="ru-RU" sz="2400" dirty="0"/>
              <a:t> - вычисление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  </a:t>
            </a:r>
            <a:r>
              <a:rPr lang="en-US" altLang="ru-RU" sz="2400" b="1" dirty="0"/>
              <a:t>Enter</a:t>
            </a:r>
            <a:r>
              <a:rPr lang="en-US" altLang="ru-RU" sz="2400" dirty="0"/>
              <a:t> – </a:t>
            </a:r>
            <a:r>
              <a:rPr lang="ru-RU" altLang="ru-RU" sz="2400" dirty="0"/>
              <a:t>результат вычисления выводит на экран</a:t>
            </a:r>
            <a:r>
              <a:rPr lang="en-US" altLang="ru-RU" sz="2400" dirty="0"/>
              <a:t>                     </a:t>
            </a:r>
            <a:r>
              <a:rPr lang="en-US" altLang="ru-RU" sz="2400" b="1" dirty="0"/>
              <a:t> </a:t>
            </a:r>
            <a:r>
              <a:rPr lang="ru-RU" altLang="ru-RU" sz="2400" b="1" dirty="0"/>
              <a:t>            </a:t>
            </a:r>
            <a:r>
              <a:rPr lang="en-US" altLang="ru-RU" sz="2400" b="1" dirty="0"/>
              <a:t>Esc</a:t>
            </a:r>
            <a:r>
              <a:rPr lang="en-US" altLang="ru-RU" sz="2400" dirty="0"/>
              <a:t> - </a:t>
            </a:r>
            <a:r>
              <a:rPr lang="ru-RU" altLang="ru-RU" sz="2400" dirty="0"/>
              <a:t>возврат формулы в исходное состояние.</a:t>
            </a:r>
          </a:p>
        </p:txBody>
      </p:sp>
      <p:sp>
        <p:nvSpPr>
          <p:cNvPr id="1024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200401" y="62484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6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0247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029200" y="62484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63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5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5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57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75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475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125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75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075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75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625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75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9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75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95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75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 advAuto="2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634" y="121445"/>
            <a:ext cx="10363200" cy="1143000"/>
          </a:xfrm>
        </p:spPr>
        <p:txBody>
          <a:bodyPr/>
          <a:lstStyle/>
          <a:p>
            <a:pPr algn="ctr"/>
            <a:r>
              <a:rPr lang="ru-RU" altLang="ru-RU" sz="5400" b="1" u="sng" dirty="0"/>
              <a:t>Совет</a:t>
            </a:r>
            <a:endParaRPr lang="ru-RU" altLang="ru-RU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8634" y="914401"/>
            <a:ext cx="10363200" cy="41703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</a:t>
            </a:r>
            <a:r>
              <a:rPr lang="ru-RU" altLang="ru-RU" sz="2400" b="1" dirty="0"/>
              <a:t>При вводе формул необходимо учитывать приоритет  арифметических операций.</a:t>
            </a:r>
            <a:r>
              <a:rPr lang="ru-RU" altLang="ru-RU" sz="2400" dirty="0"/>
              <a:t> В </a:t>
            </a:r>
            <a:r>
              <a:rPr lang="en-US" altLang="ru-RU" sz="2400" dirty="0"/>
              <a:t>Excel </a:t>
            </a:r>
            <a:r>
              <a:rPr lang="ru-RU" altLang="ru-RU" sz="2400" dirty="0"/>
              <a:t>порядок старшинства операций таков: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 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возведение в степень;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 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 умножение и деление;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       </a:t>
            </a:r>
            <a:r>
              <a:rPr lang="ru-RU" altLang="ru-RU" sz="2400" dirty="0"/>
              <a:t> сложение и вычитание. 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         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 Например:  </a:t>
            </a:r>
            <a:r>
              <a:rPr lang="en-US" altLang="ru-RU" sz="2400" dirty="0"/>
              <a:t>D1</a:t>
            </a:r>
            <a:r>
              <a:rPr lang="ru-RU" altLang="ru-RU" sz="2400" dirty="0"/>
              <a:t> равно 28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400" dirty="0"/>
              <a:t>     </a:t>
            </a:r>
            <a:r>
              <a:rPr lang="ru-RU" altLang="ru-RU" sz="2400" b="1" dirty="0"/>
              <a:t>     </a:t>
            </a:r>
            <a:endParaRPr lang="ru-RU" altLang="ru-RU" sz="2400" dirty="0"/>
          </a:p>
        </p:txBody>
      </p:sp>
      <p:pic>
        <p:nvPicPr>
          <p:cNvPr id="11268" name="Picture 10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r="70085" b="79330"/>
          <a:stretch>
            <a:fillRect/>
          </a:stretch>
        </p:blipFill>
        <p:spPr>
          <a:xfrm>
            <a:off x="3048000" y="4495800"/>
            <a:ext cx="7397750" cy="146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27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271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272" name="AutoShape 1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041385"/>
      </p:ext>
    </p:extLst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3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3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3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3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7696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>
                <a:solidFill>
                  <a:schemeClr val="tx1"/>
                </a:solidFill>
              </a:rPr>
              <a:t>Виды ссылок на ячейки</a:t>
            </a:r>
            <a:br>
              <a:rPr lang="ru-RU" altLang="ru-RU" b="1" smtClean="0">
                <a:solidFill>
                  <a:schemeClr val="tx1"/>
                </a:solidFill>
              </a:rPr>
            </a:br>
            <a:endParaRPr lang="ru-RU" alt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5669" y="1056289"/>
            <a:ext cx="11766331" cy="5186855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Monotype Sorts" pitchFamily="2" charset="2"/>
              <a:buNone/>
            </a:pPr>
            <a:r>
              <a:rPr lang="ru-RU" altLang="ru-RU" dirty="0"/>
              <a:t>              В формулах </a:t>
            </a:r>
            <a:r>
              <a:rPr lang="en-US" altLang="ru-RU" dirty="0"/>
              <a:t>Excel </a:t>
            </a:r>
            <a:r>
              <a:rPr lang="en-US" altLang="ru-RU" dirty="0" err="1"/>
              <a:t>обычно</a:t>
            </a:r>
            <a:r>
              <a:rPr lang="en-US" altLang="ru-RU" dirty="0"/>
              <a:t> </a:t>
            </a:r>
            <a:r>
              <a:rPr lang="en-US" altLang="ru-RU" dirty="0" err="1"/>
              <a:t>использует</a:t>
            </a:r>
            <a:r>
              <a:rPr lang="en-US" altLang="ru-RU" dirty="0"/>
              <a:t> </a:t>
            </a:r>
            <a:r>
              <a:rPr lang="en-US" altLang="ru-RU" dirty="0" err="1"/>
              <a:t>относительные</a:t>
            </a:r>
            <a:r>
              <a:rPr lang="en-US" altLang="ru-RU" dirty="0"/>
              <a:t> </a:t>
            </a:r>
            <a:r>
              <a:rPr lang="en-US" altLang="ru-RU" dirty="0" err="1"/>
              <a:t>ссылки</a:t>
            </a:r>
            <a:r>
              <a:rPr lang="en-US" altLang="ru-RU" dirty="0"/>
              <a:t>. </a:t>
            </a:r>
            <a:r>
              <a:rPr lang="ru-RU" altLang="ru-RU" dirty="0"/>
              <a:t>Отсюда следует - </a:t>
            </a:r>
            <a:r>
              <a:rPr lang="en-US" altLang="ru-RU" dirty="0" err="1"/>
              <a:t>ссылки</a:t>
            </a:r>
            <a:r>
              <a:rPr lang="en-US" altLang="ru-RU" dirty="0"/>
              <a:t> в </a:t>
            </a:r>
            <a:r>
              <a:rPr lang="ru-RU" altLang="ru-RU" dirty="0"/>
              <a:t>формулах автоматически изменяются при копировании</a:t>
            </a:r>
            <a:r>
              <a:rPr lang="en-US" altLang="ru-RU" dirty="0"/>
              <a:t>  </a:t>
            </a:r>
            <a:r>
              <a:rPr lang="ru-RU" altLang="ru-RU" dirty="0"/>
              <a:t>формул в другое место. Например,</a:t>
            </a:r>
            <a:r>
              <a:rPr lang="en-US" altLang="ru-RU" dirty="0"/>
              <a:t> </a:t>
            </a:r>
            <a:r>
              <a:rPr lang="en-US" altLang="ru-RU" dirty="0" err="1"/>
              <a:t>если</a:t>
            </a:r>
            <a:r>
              <a:rPr lang="en-US" altLang="ru-RU" dirty="0"/>
              <a:t> в </a:t>
            </a:r>
            <a:r>
              <a:rPr lang="ru-RU" altLang="ru-RU" dirty="0"/>
              <a:t>ячейке</a:t>
            </a:r>
            <a:r>
              <a:rPr lang="en-US" altLang="ru-RU" dirty="0"/>
              <a:t> B10</a:t>
            </a:r>
            <a:r>
              <a:rPr lang="ru-RU" altLang="ru-RU" dirty="0"/>
              <a:t> содержится формула = СУММ (В3:В9), то при копировании этой формулы в ячейку С10 она преобразуется в =СУММ (С3:С9).</a:t>
            </a:r>
          </a:p>
          <a:p>
            <a:pPr algn="just">
              <a:spcBef>
                <a:spcPct val="0"/>
              </a:spcBef>
              <a:buFont typeface="Monotype Sorts" pitchFamily="2" charset="2"/>
              <a:buNone/>
            </a:pPr>
            <a:r>
              <a:rPr lang="ru-RU" altLang="ru-RU" dirty="0"/>
              <a:t>             Чтобы ссылки в формуле не изменялись при копировании формулы в другую ячейку, необходимо использовать абсолютные ссылки. Абсолютная ссылка обозначается знаком доллара (</a:t>
            </a:r>
            <a:r>
              <a:rPr lang="en-US" altLang="ru-RU" dirty="0"/>
              <a:t>$)</a:t>
            </a:r>
            <a:r>
              <a:rPr lang="ru-RU" altLang="ru-RU" dirty="0"/>
              <a:t>, который располагается перед номером строки или обозначением столбца. Например, комиссионный процент по продажам помещен в ячейку </a:t>
            </a:r>
            <a:r>
              <a:rPr lang="en-US" altLang="ru-RU" dirty="0"/>
              <a:t>D7</a:t>
            </a:r>
            <a:r>
              <a:rPr lang="ru-RU" altLang="ru-RU" dirty="0"/>
              <a:t>, тогда абсолютная ссылка на ячейку  должна выглядеть как </a:t>
            </a:r>
            <a:r>
              <a:rPr lang="en-US" altLang="ru-RU" dirty="0"/>
              <a:t>$D$7. </a:t>
            </a:r>
            <a:endParaRPr lang="ru-RU" altLang="ru-RU" dirty="0"/>
          </a:p>
          <a:p>
            <a:pPr algn="just">
              <a:spcBef>
                <a:spcPct val="0"/>
              </a:spcBef>
              <a:buFont typeface="Monotype Sorts" pitchFamily="2" charset="2"/>
              <a:buNone/>
            </a:pPr>
            <a:r>
              <a:rPr lang="ru-RU" altLang="ru-RU" dirty="0"/>
              <a:t>              Абсолютная строка выглядит как </a:t>
            </a:r>
            <a:r>
              <a:rPr lang="en-US" altLang="ru-RU" dirty="0"/>
              <a:t>D$7.</a:t>
            </a:r>
          </a:p>
          <a:p>
            <a:pPr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altLang="ru-RU" dirty="0"/>
              <a:t>             </a:t>
            </a:r>
            <a:r>
              <a:rPr lang="ru-RU" altLang="ru-RU" dirty="0"/>
              <a:t> Абсолютный столбец выглядит как</a:t>
            </a:r>
            <a:r>
              <a:rPr lang="en-US" altLang="ru-RU" dirty="0"/>
              <a:t> $D7</a:t>
            </a:r>
            <a:r>
              <a:rPr lang="ru-RU" altLang="ru-RU" dirty="0"/>
              <a:t>.</a:t>
            </a:r>
          </a:p>
        </p:txBody>
      </p:sp>
      <p:sp>
        <p:nvSpPr>
          <p:cNvPr id="1229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5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35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75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625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75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475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75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48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75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chemeClr val="tx1"/>
                </a:solidFill>
              </a:rPr>
              <a:t>Перемещение и копирование формул</a:t>
            </a:r>
            <a:endParaRPr lang="ru-RU" alt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62607" y="1690688"/>
            <a:ext cx="11445765" cy="4568222"/>
          </a:xfrm>
        </p:spPr>
        <p:txBody>
          <a:bodyPr>
            <a:normAutofit/>
          </a:bodyPr>
          <a:lstStyle/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Формула введена в ячейку. Её можно перенести или скопировать.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        При перемещении формулы в новое место таблицы ссылки в формуле не изменяются.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     При копировании формула перемещается в новое место таблицы: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    а) ссылки перенастраиваются при использовании относительных ячеек;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    б)  ссылки сохраняются при использовании абсолютных ячеек. </a:t>
            </a:r>
          </a:p>
        </p:txBody>
      </p:sp>
      <p:sp>
        <p:nvSpPr>
          <p:cNvPr id="1331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1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1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19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81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175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5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5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75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 advAuto="2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1" y="0"/>
            <a:ext cx="8107363" cy="1219200"/>
          </a:xfrm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</a:rPr>
              <a:t>Формулы: Замена значениями</a:t>
            </a:r>
            <a:endParaRPr lang="ru-RU" alt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9903" y="930165"/>
            <a:ext cx="11051628" cy="5580993"/>
          </a:xfrm>
        </p:spPr>
        <p:txBody>
          <a:bodyPr>
            <a:noAutofit/>
          </a:bodyPr>
          <a:lstStyle/>
          <a:p>
            <a:pPr algn="just">
              <a:buFont typeface="Monotype Sorts" pitchFamily="2" charset="2"/>
              <a:buNone/>
            </a:pPr>
            <a:r>
              <a:rPr lang="ru-RU" altLang="ru-RU" dirty="0" smtClean="0"/>
              <a:t>     </a:t>
            </a:r>
            <a:r>
              <a:rPr lang="ru-RU" altLang="ru-RU" dirty="0"/>
              <a:t>Формулу на рабочем листе можно заменить её значением, если в дальнейшем понадобится только результат а, а не сама формула.  Для этого: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dirty="0"/>
              <a:t>        </a:t>
            </a:r>
            <a:r>
              <a:rPr lang="ru-RU" altLang="ru-RU" dirty="0">
                <a:sym typeface="Webdings" panose="05030102010509060703" pitchFamily="18" charset="2"/>
              </a:rPr>
              <a:t> </a:t>
            </a:r>
            <a:r>
              <a:rPr lang="ru-RU" altLang="ru-RU" dirty="0"/>
              <a:t>Выделите ячейку с формулой, которую нужно преобразовать в значение; 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dirty="0"/>
              <a:t>       </a:t>
            </a:r>
            <a:r>
              <a:rPr lang="ru-RU" altLang="ru-RU" dirty="0">
                <a:sym typeface="Webdings" panose="05030102010509060703" pitchFamily="18" charset="2"/>
              </a:rPr>
              <a:t></a:t>
            </a:r>
            <a:r>
              <a:rPr lang="ru-RU" altLang="ru-RU" dirty="0"/>
              <a:t> Щелкните на кнопке </a:t>
            </a:r>
            <a:r>
              <a:rPr lang="ru-RU" altLang="ru-RU" b="1" dirty="0"/>
              <a:t>Копировать</a:t>
            </a:r>
            <a:r>
              <a:rPr lang="ru-RU" altLang="ru-RU" dirty="0"/>
              <a:t> на стандартной панели инструментов; 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dirty="0"/>
              <a:t>     </a:t>
            </a:r>
            <a:r>
              <a:rPr lang="ru-RU" altLang="ru-RU" dirty="0">
                <a:sym typeface="Webdings" panose="05030102010509060703" pitchFamily="18" charset="2"/>
              </a:rPr>
              <a:t></a:t>
            </a:r>
            <a:r>
              <a:rPr lang="ru-RU" altLang="ru-RU" dirty="0"/>
              <a:t> Выберите </a:t>
            </a:r>
            <a:r>
              <a:rPr lang="ru-RU" altLang="ru-RU" b="1" i="1" dirty="0">
                <a:latin typeface="Times New Roman" panose="02020603050405020304" pitchFamily="18" charset="0"/>
              </a:rPr>
              <a:t>Правка</a:t>
            </a:r>
            <a:r>
              <a:rPr lang="ru-RU" altLang="ru-RU" dirty="0"/>
              <a:t> - </a:t>
            </a:r>
            <a:r>
              <a:rPr lang="ru-RU" altLang="ru-RU" b="1" i="1" dirty="0">
                <a:latin typeface="Times New Roman" panose="02020603050405020304" pitchFamily="18" charset="0"/>
              </a:rPr>
              <a:t>Специальная вставка</a:t>
            </a:r>
            <a:r>
              <a:rPr lang="ru-RU" altLang="ru-RU" dirty="0"/>
              <a:t> и щелкните на строке </a:t>
            </a:r>
            <a:r>
              <a:rPr lang="ru-RU" altLang="ru-RU" b="1" i="1" dirty="0">
                <a:latin typeface="Times New Roman" panose="02020603050405020304" pitchFamily="18" charset="0"/>
              </a:rPr>
              <a:t>Значения</a:t>
            </a:r>
            <a:r>
              <a:rPr lang="ru-RU" altLang="ru-RU" dirty="0"/>
              <a:t>. Щелкните на </a:t>
            </a:r>
            <a:r>
              <a:rPr lang="ru-RU" altLang="ru-RU" b="1" dirty="0">
                <a:latin typeface="Times New Roman" panose="02020603050405020304" pitchFamily="18" charset="0"/>
              </a:rPr>
              <a:t>ОК</a:t>
            </a:r>
            <a:r>
              <a:rPr lang="ru-RU" altLang="ru-RU" dirty="0"/>
              <a:t>;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dirty="0">
                <a:sym typeface="Webdings" panose="05030102010509060703" pitchFamily="18" charset="2"/>
              </a:rPr>
              <a:t>    </a:t>
            </a:r>
            <a:r>
              <a:rPr lang="ru-RU" altLang="ru-RU" dirty="0"/>
              <a:t> Нажмите  </a:t>
            </a:r>
            <a:r>
              <a:rPr lang="en-US" altLang="ru-RU" b="1" dirty="0"/>
              <a:t>Enter</a:t>
            </a:r>
            <a:r>
              <a:rPr lang="ru-RU" altLang="ru-RU" dirty="0"/>
              <a:t>, чтобы убрать «муравьиную дорожку» вокруг ячейки.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dirty="0"/>
              <a:t>        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dirty="0"/>
              <a:t>              </a:t>
            </a:r>
          </a:p>
        </p:txBody>
      </p:sp>
      <p:sp>
        <p:nvSpPr>
          <p:cNvPr id="1434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2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3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48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5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275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5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775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2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75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675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95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75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95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75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 advAuto="2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0"/>
            <a:ext cx="7772400" cy="838200"/>
          </a:xfrm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</a:rPr>
              <a:t>Формулы: защита и скрытие</a:t>
            </a:r>
            <a:endParaRPr lang="ru-RU" alt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31076" y="838199"/>
            <a:ext cx="11414234" cy="5404945"/>
          </a:xfrm>
        </p:spPr>
        <p:txBody>
          <a:bodyPr>
            <a:noAutofit/>
          </a:bodyPr>
          <a:lstStyle/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dirty="0" smtClean="0"/>
              <a:t>     </a:t>
            </a:r>
            <a:r>
              <a:rPr lang="ru-RU" altLang="ru-RU" sz="2400" dirty="0"/>
              <a:t>Защита ячеек предотвращает изменение или уничтожение важной информации. Также возможно указать, следует ли отображать содержимое ячейки в строке формул.</a:t>
            </a:r>
          </a:p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 </a:t>
            </a:r>
            <a:r>
              <a:rPr lang="ru-RU" altLang="ru-RU" sz="2400" dirty="0"/>
              <a:t>Чтобы снять защиту ячейки (диапазона ячеек)  или запретить отображение её содержимого в строке формул, сначала выделите нужную ячейку или диапазон; </a:t>
            </a:r>
          </a:p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</a:t>
            </a:r>
            <a:r>
              <a:rPr lang="ru-RU" altLang="ru-RU" sz="2400" dirty="0"/>
              <a:t> Выберите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Формат</a:t>
            </a:r>
            <a:r>
              <a:rPr lang="ru-RU" altLang="ru-RU" sz="2400" dirty="0"/>
              <a:t> -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Ячейки</a:t>
            </a:r>
            <a:r>
              <a:rPr lang="ru-RU" altLang="ru-RU" sz="2400" dirty="0"/>
              <a:t> и  щелкните  на вкладке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Защита</a:t>
            </a:r>
            <a:r>
              <a:rPr lang="ru-RU" altLang="ru-RU" sz="2400" dirty="0"/>
              <a:t>; </a:t>
            </a:r>
          </a:p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dirty="0"/>
              <a:t>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Снимите  флажок 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Защищаемая ячейка</a:t>
            </a:r>
            <a:r>
              <a:rPr lang="ru-RU" altLang="ru-RU" sz="2400" dirty="0"/>
              <a:t>, чтобы  снять защиту ячейки. Установите флажок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Скрыть формулы</a:t>
            </a:r>
            <a:r>
              <a:rPr lang="ru-RU" altLang="ru-RU" sz="2400" dirty="0"/>
              <a:t>, чтобы они не отображались в строке формул при выборе ячейки. Щелкните на </a:t>
            </a:r>
            <a:r>
              <a:rPr lang="ru-RU" altLang="ru-RU" sz="2400" b="1" dirty="0"/>
              <a:t>ОК</a:t>
            </a:r>
            <a:r>
              <a:rPr lang="ru-RU" altLang="ru-RU" sz="2400" dirty="0"/>
              <a:t>;</a:t>
            </a:r>
          </a:p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dirty="0"/>
              <a:t>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Установите флажок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Сервис – Защита – Защитить лист. </a:t>
            </a:r>
          </a:p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b="1" i="1" dirty="0">
                <a:latin typeface="Times New Roman" panose="02020603050405020304" pitchFamily="18" charset="0"/>
              </a:rPr>
              <a:t>      </a:t>
            </a:r>
            <a:r>
              <a:rPr lang="ru-RU" altLang="ru-RU" sz="2400" dirty="0"/>
              <a:t>Результат – весь лист, кроме изменяемых ячеек, защищен</a:t>
            </a:r>
          </a:p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</a:t>
            </a:r>
            <a:endParaRPr lang="ru-RU" altLang="ru-RU" sz="2400" dirty="0"/>
          </a:p>
          <a:p>
            <a:pPr algn="just">
              <a:lnSpc>
                <a:spcPct val="95000"/>
              </a:lnSpc>
              <a:buFont typeface="Monotype Sorts" pitchFamily="2" charset="2"/>
              <a:buNone/>
            </a:pPr>
            <a:r>
              <a:rPr lang="ru-RU" altLang="ru-RU" sz="2400" dirty="0"/>
              <a:t>      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5367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44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5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5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3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82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75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925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225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75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675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75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875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75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89" y="1"/>
            <a:ext cx="10018713" cy="1005839"/>
          </a:xfrm>
        </p:spPr>
        <p:txBody>
          <a:bodyPr/>
          <a:lstStyle/>
          <a:p>
            <a:r>
              <a:rPr lang="ru-RU" b="1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733" y="1005840"/>
            <a:ext cx="8683623" cy="4663440"/>
          </a:xfrm>
        </p:spPr>
        <p:txBody>
          <a:bodyPr>
            <a:normAutofit/>
          </a:bodyPr>
          <a:lstStyle/>
          <a:p>
            <a:r>
              <a:rPr lang="ru-RU" dirty="0"/>
              <a:t>Что такое </a:t>
            </a:r>
            <a:r>
              <a:rPr lang="en-US" dirty="0"/>
              <a:t>Microsoft Excel</a:t>
            </a:r>
            <a:endParaRPr lang="ru-RU" dirty="0"/>
          </a:p>
          <a:p>
            <a:r>
              <a:rPr lang="ru-RU" dirty="0"/>
              <a:t>История создания</a:t>
            </a:r>
          </a:p>
          <a:p>
            <a:r>
              <a:rPr lang="ru-RU" dirty="0"/>
              <a:t>Создание, загрузка и сохранение фалов - документов.</a:t>
            </a:r>
          </a:p>
          <a:p>
            <a:r>
              <a:rPr lang="ru-RU" dirty="0"/>
              <a:t>Окно программы </a:t>
            </a:r>
            <a:r>
              <a:rPr lang="en-US" dirty="0"/>
              <a:t>MS Excel</a:t>
            </a:r>
            <a:endParaRPr lang="ru-RU" dirty="0"/>
          </a:p>
          <a:p>
            <a:r>
              <a:rPr lang="ru-RU" dirty="0"/>
              <a:t>Функции </a:t>
            </a:r>
            <a:r>
              <a:rPr lang="en-US" dirty="0"/>
              <a:t>MS Excel</a:t>
            </a:r>
            <a:endParaRPr lang="ru-RU" dirty="0"/>
          </a:p>
          <a:p>
            <a:r>
              <a:rPr lang="ru-RU" dirty="0"/>
              <a:t>Стандартные функции </a:t>
            </a:r>
            <a:r>
              <a:rPr lang="en-US" dirty="0"/>
              <a:t>MS Excel</a:t>
            </a:r>
            <a:endParaRPr lang="ru-RU" dirty="0"/>
          </a:p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586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0"/>
            <a:ext cx="8183563" cy="12954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b="1" smtClean="0">
                <a:solidFill>
                  <a:schemeClr val="tx1"/>
                </a:solidFill>
              </a:rPr>
              <a:t>Формулы: создание текстовой строки</a:t>
            </a:r>
            <a:endParaRPr lang="ru-RU" alt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46841" y="977462"/>
            <a:ext cx="11414235" cy="54233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dirty="0"/>
              <a:t>         Иногда бывает нужно объединить содержимое двух ячеек. В </a:t>
            </a:r>
            <a:r>
              <a:rPr lang="ru-RU" altLang="ru-RU" sz="2400" dirty="0" err="1"/>
              <a:t>Excel</a:t>
            </a:r>
            <a:r>
              <a:rPr lang="ru-RU" altLang="ru-RU" sz="2400" dirty="0"/>
              <a:t>  такая операция называется </a:t>
            </a:r>
            <a:r>
              <a:rPr lang="ru-RU" altLang="ru-RU" sz="2400" b="1" dirty="0"/>
              <a:t>конкатенация</a:t>
            </a:r>
            <a:r>
              <a:rPr lang="ru-RU" altLang="ru-RU" sz="2400" dirty="0"/>
              <a:t>. Для этого:                                                              </a:t>
            </a:r>
          </a:p>
          <a:p>
            <a:pPr marL="0" indent="0" algn="just">
              <a:buNone/>
            </a:pPr>
            <a:r>
              <a:rPr lang="ru-RU" altLang="ru-RU" sz="2400" dirty="0"/>
              <a:t> 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Выделите ячейку, в  которую  нужно поместить формулу и введите знак равенства (=), чтобы начать ввод; </a:t>
            </a:r>
          </a:p>
          <a:p>
            <a:pPr marL="0" indent="0" algn="just"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</a:t>
            </a:r>
            <a:r>
              <a:rPr lang="ru-RU" altLang="ru-RU" sz="2400" dirty="0"/>
              <a:t> Введите адрес или имя или щелкните на  ячейке на рабочем листе;</a:t>
            </a:r>
          </a:p>
          <a:p>
            <a:pPr marL="0" indent="0" algn="just"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</a:t>
            </a:r>
            <a:r>
              <a:rPr lang="ru-RU" altLang="ru-RU" sz="2400" dirty="0"/>
              <a:t> Введите оператор  конкатенации (&amp;), затем введите следующую ссылку; </a:t>
            </a:r>
          </a:p>
          <a:p>
            <a:pPr marL="0" indent="0" algn="just"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  </a:t>
            </a:r>
            <a:r>
              <a:rPr lang="ru-RU" altLang="ru-RU" sz="2400" dirty="0"/>
              <a:t> Если   необходимо, повторите    шаг 3. Не забывайте о том, что в формулу необходимо вставить кавычки с  пробелом между ними, чтобы </a:t>
            </a:r>
            <a:r>
              <a:rPr lang="en-US" altLang="ru-RU" sz="2400" dirty="0"/>
              <a:t>Excel</a:t>
            </a:r>
            <a:r>
              <a:rPr lang="ru-RU" altLang="ru-RU" sz="2400" dirty="0"/>
              <a:t> вставила пробел между двумя текстовыми фрагментами.</a:t>
            </a:r>
          </a:p>
          <a:p>
            <a:pPr marL="0" indent="0" algn="just">
              <a:buNone/>
            </a:pPr>
            <a:r>
              <a:rPr lang="ru-RU" altLang="ru-RU" sz="2400" dirty="0"/>
              <a:t> 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Чтобы закончить ввод формулы, нажмите </a:t>
            </a:r>
            <a:r>
              <a:rPr lang="ru-RU" altLang="ru-RU" sz="2400" b="1" dirty="0" err="1"/>
              <a:t>Enter</a:t>
            </a:r>
            <a:r>
              <a:rPr lang="ru-RU" altLang="ru-RU" sz="2400" dirty="0"/>
              <a:t>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dirty="0"/>
              <a:t>Пример: формула</a:t>
            </a:r>
            <a:r>
              <a:rPr lang="ru-RU" altLang="ru-RU" sz="2400" b="1" dirty="0"/>
              <a:t>=С3</a:t>
            </a:r>
            <a:r>
              <a:rPr lang="en-US" altLang="ru-RU" sz="2400" b="1" dirty="0"/>
              <a:t>&amp;” “&amp;D3</a:t>
            </a:r>
            <a:r>
              <a:rPr lang="en-US" altLang="ru-RU" sz="2400" dirty="0"/>
              <a:t>, </a:t>
            </a:r>
            <a:r>
              <a:rPr lang="en-US" altLang="ru-RU" sz="2400" dirty="0" err="1"/>
              <a:t>где</a:t>
            </a:r>
            <a:r>
              <a:rPr lang="en-US" altLang="ru-RU" sz="2400" dirty="0"/>
              <a:t> </a:t>
            </a:r>
            <a:r>
              <a:rPr lang="en-US" altLang="ru-RU" sz="2400" b="1" dirty="0"/>
              <a:t>С3</a:t>
            </a:r>
            <a:r>
              <a:rPr lang="en-US" altLang="ru-RU" sz="2400" dirty="0"/>
              <a:t>-</a:t>
            </a:r>
            <a:r>
              <a:rPr lang="ru-RU" altLang="ru-RU" sz="2400" dirty="0"/>
              <a:t> «</a:t>
            </a:r>
            <a:r>
              <a:rPr lang="en-US" altLang="ru-RU" sz="2400" dirty="0" err="1"/>
              <a:t>Парафеева</a:t>
            </a:r>
            <a:r>
              <a:rPr lang="ru-RU" altLang="ru-RU" sz="2400" dirty="0"/>
              <a:t>», а</a:t>
            </a:r>
            <a:r>
              <a:rPr lang="en-US" altLang="ru-RU" sz="2400" dirty="0"/>
              <a:t> </a:t>
            </a:r>
            <a:r>
              <a:rPr lang="en-US" altLang="ru-RU" sz="2400" b="1" dirty="0"/>
              <a:t>D3</a:t>
            </a:r>
            <a:r>
              <a:rPr lang="ru-RU" altLang="ru-RU" sz="2400" dirty="0"/>
              <a:t> - «Таня»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ru-RU" altLang="ru-RU" sz="2400" dirty="0"/>
              <a:t>Даст результат  : «</a:t>
            </a:r>
            <a:r>
              <a:rPr lang="ru-RU" altLang="ru-RU" sz="2400" dirty="0" err="1"/>
              <a:t>Парафеева</a:t>
            </a:r>
            <a:r>
              <a:rPr lang="ru-RU" altLang="ru-RU" sz="2400" dirty="0"/>
              <a:t> Таня» - в одной ячейке  </a:t>
            </a:r>
          </a:p>
        </p:txBody>
      </p:sp>
      <p:sp>
        <p:nvSpPr>
          <p:cNvPr id="16388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8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90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91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2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325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5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675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5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125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1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75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6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375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75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3375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75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9275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75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2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0"/>
            <a:ext cx="7772400" cy="1371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b="1" smtClean="0">
                <a:solidFill>
                  <a:schemeClr val="tx1"/>
                </a:solidFill>
              </a:rPr>
              <a:t>Формулы: ссылки на ячейки из других рабочих листов.</a:t>
            </a:r>
            <a:endParaRPr lang="ru-RU" alt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67559" y="1718440"/>
            <a:ext cx="11256579" cy="4035974"/>
          </a:xfrm>
        </p:spPr>
        <p:txBody>
          <a:bodyPr>
            <a:normAutofit/>
          </a:bodyPr>
          <a:lstStyle/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   При  организации  формул  возможно  ссылаться  на ячейки других рабочих листов. Для этого: </a:t>
            </a:r>
          </a:p>
          <a:p>
            <a:pPr marL="542925" indent="0" algn="just">
              <a:buFont typeface="+mj-lt"/>
              <a:buAutoNum type="arabicPeriod"/>
              <a:tabLst>
                <a:tab pos="442913" algn="l"/>
              </a:tabLst>
            </a:pPr>
            <a:r>
              <a:rPr lang="ru-RU" altLang="ru-RU" sz="2400" dirty="0">
                <a:sym typeface="Webdings" panose="05030102010509060703" pitchFamily="18" charset="2"/>
              </a:rPr>
              <a:t>       </a:t>
            </a:r>
            <a:r>
              <a:rPr lang="ru-RU" altLang="ru-RU" sz="2400" dirty="0"/>
              <a:t>Выделите ячейку, в которую нужно поместить формулу, и введите знак равенства (=);</a:t>
            </a:r>
          </a:p>
          <a:p>
            <a:pPr marL="542925" indent="0" algn="just">
              <a:buFont typeface="+mj-lt"/>
              <a:buAutoNum type="arabicPeriod"/>
              <a:tabLst>
                <a:tab pos="442913" algn="l"/>
              </a:tabLst>
            </a:pPr>
            <a:r>
              <a:rPr lang="ru-RU" altLang="ru-RU" sz="2400" dirty="0">
                <a:sym typeface="Webdings" panose="05030102010509060703" pitchFamily="18" charset="2"/>
              </a:rPr>
              <a:t>      </a:t>
            </a:r>
            <a:r>
              <a:rPr lang="ru-RU" altLang="ru-RU" sz="2400" dirty="0"/>
              <a:t> Щелкните на ярлычке листа, содержащего нужную ячейку;</a:t>
            </a:r>
          </a:p>
          <a:p>
            <a:pPr marL="542925" indent="0" algn="just">
              <a:buFont typeface="+mj-lt"/>
              <a:buAutoNum type="arabicPeriod"/>
              <a:tabLst>
                <a:tab pos="442913" algn="l"/>
              </a:tabLst>
            </a:pPr>
            <a:r>
              <a:rPr lang="ru-RU" altLang="ru-RU" sz="2400" dirty="0"/>
              <a:t>       Выделите   ячейку  или   диапазон,  на   который   нужно установить ссылку. В строке формул появится полный адрес; </a:t>
            </a:r>
          </a:p>
          <a:p>
            <a:pPr marL="542925" indent="0" algn="just">
              <a:buFont typeface="+mj-lt"/>
              <a:buAutoNum type="arabicPeriod"/>
              <a:tabLst>
                <a:tab pos="442913" algn="l"/>
              </a:tabLst>
            </a:pPr>
            <a:r>
              <a:rPr lang="ru-RU" altLang="ru-RU" sz="2400" dirty="0">
                <a:sym typeface="Webdings" panose="05030102010509060703" pitchFamily="18" charset="2"/>
              </a:rPr>
              <a:t>      </a:t>
            </a:r>
            <a:r>
              <a:rPr lang="ru-RU" altLang="ru-RU" sz="2400" dirty="0"/>
              <a:t> Завершите ввод формулы, затем нажмите </a:t>
            </a:r>
            <a:r>
              <a:rPr lang="en-US" altLang="ru-RU" sz="2400" b="1" dirty="0"/>
              <a:t>Enter</a:t>
            </a:r>
            <a:r>
              <a:rPr lang="ru-RU" altLang="ru-RU" sz="2400" dirty="0"/>
              <a:t>. 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     Пример: формула = </a:t>
            </a:r>
            <a:r>
              <a:rPr lang="ru-RU" altLang="ru-RU" sz="2400" b="1" dirty="0"/>
              <a:t>Лист1!В6+Лист2!D9</a:t>
            </a:r>
            <a:endParaRPr lang="ru-RU" altLang="ru-RU" sz="2400" dirty="0"/>
          </a:p>
        </p:txBody>
      </p:sp>
      <p:sp>
        <p:nvSpPr>
          <p:cNvPr id="1741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4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5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94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5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75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62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75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375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93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75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 advAuto="2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0"/>
            <a:ext cx="7772400" cy="1219200"/>
          </a:xfrm>
        </p:spPr>
        <p:txBody>
          <a:bodyPr/>
          <a:lstStyle/>
          <a:p>
            <a:r>
              <a:rPr lang="ru-RU" altLang="ru-RU" sz="4800" u="sng"/>
              <a:t>Все о функциях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09903" y="1219199"/>
            <a:ext cx="11981794" cy="4818993"/>
          </a:xfrm>
        </p:spPr>
        <p:txBody>
          <a:bodyPr>
            <a:normAutofit/>
          </a:bodyPr>
          <a:lstStyle/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</a:rPr>
              <a:t>Функциями называют встроенные в </a:t>
            </a:r>
            <a:r>
              <a:rPr lang="en-US" altLang="ru-RU" sz="2400" dirty="0">
                <a:latin typeface="Times New Roman" panose="02020603050405020304" pitchFamily="18" charset="0"/>
              </a:rPr>
              <a:t>Excel </a:t>
            </a:r>
            <a:r>
              <a:rPr lang="ru-RU" altLang="ru-RU" sz="2400" dirty="0">
                <a:latin typeface="Times New Roman" panose="02020603050405020304" pitchFamily="18" charset="0"/>
              </a:rPr>
              <a:t>формулы;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</a:rPr>
              <a:t>Функций в </a:t>
            </a:r>
            <a:r>
              <a:rPr lang="en-US" altLang="ru-RU" sz="2400" dirty="0">
                <a:latin typeface="Times New Roman" panose="02020603050405020304" pitchFamily="18" charset="0"/>
              </a:rPr>
              <a:t>Excel </a:t>
            </a:r>
            <a:r>
              <a:rPr lang="ru-RU" altLang="ru-RU" sz="2400" dirty="0">
                <a:latin typeface="Times New Roman" panose="02020603050405020304" pitchFamily="18" charset="0"/>
              </a:rPr>
              <a:t>сотни</a:t>
            </a:r>
            <a:r>
              <a:rPr lang="en-US" altLang="ru-RU" sz="2400" dirty="0">
                <a:latin typeface="Times New Roman" panose="02020603050405020304" pitchFamily="18" charset="0"/>
              </a:rPr>
              <a:t>: </a:t>
            </a:r>
            <a:r>
              <a:rPr lang="ru-RU" altLang="ru-RU" sz="2400" dirty="0">
                <a:latin typeface="Times New Roman" panose="02020603050405020304" pitchFamily="18" charset="0"/>
              </a:rPr>
              <a:t>инженерные, информационные, логические, арифметические и тригонометрические, статистические, функции обработки текста, функции работы с датой и временем, функции работы с базами данных и многие-многие другие</a:t>
            </a:r>
            <a:r>
              <a:rPr lang="en-US" altLang="ru-RU" sz="2400" dirty="0">
                <a:latin typeface="Times New Roman" panose="02020603050405020304" pitchFamily="18" charset="0"/>
              </a:rPr>
              <a:t>;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Функции  можно</a:t>
            </a:r>
            <a:r>
              <a:rPr lang="en-US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использовать как по отдельности, так и в сочетании с другими функциями и формулами;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</a:rPr>
              <a:t>После имени каждой функции в ( ) задаются аргументы. Если функция не использует аргументы, то за её именем следуют пустые ( ) без пробела между ними;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</a:rPr>
              <a:t>Аргументы перечисляются через запятую;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</a:rPr>
              <a:t>Функция может иметь не более 30 аргументов.</a:t>
            </a:r>
          </a:p>
        </p:txBody>
      </p:sp>
      <p:sp>
        <p:nvSpPr>
          <p:cNvPr id="1843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9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97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 advAuto="2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0"/>
            <a:ext cx="7772400" cy="7620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chemeClr val="tx1"/>
                </a:solidFill>
              </a:rPr>
              <a:t>Ввод функции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4138" y="1135117"/>
            <a:ext cx="11571890" cy="484001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dirty="0">
                <a:sym typeface="Webdings" panose="05030102010509060703" pitchFamily="18" charset="2"/>
              </a:rPr>
              <a:t>   </a:t>
            </a:r>
            <a:r>
              <a:rPr lang="ru-RU" altLang="ru-RU" dirty="0"/>
              <a:t>Щелкните ячейку, в которую хотите ввести функцию;</a:t>
            </a:r>
          </a:p>
          <a:p>
            <a:pPr algn="just"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dirty="0">
                <a:sym typeface="Webdings" panose="05030102010509060703" pitchFamily="18" charset="2"/>
              </a:rPr>
              <a:t> </a:t>
            </a:r>
            <a:r>
              <a:rPr lang="ru-RU" altLang="ru-RU" dirty="0"/>
              <a:t>Введите знак равенства, название  функции (или выберите из Мастера функций) и открывающуюся круглую скобку;</a:t>
            </a:r>
          </a:p>
          <a:p>
            <a:pPr algn="just"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dirty="0">
                <a:sym typeface="Webdings" panose="05030102010509060703" pitchFamily="18" charset="2"/>
              </a:rPr>
              <a:t></a:t>
            </a:r>
            <a:r>
              <a:rPr lang="ru-RU" altLang="ru-RU" dirty="0"/>
              <a:t> Введите аргумент или щелкните ячейку или диапазон, которые нужно использовать при вычислении функции;</a:t>
            </a:r>
          </a:p>
          <a:p>
            <a:pPr algn="just">
              <a:buClr>
                <a:schemeClr val="tx1"/>
              </a:buClr>
              <a:buSzPct val="90000"/>
              <a:buFont typeface="Webdings" panose="05030102010509060703" pitchFamily="18" charset="2"/>
              <a:buNone/>
            </a:pPr>
            <a:r>
              <a:rPr lang="ru-RU" altLang="ru-RU" dirty="0">
                <a:sym typeface="Webdings" panose="05030102010509060703" pitchFamily="18" charset="2"/>
              </a:rPr>
              <a:t></a:t>
            </a:r>
            <a:r>
              <a:rPr lang="ru-RU" altLang="ru-RU" dirty="0"/>
              <a:t>  Щелкните  кнопку  ввода в строке формул или нажмите</a:t>
            </a:r>
            <a:r>
              <a:rPr lang="ru-RU" altLang="ru-RU" b="1" dirty="0"/>
              <a:t> </a:t>
            </a:r>
            <a:r>
              <a:rPr lang="en-US" altLang="ru-RU" b="1" dirty="0"/>
              <a:t>Enter</a:t>
            </a:r>
            <a:r>
              <a:rPr lang="en-US" altLang="ru-RU" dirty="0"/>
              <a:t>. </a:t>
            </a:r>
            <a:r>
              <a:rPr lang="ru-RU" altLang="ru-RU" dirty="0"/>
              <a:t>Закрывающуюся скобку </a:t>
            </a:r>
            <a:r>
              <a:rPr lang="en-US" altLang="ru-RU" dirty="0"/>
              <a:t>Excel </a:t>
            </a:r>
            <a:r>
              <a:rPr lang="ru-RU" altLang="ru-RU" dirty="0"/>
              <a:t>вставит самостоятельно.</a:t>
            </a:r>
          </a:p>
          <a:p>
            <a:pPr algn="just">
              <a:buClr>
                <a:schemeClr val="tx1"/>
              </a:buClr>
              <a:buSzPct val="90000"/>
              <a:buFont typeface="Webdings" panose="05030102010509060703" pitchFamily="18" charset="2"/>
              <a:buChar char="8"/>
            </a:pPr>
            <a:endParaRPr lang="ru-RU" altLang="ru-RU" dirty="0"/>
          </a:p>
        </p:txBody>
      </p:sp>
      <p:sp>
        <p:nvSpPr>
          <p:cNvPr id="1946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46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462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463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13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25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3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825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3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525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3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32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3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 advAuto="2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1" y="0"/>
            <a:ext cx="7726363" cy="1371600"/>
          </a:xfrm>
        </p:spPr>
        <p:txBody>
          <a:bodyPr/>
          <a:lstStyle/>
          <a:p>
            <a:pPr algn="ctr"/>
            <a:r>
              <a:rPr lang="ru-RU" altLang="ru-RU" b="1" u="sng" smtClean="0">
                <a:solidFill>
                  <a:schemeClr val="tx1"/>
                </a:solidFill>
              </a:rPr>
              <a:t>Самые популярные  </a:t>
            </a:r>
            <a:r>
              <a:rPr lang="ru-RU" altLang="ru-RU" sz="4800" b="1" u="sng"/>
              <a:t>функции</a:t>
            </a:r>
            <a:r>
              <a:rPr lang="ru-RU" altLang="ru-RU" b="1" u="sng" smtClean="0">
                <a:solidFill>
                  <a:schemeClr val="tx1"/>
                </a:solidFill>
              </a:rPr>
              <a:t> </a:t>
            </a:r>
            <a:r>
              <a:rPr lang="en-US" altLang="ru-RU" b="1" u="sng" smtClean="0">
                <a:solidFill>
                  <a:schemeClr val="tx1"/>
                </a:solidFill>
              </a:rPr>
              <a:t>Excel</a:t>
            </a:r>
            <a:endParaRPr lang="ru-RU" altLang="ru-RU" b="1" smtClean="0">
              <a:solidFill>
                <a:schemeClr val="tx1"/>
              </a:solidFill>
            </a:endParaRP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438400" y="1482726"/>
          <a:ext cx="8047038" cy="575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8202168" imgH="5867400" progId="Word.Document.8">
                  <p:embed/>
                </p:oleObj>
              </mc:Choice>
              <mc:Fallback>
                <p:oleObj name="Документ" r:id="rId3" imgW="8202168" imgH="5867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82726"/>
                        <a:ext cx="8047038" cy="575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1" y="6400800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6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4572000" y="6400800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7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181600" y="6400800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89434"/>
      </p:ext>
    </p:extLst>
  </p:cSld>
  <p:clrMapOvr>
    <a:masterClrMapping/>
  </p:clrMapOvr>
  <p:transition spd="slow" advClick="0" advTm="1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-271463"/>
            <a:ext cx="7772400" cy="1009651"/>
          </a:xfrm>
        </p:spPr>
        <p:txBody>
          <a:bodyPr/>
          <a:lstStyle/>
          <a:p>
            <a:pPr algn="ctr"/>
            <a:r>
              <a:rPr lang="ru-RU" altLang="ru-RU" sz="3600" b="1"/>
              <a:t>Функции: мастер функций</a:t>
            </a:r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4952" y="311149"/>
            <a:ext cx="11987048" cy="689369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200" dirty="0" smtClean="0"/>
              <a:t>      </a:t>
            </a:r>
            <a:r>
              <a:rPr lang="ru-RU" altLang="ru-RU" sz="2200" dirty="0"/>
              <a:t>Мастер функций выводит на экран список функций, из которого пользователь может выбрать нужную функцию. Для этого: </a:t>
            </a:r>
          </a:p>
          <a:p>
            <a:pPr algn="just">
              <a:lnSpc>
                <a:spcPct val="110000"/>
              </a:lnSpc>
              <a:buFont typeface="Monotype Sorts" pitchFamily="2" charset="2"/>
              <a:buNone/>
            </a:pPr>
            <a:r>
              <a:rPr lang="ru-RU" altLang="ru-RU" sz="2200" dirty="0">
                <a:sym typeface="Webdings" panose="05030102010509060703" pitchFamily="18" charset="2"/>
              </a:rPr>
              <a:t>           </a:t>
            </a:r>
            <a:r>
              <a:rPr lang="ru-RU" altLang="ru-RU" sz="2200" dirty="0"/>
              <a:t> Выделите ячейку, в которую нужно поместить функцию, и щелкните на кнопке         </a:t>
            </a:r>
          </a:p>
          <a:p>
            <a:pPr algn="just">
              <a:lnSpc>
                <a:spcPct val="110000"/>
              </a:lnSpc>
              <a:buFont typeface="Monotype Sorts" pitchFamily="2" charset="2"/>
              <a:buNone/>
            </a:pPr>
            <a:r>
              <a:rPr lang="ru-RU" altLang="ru-RU" sz="2200" dirty="0"/>
              <a:t>          на стандартной панели инструментов; </a:t>
            </a:r>
          </a:p>
          <a:p>
            <a:pPr algn="just">
              <a:lnSpc>
                <a:spcPct val="110000"/>
              </a:lnSpc>
              <a:buFont typeface="Monotype Sorts" pitchFamily="2" charset="2"/>
              <a:buNone/>
            </a:pPr>
            <a:r>
              <a:rPr lang="ru-RU" altLang="ru-RU" sz="2200" dirty="0">
                <a:sym typeface="Webdings" panose="05030102010509060703" pitchFamily="18" charset="2"/>
              </a:rPr>
              <a:t>         </a:t>
            </a:r>
            <a:r>
              <a:rPr lang="ru-RU" altLang="ru-RU" sz="2200" dirty="0"/>
              <a:t> Укажите нужный тип функции в списке </a:t>
            </a:r>
            <a:r>
              <a:rPr lang="ru-RU" altLang="ru-RU" sz="2200" b="1" i="1" dirty="0">
                <a:latin typeface="Times New Roman" panose="02020603050405020304" pitchFamily="18" charset="0"/>
              </a:rPr>
              <a:t>Категории</a:t>
            </a:r>
            <a:r>
              <a:rPr lang="ru-RU" altLang="ru-RU" sz="2200" dirty="0"/>
              <a:t>. Если вы не знаете,  к какой категории принадлежит функция, выберите </a:t>
            </a:r>
          </a:p>
          <a:p>
            <a:pPr algn="just">
              <a:lnSpc>
                <a:spcPct val="110000"/>
              </a:lnSpc>
              <a:buFont typeface="Monotype Sorts" pitchFamily="2" charset="2"/>
              <a:buNone/>
            </a:pPr>
            <a:r>
              <a:rPr lang="ru-RU" altLang="ru-RU" sz="1400" b="1" i="1" dirty="0">
                <a:latin typeface="Times New Roman" panose="02020603050405020304" pitchFamily="18" charset="0"/>
              </a:rPr>
              <a:t>                 10</a:t>
            </a:r>
            <a:r>
              <a:rPr lang="ru-RU" altLang="ru-RU" sz="1400" dirty="0"/>
              <a:t> </a:t>
            </a:r>
            <a:r>
              <a:rPr lang="ru-RU" altLang="ru-RU" sz="1400" b="1" i="1" dirty="0">
                <a:latin typeface="Times New Roman" panose="02020603050405020304" pitchFamily="18" charset="0"/>
              </a:rPr>
              <a:t>недавно использовавшихся</a:t>
            </a:r>
            <a:r>
              <a:rPr lang="ru-RU" altLang="ru-RU" sz="1400" dirty="0"/>
              <a:t>                    или               </a:t>
            </a:r>
            <a:r>
              <a:rPr lang="ru-RU" altLang="ru-RU" sz="1400" b="1" i="1" dirty="0">
                <a:latin typeface="Times New Roman" panose="02020603050405020304" pitchFamily="18" charset="0"/>
              </a:rPr>
              <a:t>Полный алфавитный перечень</a:t>
            </a:r>
            <a:r>
              <a:rPr lang="ru-RU" altLang="ru-RU" sz="1400" dirty="0"/>
              <a:t>;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1400" dirty="0">
                <a:sym typeface="Webdings" panose="05030102010509060703" pitchFamily="18" charset="2"/>
              </a:rPr>
              <a:t>         </a:t>
            </a: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  <a:p>
            <a:pPr algn="just">
              <a:buFont typeface="Monotype Sorts" pitchFamily="2" charset="2"/>
              <a:buNone/>
            </a:pPr>
            <a:r>
              <a:rPr lang="ru-RU" altLang="ru-RU" sz="1400" dirty="0">
                <a:sym typeface="Webdings" panose="05030102010509060703" pitchFamily="18" charset="2"/>
              </a:rPr>
              <a:t>          </a:t>
            </a: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  <a:p>
            <a:pPr algn="just">
              <a:buFont typeface="Monotype Sorts" pitchFamily="2" charset="2"/>
              <a:buNone/>
            </a:pPr>
            <a:r>
              <a:rPr lang="ru-RU" altLang="ru-RU" sz="1400" dirty="0">
                <a:sym typeface="Webdings" panose="05030102010509060703" pitchFamily="18" charset="2"/>
              </a:rPr>
              <a:t>         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1400" dirty="0">
                <a:sym typeface="Webdings" panose="05030102010509060703" pitchFamily="18" charset="2"/>
              </a:rPr>
              <a:t>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Выберите конкретную функцию из списка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Функция</a:t>
            </a:r>
            <a:r>
              <a:rPr lang="ru-RU" altLang="ru-RU" sz="2400" dirty="0"/>
              <a:t>. Прочитайте описание в нижней части окна диалога, чтобы убедиться, что функция выбрана правильно, затем щелкните на </a:t>
            </a:r>
            <a:r>
              <a:rPr lang="ru-RU" altLang="ru-RU" sz="2400" b="1" dirty="0"/>
              <a:t>ОК</a:t>
            </a:r>
            <a:r>
              <a:rPr lang="ru-RU" altLang="ru-RU" sz="2400" dirty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2400" dirty="0"/>
              <a:t>          </a:t>
            </a:r>
            <a:r>
              <a:rPr lang="ru-RU" altLang="ru-RU" sz="2400" dirty="0">
                <a:sym typeface="Webdings" panose="05030102010509060703" pitchFamily="18" charset="2"/>
              </a:rPr>
              <a:t></a:t>
            </a:r>
            <a:r>
              <a:rPr lang="ru-RU" altLang="ru-RU" sz="2400" dirty="0"/>
              <a:t> Под строкой формул появится окно, так называемая палитра формул. Введите аргументы в соответствующие поля. Вы можете вводить значения или адреса ячеек вручную, можете щелкать на нужных ячейках или выделять нужные диапазоны; </a:t>
            </a:r>
          </a:p>
          <a:p>
            <a:pPr algn="just">
              <a:buFont typeface="Monotype Sorts" pitchFamily="2" charset="2"/>
              <a:buNone/>
            </a:pPr>
            <a:r>
              <a:rPr lang="ru-RU" altLang="ru-RU" sz="2400" dirty="0">
                <a:sym typeface="Webdings" panose="05030102010509060703" pitchFamily="18" charset="2"/>
              </a:rPr>
              <a:t>          </a:t>
            </a:r>
            <a:r>
              <a:rPr lang="ru-RU" altLang="ru-RU" sz="2400" dirty="0"/>
              <a:t> Щелкните на </a:t>
            </a:r>
            <a:r>
              <a:rPr lang="ru-RU" altLang="ru-RU" sz="2400" b="1" dirty="0"/>
              <a:t>ОК</a:t>
            </a:r>
            <a:r>
              <a:rPr lang="ru-RU" altLang="ru-RU" sz="2400" dirty="0"/>
              <a:t>, чтобы завершить ввод функции и поместите её в ячейку.</a:t>
            </a:r>
          </a:p>
          <a:p>
            <a:pPr algn="just">
              <a:buFont typeface="Monotype Sorts" pitchFamily="2" charset="2"/>
              <a:buNone/>
            </a:pPr>
            <a:endParaRPr lang="ru-RU" altLang="ru-RU" sz="1400" dirty="0">
              <a:sym typeface="Webdings" panose="05030102010509060703" pitchFamily="18" charset="2"/>
            </a:endParaRPr>
          </a:p>
        </p:txBody>
      </p:sp>
      <p:pic>
        <p:nvPicPr>
          <p:cNvPr id="2150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25682" r="24159" b="17978"/>
          <a:stretch>
            <a:fillRect/>
          </a:stretch>
        </p:blipFill>
        <p:spPr bwMode="auto">
          <a:xfrm>
            <a:off x="1066800" y="2504472"/>
            <a:ext cx="3505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25830" r="23146" b="17010"/>
          <a:stretch>
            <a:fillRect/>
          </a:stretch>
        </p:blipFill>
        <p:spPr bwMode="auto">
          <a:xfrm>
            <a:off x="5891048" y="2554479"/>
            <a:ext cx="3276600" cy="23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</p:pic>
      <p:pic>
        <p:nvPicPr>
          <p:cNvPr id="215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28976" r="79843" b="67842"/>
          <a:stretch>
            <a:fillRect/>
          </a:stretch>
        </p:blipFill>
        <p:spPr bwMode="auto">
          <a:xfrm>
            <a:off x="9677400" y="838201"/>
            <a:ext cx="533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072687" y="6354817"/>
            <a:ext cx="481013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1512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591800" y="6354817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1513" name="AutoShape 2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1125200" y="6354817"/>
            <a:ext cx="4572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1514" name="AutoShape 2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658600" y="6354817"/>
            <a:ext cx="4572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4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950" y="1"/>
            <a:ext cx="10018713" cy="1082040"/>
          </a:xfrm>
        </p:spPr>
        <p:txBody>
          <a:bodyPr/>
          <a:lstStyle/>
          <a:p>
            <a:r>
              <a:rPr lang="ru-RU" b="1" dirty="0"/>
              <a:t>Что такое </a:t>
            </a:r>
            <a:r>
              <a:rPr lang="en-US" b="1" dirty="0"/>
              <a:t>Microsoft Excel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200" y="396240"/>
            <a:ext cx="6019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 </a:t>
            </a:r>
            <a:r>
              <a:rPr lang="en-US" i="1" dirty="0"/>
              <a:t>Microsoft Excel-</a:t>
            </a:r>
            <a:r>
              <a:rPr lang="ru-RU" dirty="0"/>
              <a:t>программа для работы с электронными таблицами, созданная корпорацией </a:t>
            </a:r>
            <a:r>
              <a:rPr lang="ru-RU" i="1" dirty="0" err="1"/>
              <a:t>Microsoft</a:t>
            </a:r>
            <a:r>
              <a:rPr lang="ru-RU" dirty="0"/>
              <a:t>.</a:t>
            </a:r>
          </a:p>
          <a:p>
            <a:r>
              <a:rPr lang="ru-RU" dirty="0"/>
              <a:t> Она предоставляет возможности экономико-статистических расчетов, графические инструменты и, язык макропрограммирования VBA (</a:t>
            </a:r>
            <a:r>
              <a:rPr lang="ru-RU" dirty="0" err="1"/>
              <a:t>Visual</a:t>
            </a:r>
            <a:r>
              <a:rPr lang="ru-RU" dirty="0"/>
              <a:t> </a:t>
            </a:r>
            <a:r>
              <a:rPr lang="ru-RU" dirty="0" err="1"/>
              <a:t>Basic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Application</a:t>
            </a:r>
            <a:r>
              <a:rPr lang="ru-RU" dirty="0"/>
              <a:t>).</a:t>
            </a:r>
          </a:p>
          <a:p>
            <a:r>
              <a:rPr lang="ru-RU" dirty="0"/>
              <a:t> </a:t>
            </a:r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Excel</a:t>
            </a:r>
            <a:r>
              <a:rPr lang="ru-RU" i="1" dirty="0"/>
              <a:t> </a:t>
            </a:r>
            <a:r>
              <a:rPr lang="ru-RU" dirty="0"/>
              <a:t>входит в состав </a:t>
            </a:r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Office</a:t>
            </a:r>
            <a:r>
              <a:rPr lang="ru-RU" dirty="0"/>
              <a:t> и на сегодняшний день </a:t>
            </a:r>
            <a:r>
              <a:rPr lang="ru-RU" i="1" dirty="0" err="1"/>
              <a:t>Excel</a:t>
            </a:r>
            <a:r>
              <a:rPr lang="ru-RU" dirty="0"/>
              <a:t> является одним из наиболее популярных приложений в мире.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2026920"/>
            <a:ext cx="4628252" cy="33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-121919"/>
            <a:ext cx="10018713" cy="1158240"/>
          </a:xfrm>
        </p:spPr>
        <p:txBody>
          <a:bodyPr/>
          <a:lstStyle/>
          <a:p>
            <a:r>
              <a:rPr lang="ru-RU" b="1" dirty="0"/>
              <a:t>История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390" y="1203961"/>
            <a:ext cx="10018713" cy="40081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Какова же история создания столь мощного инструмента для вычислений? Всё началось с того, что в 1982 году компания </a:t>
            </a:r>
            <a:r>
              <a:rPr lang="ru-RU" i="1" dirty="0" err="1"/>
              <a:t>Microsoft</a:t>
            </a:r>
            <a:r>
              <a:rPr lang="ru-RU" dirty="0"/>
              <a:t> выпустила 1-ый табличный процессор под названием </a:t>
            </a:r>
            <a:r>
              <a:rPr lang="ru-RU" i="1" dirty="0" err="1"/>
              <a:t>Multiplan</a:t>
            </a:r>
            <a:r>
              <a:rPr lang="ru-RU" dirty="0"/>
              <a:t>, который завоевал огромную популярность среди CP/M систем. Самая 1-ая версия </a:t>
            </a:r>
            <a:r>
              <a:rPr lang="ru-RU" i="1" dirty="0" err="1"/>
              <a:t>Excel</a:t>
            </a:r>
            <a:r>
              <a:rPr lang="ru-RU" dirty="0"/>
              <a:t> появилась на компьютерах </a:t>
            </a:r>
            <a:r>
              <a:rPr lang="ru-RU" i="1" dirty="0" err="1"/>
              <a:t>Mac</a:t>
            </a:r>
            <a:r>
              <a:rPr lang="ru-RU" dirty="0"/>
              <a:t> в 1985 году.</a:t>
            </a:r>
          </a:p>
          <a:p>
            <a:endParaRPr lang="ru-RU" dirty="0"/>
          </a:p>
          <a:p>
            <a:r>
              <a:rPr lang="ru-RU" dirty="0"/>
              <a:t>А 1-ая версия для </a:t>
            </a:r>
            <a:r>
              <a:rPr lang="ru-RU" i="1" dirty="0" err="1"/>
              <a:t>Windows</a:t>
            </a:r>
            <a:r>
              <a:rPr lang="ru-RU" dirty="0"/>
              <a:t> стала доступна лишь в ноябре 1987 года. Компания </a:t>
            </a:r>
            <a:r>
              <a:rPr lang="ru-RU" i="1" dirty="0" err="1"/>
              <a:t>Microsoft</a:t>
            </a:r>
            <a:r>
              <a:rPr lang="ru-RU" dirty="0"/>
              <a:t> решила не останавливаться на достигнутом и год за годом укрепляла свои позиции на рынке и выпускала новые, всё более совершенные версии электронных таблиц </a:t>
            </a:r>
            <a:r>
              <a:rPr lang="ru-RU" i="1" dirty="0" err="1"/>
              <a:t>Excel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7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325880"/>
          </a:xfrm>
        </p:spPr>
        <p:txBody>
          <a:bodyPr/>
          <a:lstStyle/>
          <a:p>
            <a:r>
              <a:rPr lang="ru-RU" dirty="0"/>
              <a:t>Создание, загрузка и сохранение фалов - документов.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752599"/>
            <a:ext cx="4962210" cy="403860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После запуска </a:t>
            </a:r>
            <a:r>
              <a:rPr lang="ru-RU" i="1" dirty="0"/>
              <a:t>MS </a:t>
            </a:r>
            <a:r>
              <a:rPr lang="ru-RU" i="1" dirty="0" err="1"/>
              <a:t>Excel</a:t>
            </a:r>
            <a:r>
              <a:rPr lang="ru-RU" i="1" dirty="0"/>
              <a:t> </a:t>
            </a:r>
            <a:r>
              <a:rPr lang="ru-RU" dirty="0"/>
              <a:t>по умолчанию предлагает вам начать создание нового документа под условным наименованием </a:t>
            </a:r>
            <a:r>
              <a:rPr lang="ru-RU" b="1" i="1" dirty="0"/>
              <a:t>Книга 1</a:t>
            </a:r>
            <a:r>
              <a:rPr lang="ru-RU" dirty="0"/>
              <a:t>. </a:t>
            </a:r>
          </a:p>
          <a:p>
            <a:r>
              <a:rPr lang="ru-RU" dirty="0"/>
              <a:t>Можно подготовить документ, а затем сохранить его на диске в виде файла с произвольным именем и расширением.XLS. Сохранение файлов – документов выполняется по стандартным правилам </a:t>
            </a:r>
            <a:r>
              <a:rPr lang="ru-RU" i="1" dirty="0" err="1"/>
              <a:t>Windows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10" y="2405062"/>
            <a:ext cx="4686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-289559"/>
            <a:ext cx="10018713" cy="1371600"/>
          </a:xfrm>
        </p:spPr>
        <p:txBody>
          <a:bodyPr/>
          <a:lstStyle/>
          <a:p>
            <a:r>
              <a:rPr lang="ru-RU" dirty="0"/>
              <a:t>Окно программы </a:t>
            </a:r>
            <a:r>
              <a:rPr lang="en-US" dirty="0"/>
              <a:t>MS Excel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29641"/>
            <a:ext cx="4596449" cy="55321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Окно содержит все стандартные элементы: заголовок, горизонтальное меню, две панели инструментов, полосы прокрутки, строка состояния.</a:t>
            </a:r>
          </a:p>
          <a:p>
            <a:r>
              <a:rPr lang="ru-RU" dirty="0"/>
              <a:t> Как и в </a:t>
            </a:r>
            <a:r>
              <a:rPr lang="ru-RU" i="1" dirty="0" err="1"/>
              <a:t>Word</a:t>
            </a:r>
            <a:r>
              <a:rPr lang="ru-RU" dirty="0"/>
              <a:t>, выдаваемые вами команды применяются либо к выделенной ячейке, либо к выделенному блоку ячеек, либо ко всей таблице.</a:t>
            </a:r>
          </a:p>
          <a:p>
            <a:r>
              <a:rPr lang="ru-RU" dirty="0"/>
              <a:t> Ниже панели «</a:t>
            </a:r>
            <a:r>
              <a:rPr lang="ru-RU" b="1" dirty="0"/>
              <a:t>Форматирование» </a:t>
            </a:r>
            <a:r>
              <a:rPr lang="ru-RU" dirty="0"/>
              <a:t>располагается строка формул, в которой вы будете набирать и редактировать данные и формулы, вводимые в текущую ячейку. </a:t>
            </a:r>
          </a:p>
          <a:p>
            <a:r>
              <a:rPr lang="ru-RU" dirty="0"/>
              <a:t>В левой части этой строки находится раскрывающийся список именованных ячеек, и заголовок этого списка называется полем имен. В этом поле высвечивается адрес выделенной ячейки таблицы.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40" y="1463039"/>
            <a:ext cx="5826758" cy="43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231" y="-304799"/>
            <a:ext cx="10018713" cy="1371600"/>
          </a:xfrm>
        </p:spPr>
        <p:txBody>
          <a:bodyPr/>
          <a:lstStyle/>
          <a:p>
            <a:r>
              <a:rPr lang="ru-RU" dirty="0"/>
              <a:t>Функции </a:t>
            </a:r>
            <a:r>
              <a:rPr lang="en-US" dirty="0"/>
              <a:t>MS Excel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" y="1292772"/>
            <a:ext cx="6457932" cy="48641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Функции задаются с помощью математических и других формул, которые выполняют вычисления над заданными величинами, называемыми аргументами функции в указанном порядке, определяемом синтаксисом. </a:t>
            </a:r>
          </a:p>
          <a:p>
            <a:r>
              <a:rPr lang="ru-RU" dirty="0"/>
              <a:t>Список аргументов может состоять из чисел, текста, логических величин, массивов, значений ошибок или ссылок. Необходимо следить за соответствием типов аргумента. Кроме того, аргументы могут быть как константами, так и формулами. Эти формулы, в свою очередь, могут содержать другие функции. Ввод формул можно выполнить либо непосредственно в ячейке, либо в строке формул.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87" y="838200"/>
            <a:ext cx="542544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-152399"/>
            <a:ext cx="10018713" cy="1234440"/>
          </a:xfrm>
        </p:spPr>
        <p:txBody>
          <a:bodyPr/>
          <a:lstStyle/>
          <a:p>
            <a:r>
              <a:rPr lang="ru-RU" dirty="0"/>
              <a:t>Стандартные функции </a:t>
            </a:r>
            <a:r>
              <a:rPr lang="en-US" dirty="0"/>
              <a:t>MS Excel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434" y="1371600"/>
            <a:ext cx="11994406" cy="4617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Стандартные функции в </a:t>
            </a:r>
            <a:r>
              <a:rPr lang="ru-RU" i="1" dirty="0"/>
              <a:t>MS </a:t>
            </a:r>
            <a:r>
              <a:rPr lang="ru-RU" i="1" dirty="0" err="1"/>
              <a:t>Excel</a:t>
            </a:r>
            <a:r>
              <a:rPr lang="ru-RU" i="1" dirty="0"/>
              <a:t> </a:t>
            </a:r>
            <a:r>
              <a:rPr lang="ru-RU" dirty="0"/>
              <a:t>подразделяются на следующие основные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</a:t>
            </a:r>
            <a:r>
              <a:rPr lang="ru-RU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для работы с датами и временем;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Математические;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Статистические;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для работы со ссылками и массивами;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Функции для работы с базами данных;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Текстовые;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Логические;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Функции для проверки свойств и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16146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51" y="-182879"/>
            <a:ext cx="10018713" cy="115824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248" y="1087820"/>
            <a:ext cx="7550633" cy="47033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Программа </a:t>
            </a:r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Excel</a:t>
            </a:r>
            <a:r>
              <a:rPr lang="ru-RU" i="1" dirty="0"/>
              <a:t> </a:t>
            </a:r>
            <a:r>
              <a:rPr lang="ru-RU" dirty="0"/>
              <a:t>представляет собой электронную таблицу, которая состоит из строк и столбцов. </a:t>
            </a:r>
          </a:p>
          <a:p>
            <a:r>
              <a:rPr lang="ru-RU" dirty="0"/>
              <a:t>Запускается эта программа, любым из стандартных способов. В </a:t>
            </a:r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Excel</a:t>
            </a:r>
            <a:r>
              <a:rPr lang="ru-RU" i="1" dirty="0"/>
              <a:t> </a:t>
            </a:r>
            <a:r>
              <a:rPr lang="ru-RU" dirty="0"/>
              <a:t>файлы можно создавать, загружать и сохранять.</a:t>
            </a:r>
          </a:p>
          <a:p>
            <a:r>
              <a:rPr lang="ru-RU" dirty="0"/>
              <a:t> </a:t>
            </a:r>
            <a:r>
              <a:rPr lang="ru-RU" i="1" dirty="0" err="1"/>
              <a:t>Excel</a:t>
            </a:r>
            <a:r>
              <a:rPr lang="ru-RU" dirty="0"/>
              <a:t> позволяет разделить окно таблицы на два или четыре подокна и одновременно работать с разными частями одной и той же таблицы. </a:t>
            </a:r>
          </a:p>
          <a:p>
            <a:r>
              <a:rPr lang="ru-RU" dirty="0"/>
              <a:t>Окно программы по структуре похоже на окно программы </a:t>
            </a:r>
            <a:r>
              <a:rPr lang="ru-RU" i="1" dirty="0"/>
              <a:t>MS </a:t>
            </a:r>
            <a:r>
              <a:rPr lang="ru-RU" i="1" dirty="0" err="1"/>
              <a:t>Word</a:t>
            </a:r>
            <a:r>
              <a:rPr lang="ru-RU" dirty="0"/>
              <a:t>. Оно содержит все стандартные элементы: заголовок, горизонтальное меню, две панели инструментов, полосы прокрутки, строка состояния. </a:t>
            </a:r>
          </a:p>
          <a:p>
            <a:r>
              <a:rPr lang="ru-RU" dirty="0"/>
              <a:t>Также в этой программе можно произвести настройку экрана. </a:t>
            </a:r>
          </a:p>
        </p:txBody>
      </p:sp>
      <p:pic>
        <p:nvPicPr>
          <p:cNvPr id="2050" name="Picture 2" descr="http://www.vectorsland.com/imgd/l32693-excel-office-logo-74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701040"/>
            <a:ext cx="49339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1846</Words>
  <Application>Microsoft Office PowerPoint</Application>
  <PresentationFormat>Широкоэкранный</PresentationFormat>
  <Paragraphs>164</Paragraphs>
  <Slides>25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Monotype Sorts</vt:lpstr>
      <vt:lpstr>Times New Roman</vt:lpstr>
      <vt:lpstr>Webdings</vt:lpstr>
      <vt:lpstr>Wingdings</vt:lpstr>
      <vt:lpstr>Тема Office</vt:lpstr>
      <vt:lpstr>Документ Microsoft Word</vt:lpstr>
      <vt:lpstr>Презентация PowerPoint</vt:lpstr>
      <vt:lpstr>Содержание</vt:lpstr>
      <vt:lpstr>Что такое Microsoft Excel</vt:lpstr>
      <vt:lpstr>История создания</vt:lpstr>
      <vt:lpstr>Создание, загрузка и сохранение фалов - документов.</vt:lpstr>
      <vt:lpstr>Окно программы MS Excel</vt:lpstr>
      <vt:lpstr>Функции MS Excel</vt:lpstr>
      <vt:lpstr>Стандартные функции MS Excel</vt:lpstr>
      <vt:lpstr>Заключение</vt:lpstr>
      <vt:lpstr>Использование встроенных функций. Формулы, их копирование, расчеты </vt:lpstr>
      <vt:lpstr>Все о  формулах</vt:lpstr>
      <vt:lpstr>Ввод формулы</vt:lpstr>
      <vt:lpstr>Арифметические операторы</vt:lpstr>
      <vt:lpstr>Вывод формул на экран</vt:lpstr>
      <vt:lpstr>Совет</vt:lpstr>
      <vt:lpstr> Виды ссылок на ячейки </vt:lpstr>
      <vt:lpstr>Перемещение и копирование формул</vt:lpstr>
      <vt:lpstr>Формулы: Замена значениями</vt:lpstr>
      <vt:lpstr>Формулы: защита и скрытие</vt:lpstr>
      <vt:lpstr>Формулы: создание текстовой строки</vt:lpstr>
      <vt:lpstr>Формулы: ссылки на ячейки из других рабочих листов.</vt:lpstr>
      <vt:lpstr>Все о функциях</vt:lpstr>
      <vt:lpstr>Ввод функции</vt:lpstr>
      <vt:lpstr>Самые популярные  функции Excel</vt:lpstr>
      <vt:lpstr>Функции: мастер функций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Asdf Qwer</dc:creator>
  <cp:lastModifiedBy>Пользователь Windows</cp:lastModifiedBy>
  <cp:revision>13</cp:revision>
  <dcterms:created xsi:type="dcterms:W3CDTF">2016-02-19T17:48:20Z</dcterms:created>
  <dcterms:modified xsi:type="dcterms:W3CDTF">2022-11-19T07:24:56Z</dcterms:modified>
</cp:coreProperties>
</file>