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6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9762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0851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310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0590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987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4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9025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7086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3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6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4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393736E-A2DB-4F15-AA41-C009C812BC2E}" type="datetimeFigureOut">
              <a:rPr lang="ru-RU" smtClean="0"/>
              <a:t>26.06.2023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B2FF357-DFE9-493B-B5D2-455287D4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41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Лекция №</a:t>
            </a:r>
            <a:r>
              <a:rPr lang="en-US" dirty="0"/>
              <a:t>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08702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smtClean="0">
                        <a:latin typeface="Cambria Math"/>
                      </a:rPr>
                      <m:t>d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𝑢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𝑑𝑡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𝑑𝑡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21</m:t>
                        </m:r>
                      </m:sub>
                    </m:sSub>
                  </m:oMath>
                </a14:m>
                <a:r>
                  <a:rPr lang="en-US" dirty="0"/>
                  <a:t> - </a:t>
                </a:r>
                <a:r>
                  <a:rPr lang="ru-RU" dirty="0"/>
                  <a:t>коэффициенты Эйнштейна для поглощения и испускания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 </m:t>
                    </m:r>
                  </m:oMath>
                </a14:m>
                <a:r>
                  <a:rPr lang="ru-RU" dirty="0"/>
                  <a:t>- спектральная плотность излучения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21</m:t>
                        </m:r>
                      </m:sub>
                    </m:sSub>
                  </m:oMath>
                </a14:m>
                <a:r>
                  <a:rPr lang="ru-RU" dirty="0"/>
                  <a:t> - коэффициент Эйнштейна, характеризующий вероятность спонтанного излучения</a:t>
                </a:r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02" t="-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Спонтанное и вынужденное излучение</a:t>
            </a:r>
          </a:p>
        </p:txBody>
      </p:sp>
      <p:pic>
        <p:nvPicPr>
          <p:cNvPr id="5122" name="Picture 2" descr="http://images2.wikia.nocookie.net/__cb20091210130053/science/ru/images/thumb/5/5d/Absorption_of_Photon_ru.jpg/510px-Absorption_of_Photon_r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64" y="2420889"/>
            <a:ext cx="48577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mages2.wikia.nocookie.net/__cb20091210130543/science/ru/images/thumb/f/f8/Spontaneous_Emission_ru.jpg/510px-Spontaneous_Emission_ru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197" y="2420889"/>
            <a:ext cx="48577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images1.wikia.nocookie.net/__cb20091210130356/science/ru/images/thumb/3/31/Stimulated_Emission_ru.jpg/510px-Stimulated_Emission_ru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2420888"/>
            <a:ext cx="485775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40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5122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73913E-6 L -0.04549 0.3233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74" y="16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" dur="2000" fill="hold"/>
                                        <p:tgtEl>
                                          <p:spTgt spid="5126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73913E-6 L 0.00469 0.3233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16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1" dur="2000" fill="hold"/>
                                        <p:tgtEl>
                                          <p:spTgt spid="5124"/>
                                        </p:tgtEl>
                                      </p:cBhvr>
                                      <p:by x="60000" y="6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73913E-6 L 0.15173 0.32331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87" y="16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𝑢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</m:d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𝑘𝑇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𝑢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𝑇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𝑒𝑥𝑝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li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h</m:t>
                                </m:r>
                                <m:r>
                                  <m:rPr>
                                    <m:nor/>
                                  </m:rPr>
                                  <a:rPr lang="en-US" i="1" dirty="0">
                                    <a:latin typeface="Symbol" pitchFamily="18" charset="2"/>
                                  </a:rPr>
                                  <m:t>n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𝑘𝑇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𝐵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21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21</m:t>
                        </m:r>
                      </m:sub>
                    </m:sSub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5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Оптическое усиление в среде с инверсной заселенностью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760" y="2636913"/>
            <a:ext cx="4352528" cy="2927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718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𝑁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𝐸</m:t>
                        </m:r>
                        <m:r>
                          <a:rPr lang="en-US" b="0" i="1" smtClean="0">
                            <a:latin typeface="Cambria Math"/>
                          </a:rPr>
                          <m:t>/</m:t>
                        </m:r>
                        <m:r>
                          <a:rPr lang="en-US" b="0" i="1" smtClean="0">
                            <a:latin typeface="Cambria Math"/>
                          </a:rPr>
                          <m:t>𝑘𝑇</m:t>
                        </m:r>
                      </m:e>
                    </m:d>
                  </m:oMath>
                </a14:m>
                <a:endParaRPr lang="en-US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</m: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𝑒𝑥𝑝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𝑎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02" t="-7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Лазеры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777" y="3573016"/>
            <a:ext cx="5529907" cy="2557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44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𝐿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𝑙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</m:rad>
                  </m:oMath>
                </a14:m>
                <a:endParaRPr lang="en-US" dirty="0"/>
              </a:p>
              <a:p>
                <a:r>
                  <a:rPr lang="ru-RU" dirty="0"/>
                  <a:t>где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</a:rPr>
                      <m:t>=0, 1, 2, …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−1 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𝑧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𝑚h</m:t>
                    </m:r>
                  </m:oMath>
                </a14:m>
                <a:endParaRPr lang="en-US" dirty="0"/>
              </a:p>
              <a:p>
                <a:r>
                  <a:rPr lang="ru-RU" dirty="0"/>
                  <a:t>где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=0, ±1, ±2, …±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𝑙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𝐿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den>
                    </m:f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𝐿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𝑒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den>
                    </m:f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𝑙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</m:rad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=−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/>
                          </a:rPr>
                          <m:t>𝑙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𝑙</m:t>
                            </m:r>
                            <m:r>
                              <a:rPr lang="en-US" i="1">
                                <a:latin typeface="Cambria Math"/>
                              </a:rPr>
                              <m:t>+1</m:t>
                            </m:r>
                          </m:e>
                        </m:d>
                      </m:e>
                    </m:ra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Механический и магнитный моменты электрона в атоме</a:t>
            </a:r>
          </a:p>
        </p:txBody>
      </p:sp>
    </p:spTree>
    <p:extLst>
      <p:ext uri="{BB962C8B-B14F-4D97-AF65-F5344CB8AC3E}">
        <p14:creationId xmlns:p14="http://schemas.microsoft.com/office/powerpoint/2010/main" val="228219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Office PowerPoint</Application>
  <PresentationFormat>Широкоэкранный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Book Antiqua</vt:lpstr>
      <vt:lpstr>Cambria Math</vt:lpstr>
      <vt:lpstr>Symbol</vt:lpstr>
      <vt:lpstr>Times New Roman</vt:lpstr>
      <vt:lpstr>Wingdings</vt:lpstr>
      <vt:lpstr>Твердый переплет</vt:lpstr>
      <vt:lpstr>Лекция №9</vt:lpstr>
      <vt:lpstr>Спонтанное и вынужденное излучение</vt:lpstr>
      <vt:lpstr>Презентация PowerPoint</vt:lpstr>
      <vt:lpstr>Оптическое усиление в среде с инверсной заселенностью</vt:lpstr>
      <vt:lpstr>Лазеры</vt:lpstr>
      <vt:lpstr>Механический и магнитный моменты электрона в атоме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№9</dc:title>
  <dc:creator>Ilya</dc:creator>
  <cp:lastModifiedBy>Ilya</cp:lastModifiedBy>
  <cp:revision>1</cp:revision>
  <dcterms:created xsi:type="dcterms:W3CDTF">2023-06-26T15:17:47Z</dcterms:created>
  <dcterms:modified xsi:type="dcterms:W3CDTF">2023-06-26T15:19:11Z</dcterms:modified>
</cp:coreProperties>
</file>