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60" r:id="rId4"/>
    <p:sldId id="261" r:id="rId5"/>
    <p:sldId id="262" r:id="rId6"/>
    <p:sldId id="263"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97" autoAdjust="0"/>
    <p:restoredTop sz="94713" autoAdjust="0"/>
  </p:normalViewPr>
  <p:slideViewPr>
    <p:cSldViewPr>
      <p:cViewPr varScale="1">
        <p:scale>
          <a:sx n="69" d="100"/>
          <a:sy n="69" d="100"/>
        </p:scale>
        <p:origin x="-17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19.03.2020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5" name="Содержимое 4"/>
          <p:cNvSpPr>
            <a:spLocks noGrp="1"/>
          </p:cNvSpPr>
          <p:nvPr>
            <p:ph idx="1"/>
          </p:nvPr>
        </p:nvSpPr>
        <p:spPr>
          <a:xfrm>
            <a:off x="827584" y="5805264"/>
            <a:ext cx="8115328" cy="544622"/>
          </a:xfrm>
        </p:spPr>
        <p:txBody>
          <a:bodyPr>
            <a:normAutofit fontScale="92500" lnSpcReduction="10000"/>
          </a:bodyPr>
          <a:lstStyle/>
          <a:p>
            <a:r>
              <a:rPr lang="en-US" dirty="0" smtClean="0"/>
              <a:t>Performed by </a:t>
            </a:r>
            <a:r>
              <a:rPr lang="en-US" dirty="0" smtClean="0"/>
              <a:t> </a:t>
            </a:r>
            <a:r>
              <a:rPr lang="en-US" dirty="0" err="1" smtClean="0"/>
              <a:t>Basharova</a:t>
            </a:r>
            <a:r>
              <a:rPr lang="en-US" dirty="0" smtClean="0"/>
              <a:t> Karina</a:t>
            </a:r>
            <a:r>
              <a:rPr lang="en-US" dirty="0" smtClean="0"/>
              <a:t> </a:t>
            </a:r>
            <a:r>
              <a:rPr lang="ru-RU" dirty="0" smtClean="0"/>
              <a:t> ЭЭ</a:t>
            </a:r>
            <a:r>
              <a:rPr lang="en-US" dirty="0" smtClean="0"/>
              <a:t>-6-19</a:t>
            </a:r>
            <a:endParaRPr lang="ru-RU" dirty="0"/>
          </a:p>
        </p:txBody>
      </p:sp>
      <p:sp>
        <p:nvSpPr>
          <p:cNvPr id="7" name="Прямоугольник 6"/>
          <p:cNvSpPr/>
          <p:nvPr/>
        </p:nvSpPr>
        <p:spPr>
          <a:xfrm>
            <a:off x="1187624" y="2492896"/>
            <a:ext cx="7286676" cy="830997"/>
          </a:xfrm>
          <a:prstGeom prst="rect">
            <a:avLst/>
          </a:prstGeom>
        </p:spPr>
        <p:txBody>
          <a:bodyPr wrap="square">
            <a:spAutoFit/>
          </a:bodyPr>
          <a:lstStyle/>
          <a:p>
            <a:pPr algn="ctr"/>
            <a:r>
              <a:rPr lang="en-US" sz="4800" b="1" i="1" dirty="0" smtClean="0">
                <a:solidFill>
                  <a:srgbClr val="FF0000"/>
                </a:solidFill>
                <a:latin typeface="Times New Roman" pitchFamily="18" charset="0"/>
                <a:cs typeface="Times New Roman" pitchFamily="18" charset="0"/>
              </a:rPr>
              <a:t>Alternative energy source</a:t>
            </a:r>
            <a:endParaRPr lang="ru-RU" sz="4800" b="1"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1835696" y="548680"/>
            <a:ext cx="6000792" cy="523220"/>
          </a:xfrm>
          <a:prstGeom prst="rect">
            <a:avLst/>
          </a:prstGeom>
        </p:spPr>
        <p:txBody>
          <a:bodyPr wrap="square">
            <a:spAutoFit/>
          </a:bodyPr>
          <a:lstStyle/>
          <a:p>
            <a:pPr algn="ctr"/>
            <a:r>
              <a:rPr lang="ru-RU" sz="2800" dirty="0" smtClean="0">
                <a:solidFill>
                  <a:srgbClr val="FF0000"/>
                </a:solidFill>
              </a:rPr>
              <a:t>    </a:t>
            </a:r>
            <a:r>
              <a:rPr lang="en-US" sz="2800" dirty="0" smtClean="0">
                <a:solidFill>
                  <a:schemeClr val="accent3">
                    <a:lumMod val="75000"/>
                  </a:schemeClr>
                </a:solidFill>
                <a:latin typeface="+mj-lt"/>
              </a:rPr>
              <a:t>Alternative energy sources</a:t>
            </a:r>
            <a:endParaRPr lang="ru-RU" dirty="0">
              <a:solidFill>
                <a:schemeClr val="accent3">
                  <a:lumMod val="75000"/>
                </a:schemeClr>
              </a:solidFill>
              <a:latin typeface="+mj-lt"/>
            </a:endParaRPr>
          </a:p>
        </p:txBody>
      </p:sp>
      <p:sp>
        <p:nvSpPr>
          <p:cNvPr id="10" name="Прямоугольник 9"/>
          <p:cNvSpPr/>
          <p:nvPr/>
        </p:nvSpPr>
        <p:spPr>
          <a:xfrm>
            <a:off x="467544" y="1916832"/>
            <a:ext cx="1368152"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Wild energy</a:t>
            </a:r>
            <a:endParaRPr lang="ru-RU" dirty="0"/>
          </a:p>
        </p:txBody>
      </p:sp>
      <p:sp>
        <p:nvSpPr>
          <p:cNvPr id="14" name="Прямоугольник 13"/>
          <p:cNvSpPr/>
          <p:nvPr/>
        </p:nvSpPr>
        <p:spPr>
          <a:xfrm>
            <a:off x="1043608" y="3501008"/>
            <a:ext cx="1490464"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Hydropower</a:t>
            </a:r>
            <a:endParaRPr lang="ru-RU" dirty="0"/>
          </a:p>
        </p:txBody>
      </p:sp>
      <p:sp>
        <p:nvSpPr>
          <p:cNvPr id="15" name="Прямоугольник 14"/>
          <p:cNvSpPr/>
          <p:nvPr/>
        </p:nvSpPr>
        <p:spPr>
          <a:xfrm>
            <a:off x="2699792" y="5013176"/>
            <a:ext cx="1656184"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Geothermal energy</a:t>
            </a:r>
            <a:endParaRPr lang="ru-RU" dirty="0"/>
          </a:p>
        </p:txBody>
      </p:sp>
      <p:sp>
        <p:nvSpPr>
          <p:cNvPr id="16" name="Прямоугольник 15"/>
          <p:cNvSpPr/>
          <p:nvPr/>
        </p:nvSpPr>
        <p:spPr>
          <a:xfrm>
            <a:off x="5148064" y="5013176"/>
            <a:ext cx="1512168"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Solar power</a:t>
            </a:r>
            <a:endParaRPr lang="ru-RU" dirty="0"/>
          </a:p>
        </p:txBody>
      </p:sp>
      <p:sp>
        <p:nvSpPr>
          <p:cNvPr id="17" name="Прямоугольник 16"/>
          <p:cNvSpPr/>
          <p:nvPr/>
        </p:nvSpPr>
        <p:spPr>
          <a:xfrm>
            <a:off x="6948264" y="3645024"/>
            <a:ext cx="1584176"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Bioenergetics </a:t>
            </a:r>
            <a:endParaRPr lang="ru-RU" dirty="0"/>
          </a:p>
        </p:txBody>
      </p:sp>
      <p:sp>
        <p:nvSpPr>
          <p:cNvPr id="18" name="Прямоугольник 17"/>
          <p:cNvSpPr/>
          <p:nvPr/>
        </p:nvSpPr>
        <p:spPr>
          <a:xfrm>
            <a:off x="6876256" y="1916832"/>
            <a:ext cx="1656184"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Hydrogen energy</a:t>
            </a:r>
            <a:endParaRPr lang="ru-RU" dirty="0"/>
          </a:p>
        </p:txBody>
      </p:sp>
      <p:cxnSp>
        <p:nvCxnSpPr>
          <p:cNvPr id="20" name="Прямая со стрелкой 19"/>
          <p:cNvCxnSpPr/>
          <p:nvPr/>
        </p:nvCxnSpPr>
        <p:spPr>
          <a:xfrm flipH="1">
            <a:off x="1907704" y="1268760"/>
            <a:ext cx="1152128"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H="1">
            <a:off x="2555776" y="1340768"/>
            <a:ext cx="1224136"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H="1">
            <a:off x="3707904" y="1412776"/>
            <a:ext cx="576064" cy="3456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5148064" y="1412776"/>
            <a:ext cx="504056" cy="3384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5508104" y="1412776"/>
            <a:ext cx="1368152" cy="2160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6372200" y="1268760"/>
            <a:ext cx="57606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3"/>
          </p:nvPr>
        </p:nvSpPr>
        <p:spPr/>
        <p:txBody>
          <a:bodyPr>
            <a:noAutofit/>
          </a:bodyPr>
          <a:lstStyle/>
          <a:p>
            <a:pPr algn="ctr"/>
            <a:r>
              <a:rPr lang="en-US" sz="2400" dirty="0" smtClean="0">
                <a:latin typeface="+mj-lt"/>
                <a:cs typeface="Times New Roman" pitchFamily="18" charset="0"/>
              </a:rPr>
              <a:t>Solar power</a:t>
            </a:r>
            <a:endParaRPr lang="ru-RU" sz="2400" dirty="0">
              <a:latin typeface="+mj-lt"/>
              <a:cs typeface="Times New Roman" pitchFamily="18" charset="0"/>
            </a:endParaRPr>
          </a:p>
        </p:txBody>
      </p:sp>
      <p:sp>
        <p:nvSpPr>
          <p:cNvPr id="10" name="Содержимое 9"/>
          <p:cNvSpPr>
            <a:spLocks noGrp="1"/>
          </p:cNvSpPr>
          <p:nvPr>
            <p:ph sz="quarter" idx="2"/>
          </p:nvPr>
        </p:nvSpPr>
        <p:spPr/>
        <p:txBody>
          <a:bodyPr>
            <a:normAutofit/>
          </a:bodyPr>
          <a:lstStyle/>
          <a:p>
            <a:r>
              <a:rPr lang="en-US" sz="1800" b="1" dirty="0" smtClean="0">
                <a:latin typeface="Times New Roman" pitchFamily="18" charset="0"/>
                <a:cs typeface="Times New Roman" pitchFamily="18" charset="0"/>
              </a:rPr>
              <a:t>Pluses</a:t>
            </a:r>
            <a:r>
              <a:rPr lang="ru-RU" sz="16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Энергия ветра не производит никакого загрязнения окружающей среды</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так как ветер является возобновляемым источником энергии </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Ветровые электростанции могут быть построены от берега</a:t>
            </a:r>
            <a:r>
              <a:rPr lang="ru-RU" sz="1600" dirty="0" smtClean="0"/>
              <a:t>. </a:t>
            </a:r>
          </a:p>
          <a:p>
            <a:endParaRPr lang="ru-RU"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Minuses</a:t>
            </a:r>
            <a:r>
              <a:rPr lang="ru-RU" sz="1800"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Wind energy is intermittent. If the wind speed decreases, the turbine movement slows down and less energy is generated. Large wind farms can have a negative impact on the scenery.</a:t>
            </a:r>
            <a:endParaRPr lang="ru-RU" sz="1800" dirty="0" smtClean="0">
              <a:latin typeface="Times New Roman" pitchFamily="18" charset="0"/>
              <a:cs typeface="Times New Roman" pitchFamily="18" charset="0"/>
            </a:endParaRPr>
          </a:p>
          <a:p>
            <a:endParaRPr lang="ru-RU" sz="1200"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normAutofit fontScale="92500"/>
          </a:bodyPr>
          <a:lstStyle/>
          <a:p>
            <a:r>
              <a:rPr lang="en-US" sz="1800" b="1" dirty="0" smtClean="0">
                <a:latin typeface="Times New Roman" pitchFamily="18" charset="0"/>
                <a:cs typeface="Times New Roman" pitchFamily="18" charset="0"/>
              </a:rPr>
              <a:t>Pluses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Solar energy is a renewable resource. As long as the sun exists , its energy will reach the Earth.  Solar energy does not pollute either water or air, because there is no chemical reaction resulting from fuel combustion.  Solar energy can be used very efficiently for practical applications such as heating and lighting</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Minuses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Solar energy does not produce energy if the Sun does not Shine. Night and cloudy days will severely limit the amount of energy produced.  Solar power plants can be very expensive.</a:t>
            </a:r>
            <a:endParaRPr lang="ru-RU" sz="1800" dirty="0">
              <a:latin typeface="Times New Roman" pitchFamily="18" charset="0"/>
              <a:cs typeface="Times New Roman" pitchFamily="18" charset="0"/>
            </a:endParaRPr>
          </a:p>
        </p:txBody>
      </p:sp>
      <p:sp>
        <p:nvSpPr>
          <p:cNvPr id="7" name="Текст 6"/>
          <p:cNvSpPr>
            <a:spLocks noGrp="1"/>
          </p:cNvSpPr>
          <p:nvPr>
            <p:ph type="body" idx="1"/>
          </p:nvPr>
        </p:nvSpPr>
        <p:spPr/>
        <p:txBody>
          <a:bodyPr>
            <a:normAutofit/>
          </a:bodyPr>
          <a:lstStyle/>
          <a:p>
            <a:pPr algn="ctr"/>
            <a:r>
              <a:rPr lang="en-US" sz="2400" dirty="0" smtClean="0">
                <a:latin typeface="+mj-lt"/>
              </a:rPr>
              <a:t>Wind energy</a:t>
            </a:r>
            <a:endParaRPr lang="ru-RU" sz="24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normAutofit/>
          </a:bodyPr>
          <a:lstStyle/>
          <a:p>
            <a:pPr algn="ctr"/>
            <a:r>
              <a:rPr lang="en-US" sz="2400" dirty="0" smtClean="0">
                <a:latin typeface="+mj-lt"/>
                <a:cs typeface="Times New Roman" pitchFamily="18" charset="0"/>
              </a:rPr>
              <a:t>Hydropower</a:t>
            </a:r>
            <a:endParaRPr lang="ru-RU" sz="2400" dirty="0">
              <a:latin typeface="+mj-lt"/>
              <a:cs typeface="Times New Roman" pitchFamily="18" charset="0"/>
            </a:endParaRPr>
          </a:p>
        </p:txBody>
      </p:sp>
      <p:sp>
        <p:nvSpPr>
          <p:cNvPr id="4" name="Текст 3"/>
          <p:cNvSpPr>
            <a:spLocks noGrp="1"/>
          </p:cNvSpPr>
          <p:nvPr>
            <p:ph type="body" sz="half" idx="3"/>
          </p:nvPr>
        </p:nvSpPr>
        <p:spPr/>
        <p:txBody>
          <a:bodyPr>
            <a:normAutofit fontScale="25000" lnSpcReduction="20000"/>
          </a:bodyPr>
          <a:lstStyle/>
          <a:p>
            <a:endParaRPr lang="ru-RU" sz="4400" dirty="0" smtClean="0">
              <a:solidFill>
                <a:srgbClr val="0033CC"/>
              </a:solidFill>
              <a:latin typeface="Times New Roman" pitchFamily="18" charset="0"/>
              <a:cs typeface="Times New Roman" pitchFamily="18" charset="0"/>
            </a:endParaRPr>
          </a:p>
          <a:p>
            <a:pPr algn="ctr"/>
            <a:r>
              <a:rPr lang="en-US" sz="9600" dirty="0" smtClean="0">
                <a:latin typeface="+mj-lt"/>
                <a:cs typeface="Times New Roman" pitchFamily="18" charset="0"/>
              </a:rPr>
              <a:t>Geothermal energy</a:t>
            </a:r>
            <a:endParaRPr lang="ru-RU" sz="9600" dirty="0" smtClean="0">
              <a:latin typeface="+mj-lt"/>
              <a:cs typeface="Times New Roman" pitchFamily="18" charset="0"/>
            </a:endParaRPr>
          </a:p>
          <a:p>
            <a:endParaRPr lang="ru-RU" dirty="0"/>
          </a:p>
        </p:txBody>
      </p:sp>
      <p:sp>
        <p:nvSpPr>
          <p:cNvPr id="5" name="Содержимое 4"/>
          <p:cNvSpPr>
            <a:spLocks noGrp="1"/>
          </p:cNvSpPr>
          <p:nvPr>
            <p:ph sz="quarter" idx="2"/>
          </p:nvPr>
        </p:nvSpPr>
        <p:spPr/>
        <p:txBody>
          <a:bodyPr>
            <a:normAutofit fontScale="92500" lnSpcReduction="10000"/>
          </a:bodyPr>
          <a:lstStyle/>
          <a:p>
            <a:r>
              <a:rPr lang="en-US" sz="1800" b="1" dirty="0" smtClean="0">
                <a:latin typeface="Times New Roman" pitchFamily="18" charset="0"/>
                <a:cs typeface="Times New Roman" pitchFamily="18" charset="0"/>
              </a:rPr>
              <a:t>Pluses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Hydroelectric power stations are flexible in management. Their turbines can be used to regulate the power of the station from the minimum to the maximum. In this case, unlike thermal and some other stations, they are able to quickly gain operating power from the minimum indicators</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Minuses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Critics of hydroelectric power plants are justified in pointing out the problems, primarily environmental, that are caused by their appearance. First of all, this is the flooding of large tracts of agricultural land, including fertile land. The remaining floodplain soil loses moisture.</a:t>
            </a:r>
            <a:endParaRPr lang="ru-RU" sz="1400"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normAutofit/>
          </a:bodyPr>
          <a:lstStyle/>
          <a:p>
            <a:r>
              <a:rPr lang="en-US" sz="1800" b="1" dirty="0" smtClean="0">
                <a:latin typeface="Times New Roman" pitchFamily="18" charset="0"/>
                <a:cs typeface="Times New Roman" pitchFamily="18" charset="0"/>
              </a:rPr>
              <a:t>Pluses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environmental friendliness, fuel economy, self- sufficiency, impressive reserves of geothermal energy</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Minuses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Stop working at any time. It is difficult to predict a volcanic eruption or earthquake. The operation of the station may stop even due to natural changes in the earth's crust. An unfortunate choice of location for the construction of a geothermal power Plant also does not contribute to long -term stable operation.</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a:xfrm>
            <a:off x="467544" y="260648"/>
            <a:ext cx="4023360" cy="720080"/>
          </a:xfrm>
        </p:spPr>
        <p:txBody>
          <a:bodyPr>
            <a:normAutofit/>
          </a:bodyPr>
          <a:lstStyle/>
          <a:p>
            <a:pPr algn="ctr"/>
            <a:r>
              <a:rPr lang="en-US" sz="2400" dirty="0" smtClean="0">
                <a:latin typeface="+mj-lt"/>
                <a:cs typeface="Times New Roman" pitchFamily="18" charset="0"/>
              </a:rPr>
              <a:t>Bioenergetics</a:t>
            </a:r>
            <a:endParaRPr lang="ru-RU" sz="2400" dirty="0" smtClean="0">
              <a:latin typeface="+mj-lt"/>
              <a:cs typeface="Times New Roman" pitchFamily="18" charset="0"/>
            </a:endParaRPr>
          </a:p>
          <a:p>
            <a:pPr algn="ctr"/>
            <a:endParaRPr lang="ru-RU" sz="2400" dirty="0">
              <a:latin typeface="+mj-lt"/>
            </a:endParaRPr>
          </a:p>
        </p:txBody>
      </p:sp>
      <p:sp>
        <p:nvSpPr>
          <p:cNvPr id="4" name="Текст 3"/>
          <p:cNvSpPr>
            <a:spLocks noGrp="1"/>
          </p:cNvSpPr>
          <p:nvPr>
            <p:ph type="body" sz="half" idx="3"/>
          </p:nvPr>
        </p:nvSpPr>
        <p:spPr>
          <a:xfrm>
            <a:off x="4644008" y="260649"/>
            <a:ext cx="4041775" cy="648072"/>
          </a:xfrm>
        </p:spPr>
        <p:txBody>
          <a:bodyPr>
            <a:noAutofit/>
          </a:bodyPr>
          <a:lstStyle/>
          <a:p>
            <a:pPr algn="ctr"/>
            <a:r>
              <a:rPr lang="en-US" sz="2400" dirty="0" smtClean="0">
                <a:latin typeface="+mj-lt"/>
                <a:cs typeface="Times New Roman" pitchFamily="18" charset="0"/>
              </a:rPr>
              <a:t>Hydrogen energy</a:t>
            </a:r>
            <a:endParaRPr lang="ru-RU" sz="2400" dirty="0">
              <a:latin typeface="+mj-lt"/>
              <a:cs typeface="Times New Roman" pitchFamily="18" charset="0"/>
            </a:endParaRPr>
          </a:p>
        </p:txBody>
      </p:sp>
      <p:sp>
        <p:nvSpPr>
          <p:cNvPr id="5" name="Содержимое 4"/>
          <p:cNvSpPr>
            <a:spLocks noGrp="1"/>
          </p:cNvSpPr>
          <p:nvPr>
            <p:ph sz="quarter" idx="2"/>
          </p:nvPr>
        </p:nvSpPr>
        <p:spPr/>
        <p:txBody>
          <a:bodyPr>
            <a:normAutofit/>
          </a:bodyPr>
          <a:lstStyle/>
          <a:p>
            <a:r>
              <a:rPr lang="en-US" sz="1800" b="1" dirty="0" smtClean="0">
                <a:latin typeface="Times New Roman" pitchFamily="18" charset="0"/>
                <a:cs typeface="Times New Roman" pitchFamily="18" charset="0"/>
              </a:rPr>
              <a:t>Pluses</a:t>
            </a:r>
            <a:r>
              <a:rPr lang="ru-RU" sz="1800" b="1"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One of the advantages of </a:t>
            </a:r>
            <a:r>
              <a:rPr lang="en-US" sz="1800" dirty="0" err="1" smtClean="0">
                <a:latin typeface="Times New Roman" pitchFamily="18" charset="0"/>
                <a:cs typeface="Times New Roman" pitchFamily="18" charset="0"/>
              </a:rPr>
              <a:t>bioenergy</a:t>
            </a:r>
            <a:r>
              <a:rPr lang="en-US" sz="1800" dirty="0" smtClean="0">
                <a:latin typeface="Times New Roman" pitchFamily="18" charset="0"/>
                <a:cs typeface="Times New Roman" pitchFamily="18" charset="0"/>
              </a:rPr>
              <a:t> is that it is possible to produce </a:t>
            </a:r>
            <a:r>
              <a:rPr lang="en-US" sz="1800" dirty="0" err="1" smtClean="0">
                <a:latin typeface="Times New Roman" pitchFamily="18" charset="0"/>
                <a:cs typeface="Times New Roman" pitchFamily="18" charset="0"/>
              </a:rPr>
              <a:t>biofuels</a:t>
            </a:r>
            <a:r>
              <a:rPr lang="en-US" sz="1800" dirty="0" smtClean="0">
                <a:latin typeface="Times New Roman" pitchFamily="18" charset="0"/>
                <a:cs typeface="Times New Roman" pitchFamily="18" charset="0"/>
              </a:rPr>
              <a:t> in any region with the most diverse climate. Also, the use of </a:t>
            </a:r>
            <a:r>
              <a:rPr lang="en-US" sz="1800" dirty="0" err="1" smtClean="0">
                <a:latin typeface="Times New Roman" pitchFamily="18" charset="0"/>
                <a:cs typeface="Times New Roman" pitchFamily="18" charset="0"/>
              </a:rPr>
              <a:t>biofuels</a:t>
            </a:r>
            <a:r>
              <a:rPr lang="en-US" sz="1800" dirty="0" smtClean="0">
                <a:latin typeface="Times New Roman" pitchFamily="18" charset="0"/>
                <a:cs typeface="Times New Roman" pitchFamily="18" charset="0"/>
              </a:rPr>
              <a:t> partially solves the problem of waste disposal</a:t>
            </a:r>
            <a:r>
              <a:rPr lang="en-US" sz="1800" dirty="0" smtClean="0">
                <a:latin typeface="Times New Roman" pitchFamily="18" charset="0"/>
                <a:cs typeface="Times New Roman" pitchFamily="18" charset="0"/>
              </a:rPr>
              <a:t>.</a:t>
            </a:r>
          </a:p>
          <a:p>
            <a:r>
              <a:rPr lang="en-US" sz="1800" b="1" dirty="0" smtClean="0">
                <a:latin typeface="Times New Roman" pitchFamily="18" charset="0"/>
                <a:cs typeface="Times New Roman" pitchFamily="18" charset="0"/>
              </a:rPr>
              <a:t>Minuses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However, </a:t>
            </a:r>
            <a:r>
              <a:rPr lang="en-US" sz="1800" dirty="0" err="1" smtClean="0">
                <a:latin typeface="Times New Roman" pitchFamily="18" charset="0"/>
                <a:cs typeface="Times New Roman" pitchFamily="18" charset="0"/>
              </a:rPr>
              <a:t>bioenergy</a:t>
            </a:r>
            <a:r>
              <a:rPr lang="en-US" sz="1800" dirty="0" smtClean="0">
                <a:latin typeface="Times New Roman" pitchFamily="18" charset="0"/>
                <a:cs typeface="Times New Roman" pitchFamily="18" charset="0"/>
              </a:rPr>
              <a:t> has a drawback. Mass cultivation of crops intended for </a:t>
            </a:r>
            <a:r>
              <a:rPr lang="en-US" sz="1800" dirty="0" err="1" smtClean="0">
                <a:latin typeface="Times New Roman" pitchFamily="18" charset="0"/>
                <a:cs typeface="Times New Roman" pitchFamily="18" charset="0"/>
              </a:rPr>
              <a:t>biofuels</a:t>
            </a:r>
            <a:r>
              <a:rPr lang="en-US" sz="1800" dirty="0" smtClean="0">
                <a:latin typeface="Times New Roman" pitchFamily="18" charset="0"/>
                <a:cs typeface="Times New Roman" pitchFamily="18" charset="0"/>
              </a:rPr>
              <a:t> can cause the depletion of fertile land, which can lead to famine among the inhabitants of third world countries </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
        <p:nvSpPr>
          <p:cNvPr id="6" name="Содержимое 5"/>
          <p:cNvSpPr>
            <a:spLocks noGrp="1"/>
          </p:cNvSpPr>
          <p:nvPr>
            <p:ph sz="quarter" idx="4"/>
          </p:nvPr>
        </p:nvSpPr>
        <p:spPr>
          <a:xfrm>
            <a:off x="4572000" y="980728"/>
            <a:ext cx="4023360" cy="2807264"/>
          </a:xfrm>
        </p:spPr>
        <p:txBody>
          <a:bodyPr>
            <a:normAutofit/>
          </a:bodyPr>
          <a:lstStyle/>
          <a:p>
            <a:r>
              <a:rPr lang="en-US" sz="1800" b="1" dirty="0" smtClean="0">
                <a:latin typeface="Times New Roman" pitchFamily="18" charset="0"/>
                <a:cs typeface="Times New Roman" pitchFamily="18" charset="0"/>
              </a:rPr>
              <a:t>Pluses</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It is an environmentally friendly product, hydrogen transportation is carried out without </a:t>
            </a:r>
            <a:r>
              <a:rPr lang="en-US" sz="1800" dirty="0" err="1" smtClean="0">
                <a:latin typeface="Times New Roman" pitchFamily="18" charset="0"/>
                <a:cs typeface="Times New Roman" pitchFamily="18" charset="0"/>
              </a:rPr>
              <a:t>problems,and</a:t>
            </a:r>
            <a:r>
              <a:rPr lang="en-US" sz="1800" dirty="0" smtClean="0">
                <a:latin typeface="Times New Roman" pitchFamily="18" charset="0"/>
                <a:cs typeface="Times New Roman" pitchFamily="18" charset="0"/>
              </a:rPr>
              <a:t> it has a long shelf life</a:t>
            </a:r>
            <a:r>
              <a:rPr lang="en-US" sz="1800" dirty="0" smtClean="0">
                <a:latin typeface="Times New Roman" pitchFamily="18" charset="0"/>
                <a:cs typeface="Times New Roman" pitchFamily="18" charset="0"/>
              </a:rPr>
              <a:t>.</a:t>
            </a:r>
          </a:p>
          <a:p>
            <a:r>
              <a:rPr lang="en-US" sz="1800" b="1" dirty="0" err="1" smtClean="0">
                <a:latin typeface="Times New Roman" pitchFamily="18" charset="0"/>
                <a:cs typeface="Times New Roman" pitchFamily="18" charset="0"/>
              </a:rPr>
              <a:t>Minuses</a:t>
            </a:r>
            <a:r>
              <a:rPr lang="en-US" sz="1800" dirty="0" err="1" smtClean="0">
                <a:latin typeface="Times New Roman" pitchFamily="18" charset="0"/>
                <a:cs typeface="Times New Roman" pitchFamily="18" charset="0"/>
              </a:rPr>
              <a:t>:Natural</a:t>
            </a:r>
            <a:r>
              <a:rPr lang="en-US" sz="1800" dirty="0" smtClean="0">
                <a:latin typeface="Times New Roman" pitchFamily="18" charset="0"/>
                <a:cs typeface="Times New Roman" pitchFamily="18" charset="0"/>
              </a:rPr>
              <a:t> resources (oil, gas, and other natural materials) are used for production. Natural resources are not eternal and tend to run out . The probability of an explosion.</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i="1" dirty="0" smtClean="0">
                <a:solidFill>
                  <a:schemeClr val="tx1"/>
                </a:solidFill>
                <a:latin typeface="Times New Roman" pitchFamily="18" charset="0"/>
                <a:cs typeface="Times New Roman" pitchFamily="18" charset="0"/>
              </a:rPr>
              <a:t>Alternative energy sources in Russia</a:t>
            </a:r>
            <a:endParaRPr lang="ru-RU" sz="2800" b="1" i="1" dirty="0">
              <a:solidFill>
                <a:schemeClr val="tx1"/>
              </a:solidFill>
              <a:latin typeface="Times New Roman" pitchFamily="18" charset="0"/>
              <a:cs typeface="Times New Roman" pitchFamily="18" charset="0"/>
            </a:endParaRPr>
          </a:p>
        </p:txBody>
      </p:sp>
      <p:pic>
        <p:nvPicPr>
          <p:cNvPr id="6" name="Содержимое 5" descr="гидро.jpg"/>
          <p:cNvPicPr>
            <a:picLocks noGrp="1" noChangeAspect="1"/>
          </p:cNvPicPr>
          <p:nvPr>
            <p:ph idx="1"/>
          </p:nvPr>
        </p:nvPicPr>
        <p:blipFill>
          <a:blip r:embed="rId2" cstate="print"/>
          <a:stretch>
            <a:fillRect/>
          </a:stretch>
        </p:blipFill>
        <p:spPr>
          <a:xfrm>
            <a:off x="1612900" y="1504950"/>
            <a:ext cx="7143750" cy="46863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91</TotalTime>
  <Words>510</Words>
  <Application>Microsoft Office PowerPoint</Application>
  <PresentationFormat>Экран (4:3)</PresentationFormat>
  <Paragraphs>31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Солнцестояние</vt:lpstr>
      <vt:lpstr> </vt:lpstr>
      <vt:lpstr>Слайд 2</vt:lpstr>
      <vt:lpstr>Слайд 3</vt:lpstr>
      <vt:lpstr>Слайд 4</vt:lpstr>
      <vt:lpstr>Слайд 5</vt:lpstr>
      <vt:lpstr>Alternative energy sources in Russia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Альтернативные источники энергии</dc:title>
  <dc:creator>1</dc:creator>
  <cp:lastModifiedBy>1</cp:lastModifiedBy>
  <cp:revision>14</cp:revision>
  <dcterms:created xsi:type="dcterms:W3CDTF">2020-03-19T07:24:16Z</dcterms:created>
  <dcterms:modified xsi:type="dcterms:W3CDTF">2020-03-19T14:21:54Z</dcterms:modified>
</cp:coreProperties>
</file>