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72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p:restoredLeft sz="14554"/>
    <p:restoredTop sz="94150"/>
  </p:normalViewPr>
  <p:slideViewPr>
    <p:cSldViewPr snapToGrid="0" snapToObjects="1">
      <p:cViewPr varScale="1">
        <p:scale>
          <a:sx n="100" d="100"/>
          <a:sy n="100" d="100"/>
        </p:scale>
        <p:origin x="0" y="0"/>
      </p:cViewPr>
      <p:guideLst>
        <p:guide orient="horz" pos="2159"/>
        <p:guide pos="3839"/>
      </p:guideLst>
    </p:cSldViewPr>
  </p:slideViewPr>
  <p:notesTextViewPr>
    <p:cViewPr>
      <p:scale>
        <a:sx n="100" d="100"/>
        <a:sy n="100" d="100"/>
      </p:scale>
      <p:origin x="0" y="0"/>
    </p:cViewPr>
  </p:notesTextViewPr>
  <p:gridSpacing cx="73737216" cy="73737216"/>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idx="0"/>
          </p:nvPr>
        </p:nvSpPr>
        <p:spPr>
          <a:xfrm>
            <a:off x="914399" y="2130425"/>
            <a:ext cx="10363198" cy="1470025"/>
          </a:xfrm>
        </p:spPr>
        <p:txBody>
          <a:bodyPr/>
          <a:lstStyle/>
          <a:p>
            <a:r>
              <a:rPr lang="ru-RU" altLang="en-US" smtClean="0"/>
              <a:t>Образец заголовка</a:t>
            </a:r>
            <a:endParaRPr lang="ru-RU" altLang="en-US"/>
          </a:p>
        </p:txBody>
      </p:sp>
      <p:sp>
        <p:nvSpPr>
          <p:cNvPr id="3" name="Подзаголовок 2"/>
          <p:cNvSpPr>
            <a:spLocks noGrp="1"/>
          </p:cNvSpPr>
          <p:nvPr>
            <p:ph type="subTitle" idx="1"/>
          </p:nvPr>
        </p:nvSpPr>
        <p:spPr>
          <a:xfrm>
            <a:off x="1828799" y="3886200"/>
            <a:ext cx="85343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ltLang="en-US" smtClean="0"/>
              <a:t>Образец подзаголовка</a:t>
            </a:r>
            <a:endParaRPr lang="ru-RU" altLang="en-US"/>
          </a:p>
        </p:txBody>
      </p:sp>
      <p:sp>
        <p:nvSpPr>
          <p:cNvPr id="4" name="Дата 3"/>
          <p:cNvSpPr>
            <a:spLocks noGrp="1"/>
          </p:cNvSpPr>
          <p:nvPr>
            <p:ph type="dt" sz="half" idx="10"/>
          </p:nvPr>
        </p:nvSpPr>
        <p:spPr/>
        <p:txBody>
          <a:bodyPr/>
          <a:lstStyle/>
          <a:p>
            <a:fld id="{940A130E-E3B8-4EBE-931F-81B26B8448AA}"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800C6A38-4290-41DD-B95C-4155372FD4AF}" type="slidenum">
              <a:rPr lang="ru-RU" altLang="en-US" smtClean="0"/>
              <a:pPr/>
              <a:t>‹#›</a:t>
            </a:fld>
            <a:endParaRPr lang="ru-RU" altLang="en-US"/>
          </a:p>
        </p:txBody>
      </p:sp>
    </p:spTree>
  </p:cSld>
  <p:clrMapOvr>
    <a:masterClrMapping/>
  </p:clrMapOvr>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Only" preserve="1">
  <p:cSld name="Вставить">
    <p:spTree>
      <p:nvGrpSpPr>
        <p:cNvPr id="1" name=""/>
        <p:cNvGrpSpPr/>
        <p:nvPr/>
      </p:nvGrpSpPr>
      <p:grpSpPr>
        <a:xfrm>
          <a:off x="0" y="0"/>
          <a:ext cx="0" cy="0"/>
          <a:chOff x="0" y="0"/>
          <a:chExt cx="0" cy="0"/>
        </a:xfrm>
      </p:grpSpPr>
      <p:sp>
        <p:nvSpPr>
          <p:cNvPr id="2" name="Название 1"/>
          <p:cNvSpPr>
            <a:spLocks noGrp="1"/>
          </p:cNvSpPr>
          <p:nvPr>
            <p:ph type="ctrTitle" idx="0"/>
          </p:nvPr>
        </p:nvSpPr>
        <p:spPr>
          <a:xfrm>
            <a:off x="0" y="2130425"/>
            <a:ext cx="12192000" cy="1470025"/>
          </a:xfrm>
        </p:spPr>
        <p:txBody>
          <a:bodyPr>
            <a:normAutofit/>
          </a:bodyPr>
          <a:lstStyle>
            <a:lvl1pPr>
              <a:defRPr sz="4400" b="1"/>
            </a:lvl1pPr>
          </a:lstStyle>
          <a:p>
            <a:r>
              <a:rPr lang="ru-RU" altLang="en-US" smtClean="0"/>
              <a:t>Образец заголовка</a:t>
            </a:r>
            <a:endParaRPr lang="ru-RU" altLang="en-US"/>
          </a:p>
        </p:txBody>
      </p:sp>
      <p:sp>
        <p:nvSpPr>
          <p:cNvPr id="3" name="Дата 3"/>
          <p:cNvSpPr>
            <a:spLocks noGrp="1"/>
          </p:cNvSpPr>
          <p:nvPr>
            <p:ph type="dt" sz="half" idx="10"/>
          </p:nvPr>
        </p:nvSpPr>
        <p:spPr/>
        <p:txBody>
          <a:bodyPr/>
          <a:lstStyle/>
          <a:p>
            <a:fld id="{CA348888-F454-4AD2-BA62-3AF29D9807C0}" type="datetime1">
              <a:rPr lang="ru-RU" altLang="en-US" smtClean="0"/>
              <a:pPr/>
              <a:t>2009-12-07</a:t>
            </a:fld>
            <a:endParaRPr lang="ru-RU" altLang="en-US"/>
          </a:p>
        </p:txBody>
      </p:sp>
      <p:sp>
        <p:nvSpPr>
          <p:cNvPr id="4" name="Нижний колонтитул 4"/>
          <p:cNvSpPr>
            <a:spLocks noGrp="1"/>
          </p:cNvSpPr>
          <p:nvPr>
            <p:ph type="ftr" sz="quarter" idx="11"/>
          </p:nvPr>
        </p:nvSpPr>
        <p:spPr/>
        <p:txBody>
          <a:bodyPr/>
          <a:lstStyle/>
          <a:p>
            <a:endParaRPr lang="ru-RU" altLang="en-US"/>
          </a:p>
        </p:txBody>
      </p:sp>
      <p:sp>
        <p:nvSpPr>
          <p:cNvPr id="5"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clipArtAndTx" preserve="1">
  <p:cSld name="Оглавление">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599" y="274638"/>
            <a:ext cx="10972798" cy="1143000"/>
          </a:xfrm>
        </p:spPr>
        <p:txBody>
          <a:bodyPr/>
          <a:lstStyle>
            <a:lvl1pPr>
              <a:defRPr/>
            </a:lvl1pPr>
          </a:lstStyle>
          <a:p>
            <a:r>
              <a:rPr lang="ru-RU" altLang="en-US" smtClean="0"/>
              <a:t>Образец заголовка</a:t>
            </a:r>
            <a:endParaRPr lang="ru-RU" altLang="en-US"/>
          </a:p>
        </p:txBody>
      </p:sp>
      <p:sp>
        <p:nvSpPr>
          <p:cNvPr id="8" name="Текст 7"/>
          <p:cNvSpPr>
            <a:spLocks noGrp="1"/>
          </p:cNvSpPr>
          <p:nvPr>
            <p:ph type="body" sz="quarter" idx="14" hasCustomPrompt="1"/>
          </p:nvPr>
        </p:nvSpPr>
        <p:spPr>
          <a:xfrm>
            <a:off x="2857477" y="2214563"/>
            <a:ext cx="6477021" cy="3214687"/>
          </a:xfrm>
        </p:spPr>
        <p:txBody>
          <a:bodyPr>
            <a:normAutofit/>
          </a:bodyPr>
          <a:lstStyle>
            <a:lvl1pPr>
              <a:lnSpc>
                <a:spcPct val="150000"/>
              </a:lnSpc>
              <a:defRPr sz="2400"/>
            </a:lvl1pPr>
          </a:lstStyle>
          <a:p>
            <a:pPr lvl="0"/>
            <a:r>
              <a:rPr lang="ru-RU" altLang="en-US" smtClean="0"/>
              <a:t>Введение</a:t>
            </a:r>
            <a:endParaRPr lang="ru-RU" altLang="en-US"/>
          </a:p>
          <a:p>
            <a:pPr lvl="0"/>
            <a:r>
              <a:rPr lang="ru-RU" altLang="en-US" smtClean="0"/>
              <a:t>Основной текст 1</a:t>
            </a:r>
            <a:endParaRPr lang="ru-RU" altLang="en-US"/>
          </a:p>
          <a:p>
            <a:pPr lvl="0"/>
            <a:r>
              <a:rPr lang="ru-RU" altLang="en-US" smtClean="0"/>
              <a:t>Основной текст 2</a:t>
            </a:r>
            <a:endParaRPr lang="ru-RU" altLang="en-US"/>
          </a:p>
          <a:p>
            <a:pPr lvl="0"/>
            <a:r>
              <a:rPr lang="ru-RU" altLang="en-US" smtClean="0"/>
              <a:t>Основной текст 3</a:t>
            </a:r>
            <a:endParaRPr lang="ru-RU" altLang="en-US"/>
          </a:p>
          <a:p>
            <a:pPr lvl="0"/>
            <a:r>
              <a:rPr lang="ru-RU" altLang="en-US" smtClean="0"/>
              <a:t>Заключение</a:t>
            </a:r>
            <a:endParaRPr lang="ru-RU" altLang="en-US"/>
          </a:p>
        </p:txBody>
      </p:sp>
      <p:sp>
        <p:nvSpPr>
          <p:cNvPr id="4" name="Дата 3"/>
          <p:cNvSpPr>
            <a:spLocks noGrp="1"/>
          </p:cNvSpPr>
          <p:nvPr>
            <p:ph type="dt" sz="half" idx="10"/>
          </p:nvPr>
        </p:nvSpPr>
        <p:spPr/>
        <p:txBody>
          <a:bodyPr/>
          <a:lstStyle/>
          <a:p>
            <a:fld id="{956FEC12-A4C9-4837-AF94-AD867782C04C}"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idx="0"/>
          </p:nvPr>
        </p:nvSpPr>
        <p:spPr>
          <a:xfrm>
            <a:off x="8839199" y="274638"/>
            <a:ext cx="2743199" cy="5851525"/>
          </a:xfrm>
        </p:spPr>
        <p:txBody>
          <a:bodyPr vert="eaVert"/>
          <a:lstStyle/>
          <a:p>
            <a:r>
              <a:rPr lang="ru-RU" altLang="en-US" smtClean="0"/>
              <a:t>Образец заголовка</a:t>
            </a:r>
            <a:endParaRPr lang="ru-RU" altLang="en-US"/>
          </a:p>
        </p:txBody>
      </p:sp>
      <p:sp>
        <p:nvSpPr>
          <p:cNvPr id="3" name="Вертикальный текст 2"/>
          <p:cNvSpPr>
            <a:spLocks noGrp="1"/>
          </p:cNvSpPr>
          <p:nvPr>
            <p:ph type="body" orient="vert" idx="1"/>
          </p:nvPr>
        </p:nvSpPr>
        <p:spPr>
          <a:xfrm>
            <a:off x="609599" y="274638"/>
            <a:ext cx="8026399" cy="5851525"/>
          </a:xfrm>
        </p:spPr>
        <p:txBody>
          <a:bodyPr vert="eaVert"/>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4" name="Дата 3"/>
          <p:cNvSpPr>
            <a:spLocks noGrp="1"/>
          </p:cNvSpPr>
          <p:nvPr>
            <p:ph type="dt" sz="half" idx="10"/>
          </p:nvPr>
        </p:nvSpPr>
        <p:spPr/>
        <p:txBody>
          <a:bodyPr/>
          <a:lstStyle/>
          <a:p>
            <a:fld id="{957F84A3-4F29-4053-ACFD-1BAF2D3F140C}"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idx="0"/>
          </p:nvPr>
        </p:nvSpPr>
        <p:spPr/>
        <p:txBody>
          <a:bodyPr/>
          <a:lstStyle/>
          <a:p>
            <a:r>
              <a:rPr lang="ru-RU" altLang="en-US" smtClean="0"/>
              <a:t>Образец заголовка</a:t>
            </a:r>
            <a:endParaRPr lang="ru-RU" altLang="en-US"/>
          </a:p>
        </p:txBody>
      </p:sp>
      <p:sp>
        <p:nvSpPr>
          <p:cNvPr id="3" name="Объект 2"/>
          <p:cNvSpPr>
            <a:spLocks noGrp="1"/>
          </p:cNvSpPr>
          <p:nvPr>
            <p:ph idx="1"/>
          </p:nvPr>
        </p:nvSpPr>
        <p:spPr/>
        <p:txBody>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4" name="Дата 3"/>
          <p:cNvSpPr>
            <a:spLocks noGrp="1"/>
          </p:cNvSpPr>
          <p:nvPr>
            <p:ph type="dt" sz="half" idx="10"/>
          </p:nvPr>
        </p:nvSpPr>
        <p:spPr/>
        <p:txBody>
          <a:bodyPr/>
          <a:lstStyle/>
          <a:p>
            <a:fld id="{4953836A-82A3-4C8B-9D31-CD724F3673ED}"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blank" preserve="1">
  <p:cSld name="Пусто">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p>
            <a:fld id="{AD2EBAF6-36D0-4DD8-B695-D4C1B37E35D6}" type="datetime1">
              <a:rPr lang="ru-RU" altLang="en-US" smtClean="0"/>
              <a:pPr/>
              <a:t>2009-12-07</a:t>
            </a:fld>
            <a:endParaRPr lang="ru-RU" altLang="en-US"/>
          </a:p>
        </p:txBody>
      </p:sp>
      <p:sp>
        <p:nvSpPr>
          <p:cNvPr id="3" name="Нижний колонтитул 4"/>
          <p:cNvSpPr>
            <a:spLocks noGrp="1"/>
          </p:cNvSpPr>
          <p:nvPr>
            <p:ph type="ftr" sz="quarter" idx="11"/>
          </p:nvPr>
        </p:nvSpPr>
        <p:spPr/>
        <p:txBody>
          <a:bodyPr/>
          <a:lstStyle/>
          <a:p>
            <a:endParaRPr lang="ru-RU" altLang="en-US"/>
          </a:p>
        </p:txBody>
      </p:sp>
      <p:sp>
        <p:nvSpPr>
          <p:cNvPr id="4"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963083" y="4406900"/>
            <a:ext cx="10363198" cy="1362075"/>
          </a:xfrm>
        </p:spPr>
        <p:txBody>
          <a:bodyPr anchor="t"/>
          <a:lstStyle>
            <a:lvl1pPr algn="l">
              <a:defRPr sz="4000" b="1" cap="all"/>
            </a:lvl1pPr>
          </a:lstStyle>
          <a:p>
            <a:r>
              <a:rPr lang="ru-RU" altLang="en-US" smtClean="0"/>
              <a:t>Образец заголовка</a:t>
            </a:r>
            <a:endParaRPr lang="ru-RU" altLang="en-US"/>
          </a:p>
        </p:txBody>
      </p:sp>
      <p:sp>
        <p:nvSpPr>
          <p:cNvPr id="3" name="Текст 2"/>
          <p:cNvSpPr>
            <a:spLocks noGrp="1"/>
          </p:cNvSpPr>
          <p:nvPr>
            <p:ph type="body" idx="1"/>
          </p:nvPr>
        </p:nvSpPr>
        <p:spPr>
          <a:xfrm>
            <a:off x="963083" y="2906713"/>
            <a:ext cx="1036319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ltLang="en-US" smtClean="0"/>
              <a:t>Образец текста</a:t>
            </a:r>
          </a:p>
        </p:txBody>
      </p:sp>
      <p:sp>
        <p:nvSpPr>
          <p:cNvPr id="4" name="Дата 3"/>
          <p:cNvSpPr>
            <a:spLocks noGrp="1"/>
          </p:cNvSpPr>
          <p:nvPr>
            <p:ph type="dt" sz="half" idx="10"/>
          </p:nvPr>
        </p:nvSpPr>
        <p:spPr/>
        <p:txBody>
          <a:bodyPr/>
          <a:lstStyle/>
          <a:p>
            <a:fld id="{60728D28-603B-4EFC-80F8-17E5E9107035}"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idx="0"/>
          </p:nvPr>
        </p:nvSpPr>
        <p:spPr/>
        <p:txBody>
          <a:bodyPr/>
          <a:lstStyle/>
          <a:p>
            <a:r>
              <a:rPr lang="ru-RU" altLang="en-US" smtClean="0"/>
              <a:t>Образец заголовка</a:t>
            </a:r>
            <a:endParaRPr lang="ru-RU" altLang="en-US"/>
          </a:p>
        </p:txBody>
      </p:sp>
      <p:sp>
        <p:nvSpPr>
          <p:cNvPr id="3" name="Объект 2"/>
          <p:cNvSpPr>
            <a:spLocks noGrp="1"/>
          </p:cNvSpPr>
          <p:nvPr>
            <p:ph sz="half" idx="1"/>
          </p:nvPr>
        </p:nvSpPr>
        <p:spPr>
          <a:xfrm>
            <a:off x="609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4" name="Объект 3"/>
          <p:cNvSpPr>
            <a:spLocks noGrp="1"/>
          </p:cNvSpPr>
          <p:nvPr>
            <p:ph sz="half" idx="2"/>
          </p:nvPr>
        </p:nvSpPr>
        <p:spPr>
          <a:xfrm>
            <a:off x="6197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5" name="Дата 3"/>
          <p:cNvSpPr>
            <a:spLocks noGrp="1"/>
          </p:cNvSpPr>
          <p:nvPr>
            <p:ph type="dt" sz="half" idx="10"/>
          </p:nvPr>
        </p:nvSpPr>
        <p:spPr/>
        <p:txBody>
          <a:bodyPr/>
          <a:lstStyle/>
          <a:p>
            <a:fld id="{A27A1F4E-0809-4239-8034-C38E431DAF92}" type="datetime1">
              <a:rPr lang="ru-RU" altLang="en-US" smtClean="0"/>
              <a:pPr/>
              <a:t>2009-12-07</a:t>
            </a:fld>
            <a:endParaRPr lang="ru-RU" altLang="en-US"/>
          </a:p>
        </p:txBody>
      </p:sp>
      <p:sp>
        <p:nvSpPr>
          <p:cNvPr id="6" name="Нижний колонтитул 4"/>
          <p:cNvSpPr>
            <a:spLocks noGrp="1"/>
          </p:cNvSpPr>
          <p:nvPr>
            <p:ph type="ftr" sz="quarter" idx="11"/>
          </p:nvPr>
        </p:nvSpPr>
        <p:spPr/>
        <p:txBody>
          <a:bodyPr/>
          <a:lstStyle/>
          <a:p>
            <a:endParaRPr lang="ru-RU" altLang="en-US"/>
          </a:p>
        </p:txBody>
      </p:sp>
      <p:sp>
        <p:nvSpPr>
          <p:cNvPr id="7"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idx="0"/>
          </p:nvPr>
        </p:nvSpPr>
        <p:spPr/>
        <p:txBody>
          <a:bodyPr/>
          <a:lstStyle/>
          <a:p>
            <a:r>
              <a:rPr lang="ru-RU" altLang="en-US" smtClean="0"/>
              <a:t>Образец заголовка</a:t>
            </a:r>
            <a:endParaRPr lang="ru-RU" altLang="en-US"/>
          </a:p>
        </p:txBody>
      </p:sp>
      <p:sp>
        <p:nvSpPr>
          <p:cNvPr id="3" name="Дата 3"/>
          <p:cNvSpPr>
            <a:spLocks noGrp="1"/>
          </p:cNvSpPr>
          <p:nvPr>
            <p:ph type="dt" sz="half" idx="10"/>
          </p:nvPr>
        </p:nvSpPr>
        <p:spPr/>
        <p:txBody>
          <a:bodyPr/>
          <a:lstStyle/>
          <a:p>
            <a:fld id="{5E0DA496-7307-4E8B-88DE-CB97B48BAB6F}" type="datetime1">
              <a:rPr lang="ru-RU" altLang="en-US" smtClean="0"/>
              <a:pPr/>
              <a:t>2009-12-07</a:t>
            </a:fld>
            <a:endParaRPr lang="ru-RU" altLang="en-US"/>
          </a:p>
        </p:txBody>
      </p:sp>
      <p:sp>
        <p:nvSpPr>
          <p:cNvPr id="4" name="Нижний колонтитул 4"/>
          <p:cNvSpPr>
            <a:spLocks noGrp="1"/>
          </p:cNvSpPr>
          <p:nvPr>
            <p:ph type="ftr" sz="quarter" idx="11"/>
          </p:nvPr>
        </p:nvSpPr>
        <p:spPr/>
        <p:txBody>
          <a:bodyPr/>
          <a:lstStyle/>
          <a:p>
            <a:endParaRPr lang="ru-RU" altLang="en-US"/>
          </a:p>
        </p:txBody>
      </p:sp>
      <p:sp>
        <p:nvSpPr>
          <p:cNvPr id="5"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bl" preserve="1">
  <p:cSld name="Таблицы">
    <p:spTree>
      <p:nvGrpSpPr>
        <p:cNvPr id="1" name=""/>
        <p:cNvGrpSpPr/>
        <p:nvPr/>
      </p:nvGrpSpPr>
      <p:grpSpPr>
        <a:xfrm>
          <a:off x="0" y="0"/>
          <a:ext cx="0" cy="0"/>
          <a:chOff x="0" y="0"/>
          <a:chExt cx="0" cy="0"/>
        </a:xfrm>
      </p:grpSpPr>
      <p:sp>
        <p:nvSpPr>
          <p:cNvPr id="2" name="Название 1"/>
          <p:cNvSpPr>
            <a:spLocks noGrp="1"/>
          </p:cNvSpPr>
          <p:nvPr>
            <p:ph type="title" idx="0"/>
          </p:nvPr>
        </p:nvSpPr>
        <p:spPr/>
        <p:txBody>
          <a:bodyPr/>
          <a:lstStyle/>
          <a:p>
            <a:r>
              <a:rPr lang="ru-RU" altLang="en-US" smtClean="0"/>
              <a:t>Образец заголовка</a:t>
            </a:r>
            <a:endParaRPr lang="ru-RU" altLang="en-US"/>
          </a:p>
        </p:txBody>
      </p:sp>
      <p:sp>
        <p:nvSpPr>
          <p:cNvPr id="3" name="Таблица 2"/>
          <p:cNvSpPr>
            <a:spLocks noGrp="1"/>
          </p:cNvSpPr>
          <p:nvPr>
            <p:ph type="tbl" sz="quarter" idx="13"/>
          </p:nvPr>
        </p:nvSpPr>
        <p:spPr>
          <a:xfrm>
            <a:off x="608037" y="1643063"/>
            <a:ext cx="10972798" cy="4525200"/>
          </a:xfrm>
        </p:spPr>
        <p:txBody>
          <a:bodyPr/>
          <a:lstStyle>
            <a:lvl1pPr>
              <a:buFontTx/>
              <a:buNone/>
              <a:defRPr/>
            </a:lvl1pPr>
          </a:lstStyle>
          <a:p>
            <a:r>
              <a:rPr lang="ru-RU" altLang="en-US" smtClean="0"/>
              <a:t>Вставка таблицы</a:t>
            </a:r>
            <a:endParaRPr lang="ru-RU" altLang="en-US"/>
          </a:p>
        </p:txBody>
      </p:sp>
      <p:sp>
        <p:nvSpPr>
          <p:cNvPr id="4" name="Дата 3"/>
          <p:cNvSpPr>
            <a:spLocks noGrp="1"/>
          </p:cNvSpPr>
          <p:nvPr>
            <p:ph type="dt" sz="half" idx="10"/>
          </p:nvPr>
        </p:nvSpPr>
        <p:spPr/>
        <p:txBody>
          <a:bodyPr/>
          <a:lstStyle/>
          <a:p>
            <a:fld id="{58721E90-850C-410B-8B89-8394F580CFDA}" type="datetime1">
              <a:rPr lang="ru-RU" altLang="en-US" smtClean="0"/>
              <a:pPr/>
              <a:t>2009-12-07</a:t>
            </a:fld>
            <a:endParaRPr lang="ru-RU" altLang="en-US"/>
          </a:p>
        </p:txBody>
      </p:sp>
      <p:sp>
        <p:nvSpPr>
          <p:cNvPr id="5" name="Нижний колонтитул 4"/>
          <p:cNvSpPr>
            <a:spLocks noGrp="1"/>
          </p:cNvSpPr>
          <p:nvPr>
            <p:ph type="ftr" sz="quarter" idx="11"/>
          </p:nvPr>
        </p:nvSpPr>
        <p:spPr/>
        <p:txBody>
          <a:bodyPr/>
          <a:lstStyle/>
          <a:p>
            <a:endParaRPr lang="ru-RU" altLang="en-US"/>
          </a:p>
        </p:txBody>
      </p:sp>
      <p:sp>
        <p:nvSpPr>
          <p:cNvPr id="6"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fourObj" preserve="1">
  <p:cSld name="Четыре объекта">
    <p:spTree>
      <p:nvGrpSpPr>
        <p:cNvPr id="1" name=""/>
        <p:cNvGrpSpPr/>
        <p:nvPr/>
      </p:nvGrpSpPr>
      <p:grpSpPr>
        <a:xfrm>
          <a:off x="0" y="0"/>
          <a:ext cx="0" cy="0"/>
          <a:chOff x="0" y="0"/>
          <a:chExt cx="0" cy="0"/>
        </a:xfrm>
      </p:grpSpPr>
      <p:sp>
        <p:nvSpPr>
          <p:cNvPr id="2" name="Название 1"/>
          <p:cNvSpPr>
            <a:spLocks noGrp="1"/>
          </p:cNvSpPr>
          <p:nvPr>
            <p:ph type="title" idx="0"/>
          </p:nvPr>
        </p:nvSpPr>
        <p:spPr/>
        <p:txBody>
          <a:bodyPr/>
          <a:lstStyle/>
          <a:p>
            <a:r>
              <a:rPr lang="ru-RU" altLang="en-US" smtClean="0"/>
              <a:t>Образец заголовка</a:t>
            </a:r>
            <a:endParaRPr lang="ru-RU" altLang="en-US"/>
          </a:p>
        </p:txBody>
      </p:sp>
      <p:sp>
        <p:nvSpPr>
          <p:cNvPr id="3" name="Объект 2"/>
          <p:cNvSpPr>
            <a:spLocks noGrp="1"/>
          </p:cNvSpPr>
          <p:nvPr>
            <p:ph sz="quarter" idx="1"/>
          </p:nvPr>
        </p:nvSpPr>
        <p:spPr>
          <a:xfrm>
            <a:off x="609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4" name="Объект 3"/>
          <p:cNvSpPr>
            <a:spLocks noGrp="1"/>
          </p:cNvSpPr>
          <p:nvPr>
            <p:ph sz="quarter" idx="2"/>
          </p:nvPr>
        </p:nvSpPr>
        <p:spPr>
          <a:xfrm>
            <a:off x="6197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5" name="Объект 4"/>
          <p:cNvSpPr>
            <a:spLocks noGrp="1"/>
          </p:cNvSpPr>
          <p:nvPr>
            <p:ph sz="quarter" idx="3"/>
          </p:nvPr>
        </p:nvSpPr>
        <p:spPr>
          <a:xfrm>
            <a:off x="608037"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6" name="Объект 5"/>
          <p:cNvSpPr>
            <a:spLocks noGrp="1"/>
          </p:cNvSpPr>
          <p:nvPr>
            <p:ph sz="quarter" idx="4"/>
          </p:nvPr>
        </p:nvSpPr>
        <p:spPr>
          <a:xfrm>
            <a:off x="6196036"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endParaRPr lang="ru-RU" altLang="en-US"/>
          </a:p>
        </p:txBody>
      </p:sp>
      <p:sp>
        <p:nvSpPr>
          <p:cNvPr id="7" name="Дата 3"/>
          <p:cNvSpPr>
            <a:spLocks noGrp="1"/>
          </p:cNvSpPr>
          <p:nvPr>
            <p:ph type="dt" sz="half" idx="10"/>
          </p:nvPr>
        </p:nvSpPr>
        <p:spPr/>
        <p:txBody>
          <a:bodyPr/>
          <a:lstStyle/>
          <a:p>
            <a:fld id="{5ACE7E28-9336-4363-8674-B91477D8F243}" type="datetime1">
              <a:rPr lang="ru-RU" altLang="en-US" smtClean="0"/>
              <a:pPr/>
              <a:t>2009-12-07</a:t>
            </a:fld>
            <a:endParaRPr lang="ru-RU" altLang="en-US"/>
          </a:p>
        </p:txBody>
      </p:sp>
      <p:sp>
        <p:nvSpPr>
          <p:cNvPr id="8" name="Нижний колонтитул 4"/>
          <p:cNvSpPr>
            <a:spLocks noGrp="1"/>
          </p:cNvSpPr>
          <p:nvPr>
            <p:ph type="ftr" sz="quarter" idx="11"/>
          </p:nvPr>
        </p:nvSpPr>
        <p:spPr/>
        <p:txBody>
          <a:bodyPr/>
          <a:lstStyle/>
          <a:p>
            <a:endParaRPr lang="ru-RU" altLang="en-US"/>
          </a:p>
        </p:txBody>
      </p:sp>
      <p:sp>
        <p:nvSpPr>
          <p:cNvPr id="9"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2389716" y="4800600"/>
            <a:ext cx="7315199" cy="566738"/>
          </a:xfrm>
        </p:spPr>
        <p:txBody>
          <a:bodyPr anchor="b"/>
          <a:lstStyle>
            <a:lvl1pPr algn="l">
              <a:defRPr sz="2000" b="1"/>
            </a:lvl1pPr>
          </a:lstStyle>
          <a:p>
            <a:r>
              <a:rPr lang="ru-RU" altLang="en-US" smtClean="0"/>
              <a:t>Образец заголовка</a:t>
            </a:r>
            <a:endParaRPr lang="ru-RU" altLang="en-US"/>
          </a:p>
        </p:txBody>
      </p:sp>
      <p:sp>
        <p:nvSpPr>
          <p:cNvPr id="3" name="Рисунок 2"/>
          <p:cNvSpPr>
            <a:spLocks noGrp="1"/>
          </p:cNvSpPr>
          <p:nvPr>
            <p:ph type="pic" idx="1"/>
          </p:nvPr>
        </p:nvSpPr>
        <p:spPr>
          <a:xfrm>
            <a:off x="2389716" y="612775"/>
            <a:ext cx="731519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ltLang="en-US" smtClean="0"/>
              <a:t>Вставка картинки</a:t>
            </a:r>
            <a:endParaRPr lang="ru-RU" altLang="en-US"/>
          </a:p>
        </p:txBody>
      </p:sp>
      <p:sp>
        <p:nvSpPr>
          <p:cNvPr id="4" name="Текст 3"/>
          <p:cNvSpPr>
            <a:spLocks noGrp="1"/>
          </p:cNvSpPr>
          <p:nvPr>
            <p:ph type="body" sz="half" idx="2"/>
          </p:nvPr>
        </p:nvSpPr>
        <p:spPr>
          <a:xfrm>
            <a:off x="2389716" y="5367338"/>
            <a:ext cx="731519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ru-RU" altLang="en-US" smtClean="0"/>
              <a:t>Образец текста</a:t>
            </a:r>
            <a:endParaRPr lang="ru-RU" altLang="en-US"/>
          </a:p>
        </p:txBody>
      </p:sp>
      <p:sp>
        <p:nvSpPr>
          <p:cNvPr id="5" name="Дата 3"/>
          <p:cNvSpPr>
            <a:spLocks noGrp="1"/>
          </p:cNvSpPr>
          <p:nvPr>
            <p:ph type="dt" sz="half" idx="10"/>
          </p:nvPr>
        </p:nvSpPr>
        <p:spPr/>
        <p:txBody>
          <a:bodyPr/>
          <a:lstStyle/>
          <a:p>
            <a:fld id="{5ACE7E28-9336-4363-8674-B91477D8F243}" type="datetime1">
              <a:rPr lang="ru-RU" altLang="en-US" smtClean="0"/>
              <a:pPr/>
              <a:t>2009-12-07</a:t>
            </a:fld>
            <a:endParaRPr lang="ru-RU" altLang="en-US"/>
          </a:p>
        </p:txBody>
      </p:sp>
      <p:sp>
        <p:nvSpPr>
          <p:cNvPr id="6" name="Нижний колонтитул 4"/>
          <p:cNvSpPr>
            <a:spLocks noGrp="1"/>
          </p:cNvSpPr>
          <p:nvPr>
            <p:ph type="ftr" sz="quarter" idx="11"/>
          </p:nvPr>
        </p:nvSpPr>
        <p:spPr/>
        <p:txBody>
          <a:bodyPr/>
          <a:lstStyle/>
          <a:p>
            <a:endParaRPr lang="ru-RU" altLang="en-US"/>
          </a:p>
        </p:txBody>
      </p:sp>
      <p:sp>
        <p:nvSpPr>
          <p:cNvPr id="7" name="Номер слайда 5"/>
          <p:cNvSpPr>
            <a:spLocks noGrp="1"/>
          </p:cNvSpPr>
          <p:nvPr>
            <p:ph type="sldNum" sz="quarter" idx="12"/>
          </p:nvPr>
        </p:nvSpPr>
        <p:spPr/>
        <p:txBody>
          <a:bodyPr/>
          <a:lstStyle/>
          <a:p>
            <a:fld id="{AD22CD3B-FDDF-4998-970C-76E6E0BEC65F}" type="slidenum">
              <a:rPr lang="ru-RU" altLang="en-US" smtClean="0"/>
              <a:pPr/>
              <a:t>‹#›</a:t>
            </a:fld>
            <a:endParaRPr lang="ru-RU" alt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idx="0"/>
          </p:nvPr>
        </p:nvSpPr>
        <p:spPr>
          <a:xfrm>
            <a:off x="609599" y="274638"/>
            <a:ext cx="10972798" cy="1143000"/>
          </a:xfrm>
          <a:prstGeom prst="rect">
            <a:avLst/>
          </a:prstGeom>
        </p:spPr>
        <p:txBody>
          <a:bodyPr vert="horz" lIns="91440" tIns="45720" rIns="91440" bIns="45720" rtlCol="0" anchor="ctr">
            <a:normAutofit/>
          </a:bodyPr>
          <a:lstStyle/>
          <a:p>
            <a:r>
              <a:rPr lang="ru-RU" altLang="en-US" smtClean="0"/>
              <a:t>Образец заголовка</a:t>
            </a:r>
            <a:endParaRPr lang="ru-RU" altLang="en-US"/>
          </a:p>
        </p:txBody>
      </p:sp>
      <p:sp>
        <p:nvSpPr>
          <p:cNvPr id="3" name="Текст 2"/>
          <p:cNvSpPr>
            <a:spLocks noGrp="1"/>
          </p:cNvSpPr>
          <p:nvPr>
            <p:ph type="body" idx="1"/>
          </p:nvPr>
        </p:nvSpPr>
        <p:spPr>
          <a:xfrm>
            <a:off x="609599" y="1600200"/>
            <a:ext cx="10972798" cy="4525963"/>
          </a:xfrm>
          <a:prstGeom prst="rect">
            <a:avLst/>
          </a:prstGeom>
        </p:spPr>
        <p:txBody>
          <a:bodyPr vert="horz" lIns="91440" tIns="45720" rIns="91440" bIns="45720" rtlCol="0">
            <a:normAutofit/>
          </a:bodyPr>
          <a:lstStyle/>
          <a:p>
            <a:pPr lvl="0"/>
            <a:r>
              <a:rPr lang="ru-RU" altLang="en-US" dirty="0" smtClean="0"/>
              <a:t>Образец текста</a:t>
            </a:r>
          </a:p>
          <a:p>
            <a:pPr lvl="1"/>
            <a:r>
              <a:rPr lang="ru-RU" altLang="en-US" dirty="0" smtClean="0"/>
              <a:t>Второй уровень</a:t>
            </a:r>
          </a:p>
          <a:p>
            <a:pPr lvl="2"/>
            <a:r>
              <a:rPr lang="ru-RU" altLang="en-US" dirty="0" smtClean="0"/>
              <a:t>Третий уровень</a:t>
            </a:r>
          </a:p>
          <a:p>
            <a:pPr lvl="3"/>
            <a:r>
              <a:rPr lang="ru-RU" altLang="en-US" dirty="0" smtClean="0"/>
              <a:t>Четвертый уровень</a:t>
            </a:r>
          </a:p>
          <a:p>
            <a:pPr lvl="4"/>
            <a:r>
              <a:rPr lang="ru-RU" altLang="en-US" dirty="0" smtClean="0"/>
              <a:t>Пятый уровень</a:t>
            </a:r>
            <a:endParaRPr lang="ru-RU" altLang="en-US"/>
          </a:p>
        </p:txBody>
      </p:sp>
      <p:sp>
        <p:nvSpPr>
          <p:cNvPr id="4" name="Дата 3"/>
          <p:cNvSpPr>
            <a:spLocks noGrp="1"/>
          </p:cNvSpPr>
          <p:nvPr>
            <p:ph type="dt" sz="half" idx="2"/>
          </p:nvPr>
        </p:nvSpPr>
        <p:spPr>
          <a:xfrm>
            <a:off x="609599" y="6356350"/>
            <a:ext cx="284479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2D86A-5F52-4165-8473-F1B836277586}" type="datetime1">
              <a:rPr lang="ru-RU" altLang="en-US" smtClean="0"/>
              <a:pPr/>
              <a:t>2009-12-07</a:t>
            </a:fld>
            <a:endParaRPr lang="ru-RU" altLang="en-US"/>
          </a:p>
        </p:txBody>
      </p:sp>
      <p:sp>
        <p:nvSpPr>
          <p:cNvPr id="5" name="Нижний колонтитул 4"/>
          <p:cNvSpPr>
            <a:spLocks noGrp="1"/>
          </p:cNvSpPr>
          <p:nvPr>
            <p:ph type="ftr" sz="quarter" idx="3"/>
          </p:nvPr>
        </p:nvSpPr>
        <p:spPr>
          <a:xfrm>
            <a:off x="4165599" y="6356350"/>
            <a:ext cx="38607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ltLang="en-US"/>
          </a:p>
        </p:txBody>
      </p:sp>
      <p:sp>
        <p:nvSpPr>
          <p:cNvPr id="6" name="Номер слайда 5"/>
          <p:cNvSpPr>
            <a:spLocks noGrp="1"/>
          </p:cNvSpPr>
          <p:nvPr>
            <p:ph type="sldNum" sz="quarter" idx="4"/>
          </p:nvPr>
        </p:nvSpPr>
        <p:spPr>
          <a:xfrm>
            <a:off x="8737599" y="6356350"/>
            <a:ext cx="28447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2CD3B-FDDF-4998-970C-76E6E0BEC65F}" type="slidenum">
              <a:rPr lang="ru-RU" altLang="en-US" smtClean="0"/>
              <a:pPr/>
              <a:t>‹#›</a:t>
            </a:fld>
            <a:endParaRPr lang="ru-RU" alt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a:lvl2pPr rtl="0" eaLnBrk="1" latinLnBrk="1" hangingPunct="1">
        <a:defRPr>
          <a:solidFill>
            <a:schemeClr val="tx2"/>
          </a:solidFill>
        </a:defRPr>
      </a:lvl2pPr>
      <a:lvl3pPr rtl="0" eaLnBrk="1" latinLnBrk="1" hangingPunct="1">
        <a:defRPr>
          <a:solidFill>
            <a:schemeClr val="tx2"/>
          </a:solidFill>
        </a:defRPr>
      </a:lvl3pPr>
      <a:lvl4pPr rtl="0" eaLnBrk="1" latinLnBrk="1" hangingPunct="1">
        <a:defRPr>
          <a:solidFill>
            <a:schemeClr val="tx2"/>
          </a:solidFill>
        </a:defRPr>
      </a:lvl4pPr>
      <a:lvl5pPr rtl="0" eaLnBrk="1" latinLnBrk="1" hangingPunct="1">
        <a:defRPr>
          <a:solidFill>
            <a:schemeClr val="tx2"/>
          </a:solidFill>
        </a:defRPr>
      </a:lvl5pPr>
      <a:lvl6pPr rtl="0" eaLnBrk="1" latinLnBrk="1" hangingPunct="1">
        <a:defRPr>
          <a:solidFill>
            <a:schemeClr val="tx2"/>
          </a:solidFill>
        </a:defRPr>
      </a:lvl6pPr>
      <a:lvl7pPr rtl="0" eaLnBrk="1" latinLnBrk="1" hangingPunct="1">
        <a:defRPr>
          <a:solidFill>
            <a:schemeClr val="tx2"/>
          </a:solidFill>
        </a:defRPr>
      </a:lvl7pPr>
      <a:lvl8pPr rtl="0" eaLnBrk="1" latinLnBrk="1" hangingPunct="1">
        <a:defRPr>
          <a:solidFill>
            <a:schemeClr val="tx2"/>
          </a:solidFill>
        </a:defRPr>
      </a:lvl8pPr>
      <a:lvl9pPr rtl="0" eaLnBrk="1" latinLnBrk="1" hangingPunct="1">
        <a:defRPr>
          <a:solidFill>
            <a:schemeClr val="tx2"/>
          </a:solidFill>
        </a:defRPr>
      </a:lvl9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jpe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jpe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idx="0"/>
          </p:nvPr>
        </p:nvSpPr>
        <p:spPr>
          <a:xfrm>
            <a:off x="0" y="0"/>
            <a:ext cx="12192000" cy="3429000"/>
          </a:xfrm>
        </p:spPr>
        <p:txBody>
          <a:bodyPr/>
          <a:lstStyle/>
          <a:p>
            <a:pPr>
              <a:defRPr/>
            </a:pPr>
            <a:r>
              <a:rPr lang="ru-RU" altLang="en-US" sz="2500"/>
              <a:t>ФГБОУ ВО КГЭУ</a:t>
            </a:r>
            <a:endParaRPr lang="ru-RU" altLang="en-US" sz="2500"/>
          </a:p>
          <a:p>
            <a:pPr>
              <a:defRPr/>
            </a:pPr>
            <a:r>
              <a:rPr lang="ru-RU" altLang="en-US" sz="2500"/>
              <a:t>кафедра </a:t>
            </a:r>
            <a:r>
              <a:rPr lang="en-US" altLang="ru-RU" sz="2500"/>
              <a:t>:</a:t>
            </a:r>
            <a:r>
              <a:rPr lang="ru-RU" altLang="en-US" sz="2500"/>
              <a:t> “Иностранный язык” </a:t>
            </a:r>
            <a:r>
              <a:rPr lang="en-US" altLang="ru-RU" sz="2500"/>
              <a:t>.</a:t>
            </a:r>
            <a:endParaRPr lang="en-US" altLang="ru-RU" sz="2500"/>
          </a:p>
          <a:p>
            <a:pPr>
              <a:defRPr/>
            </a:pPr>
            <a:endParaRPr lang="ru-RU" altLang="en-US"/>
          </a:p>
          <a:p>
            <a:pPr>
              <a:defRPr/>
            </a:pPr>
            <a:endParaRPr lang="ru-RU" altLang="en-US"/>
          </a:p>
          <a:p>
            <a:pPr>
              <a:defRPr/>
            </a:pPr>
            <a:r>
              <a:rPr lang="ru-RU" altLang="en-US" sz="3800"/>
              <a:t>Презентация по дисциплине </a:t>
            </a:r>
            <a:r>
              <a:rPr lang="en-US" altLang="ru-RU" sz="3800"/>
              <a:t>:</a:t>
            </a:r>
            <a:r>
              <a:rPr lang="ru-RU" altLang="en-US" sz="3800"/>
              <a:t> “Немецкий язык”</a:t>
            </a:r>
            <a:r>
              <a:rPr lang="en-US" altLang="ru-RU" sz="3800"/>
              <a:t>.</a:t>
            </a:r>
            <a:endParaRPr lang="en-US" altLang="ru-RU" sz="3800"/>
          </a:p>
          <a:p>
            <a:pPr>
              <a:defRPr/>
            </a:pPr>
            <a:r>
              <a:rPr lang="ru-RU" altLang="en-US" sz="2500"/>
              <a:t>Биография Николая Ивановича Лобачевского</a:t>
            </a:r>
            <a:r>
              <a:rPr lang="en-US" altLang="ru-RU" sz="2500"/>
              <a:t>.</a:t>
            </a:r>
            <a:endParaRPr lang="en-US" altLang="ru-RU" sz="2500"/>
          </a:p>
        </p:txBody>
      </p:sp>
      <p:sp>
        <p:nvSpPr>
          <p:cNvPr id="3" name="Подзаголовок 2"/>
          <p:cNvSpPr>
            <a:spLocks noGrp="1"/>
          </p:cNvSpPr>
          <p:nvPr>
            <p:ph type="subTitle" idx="1"/>
          </p:nvPr>
        </p:nvSpPr>
        <p:spPr>
          <a:xfrm>
            <a:off x="1828799" y="3886200"/>
            <a:ext cx="10363201" cy="2971800"/>
          </a:xfrm>
        </p:spPr>
        <p:txBody>
          <a:bodyPr/>
          <a:lstStyle/>
          <a:p>
            <a:pPr algn="r">
              <a:defRPr/>
            </a:pPr>
            <a:r>
              <a:rPr lang="ru-RU" altLang="en-US" sz="2600"/>
              <a:t>Выполнила</a:t>
            </a:r>
            <a:r>
              <a:rPr lang="en-US" altLang="ru-RU" sz="2600"/>
              <a:t>:</a:t>
            </a:r>
            <a:r>
              <a:rPr lang="ru-RU" altLang="en-US" sz="2600"/>
              <a:t> Васильченко Ирина </a:t>
            </a:r>
            <a:r>
              <a:rPr lang="en-US" altLang="ru-RU" sz="2600"/>
              <a:t>,</a:t>
            </a:r>
            <a:r>
              <a:rPr lang="ru-RU" altLang="en-US" sz="2600"/>
              <a:t>гр</a:t>
            </a:r>
            <a:r>
              <a:rPr lang="en-US" altLang="ru-RU" sz="2600"/>
              <a:t>.</a:t>
            </a:r>
            <a:r>
              <a:rPr lang="ru-RU" altLang="en-US" sz="2600"/>
              <a:t> ЭЭ</a:t>
            </a:r>
            <a:r>
              <a:rPr lang="en-US" altLang="ru-RU" sz="2600"/>
              <a:t>-9-19</a:t>
            </a:r>
            <a:endParaRPr lang="en-US" altLang="ru-RU" sz="2600"/>
          </a:p>
          <a:p>
            <a:pPr algn="r">
              <a:defRPr/>
            </a:pPr>
            <a:r>
              <a:rPr lang="ru-RU" altLang="en-US" sz="2600"/>
              <a:t>Проверила</a:t>
            </a:r>
            <a:r>
              <a:rPr lang="en-US" altLang="ru-RU" sz="2600"/>
              <a:t>:</a:t>
            </a:r>
            <a:r>
              <a:rPr lang="ru-RU" altLang="en-US" sz="2600"/>
              <a:t>Максимова А</a:t>
            </a:r>
            <a:r>
              <a:rPr lang="en-US" altLang="ru-RU" sz="2600"/>
              <a:t>.</a:t>
            </a:r>
            <a:r>
              <a:rPr lang="ru-RU" altLang="en-US" sz="2600"/>
              <a:t>Б</a:t>
            </a:r>
            <a:r>
              <a:rPr lang="en-US" altLang="ru-RU" sz="2600"/>
              <a:t>.</a:t>
            </a:r>
            <a:endParaRPr lang="ru-RU" altLang="en-US" sz="2600"/>
          </a:p>
          <a:p>
            <a:pPr algn="r">
              <a:defRPr/>
            </a:pPr>
            <a:endParaRPr lang="ru-RU" altLang="en-US" sz="2600"/>
          </a:p>
          <a:p>
            <a:pPr algn="r">
              <a:defRPr/>
            </a:pPr>
            <a:endParaRPr lang="ru-RU" altLang="en-US" sz="2900"/>
          </a:p>
          <a:p>
            <a:pPr algn="r">
              <a:defRPr/>
            </a:pPr>
            <a:endParaRPr lang="ru-RU" altLang="en-US" sz="2900"/>
          </a:p>
          <a:p>
            <a:pPr>
              <a:defRPr/>
            </a:pPr>
            <a:r>
              <a:rPr lang="ru-RU" altLang="en-US" sz="2300"/>
              <a:t>Казань </a:t>
            </a:r>
            <a:r>
              <a:rPr lang="en-US" altLang="ru-RU" sz="2300"/>
              <a:t>2020.</a:t>
            </a:r>
            <a:r>
              <a:rPr lang="ru-RU" altLang="en-US" sz="2900"/>
              <a:t> </a:t>
            </a:r>
            <a:endParaRPr lang="ru-RU" altLang="en-US" sz="29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88244" y="871699"/>
            <a:ext cx="6452458" cy="4687403"/>
          </a:xfrm>
        </p:spPr>
        <p:txBody>
          <a:bodyPr/>
          <a:lstStyle/>
          <a:p>
            <a:pPr>
              <a:defRPr/>
            </a:pPr>
            <a:r>
              <a:rPr lang="en-US" altLang="en-US" sz="2900">
                <a:latin typeface="Calibri"/>
                <a:cs typeface="Calibri"/>
              </a:rPr>
              <a:t>Nikolai Ivanovich Lobachevsky </a:t>
            </a:r>
            <a:endParaRPr lang="en-US" altLang="en-US" sz="2900">
              <a:latin typeface="Calibri"/>
              <a:cs typeface="Calibri"/>
            </a:endParaRPr>
          </a:p>
          <a:p>
            <a:pPr>
              <a:buNone/>
              <a:defRPr/>
            </a:pPr>
            <a:r>
              <a:rPr lang="en-US" altLang="en-US" sz="2900">
                <a:latin typeface="Calibri"/>
                <a:cs typeface="Calibri"/>
              </a:rPr>
              <a:t>(1792-1856) - der große russische </a:t>
            </a:r>
            <a:endParaRPr lang="en-US" altLang="en-US" sz="2900">
              <a:latin typeface="Calibri"/>
              <a:cs typeface="Calibri"/>
            </a:endParaRPr>
          </a:p>
          <a:p>
            <a:pPr>
              <a:buNone/>
              <a:defRPr/>
            </a:pPr>
            <a:r>
              <a:rPr lang="en-US" altLang="en-US" sz="2900">
                <a:latin typeface="Calibri"/>
                <a:cs typeface="Calibri"/>
              </a:rPr>
              <a:t>Mathematiker, einer der Schöpfer der </a:t>
            </a:r>
            <a:endParaRPr lang="en-US" altLang="en-US" sz="2900">
              <a:latin typeface="Calibri"/>
              <a:cs typeface="Calibri"/>
            </a:endParaRPr>
          </a:p>
          <a:p>
            <a:pPr>
              <a:buNone/>
              <a:defRPr/>
            </a:pPr>
            <a:r>
              <a:rPr lang="en-US" altLang="en-US" sz="2900">
                <a:latin typeface="Calibri"/>
                <a:cs typeface="Calibri"/>
              </a:rPr>
              <a:t>nichteuklidischen Geometrie. Er war </a:t>
            </a:r>
            <a:endParaRPr lang="en-US" altLang="en-US" sz="2900">
              <a:latin typeface="Calibri"/>
              <a:cs typeface="Calibri"/>
            </a:endParaRPr>
          </a:p>
          <a:p>
            <a:pPr>
              <a:buNone/>
              <a:defRPr/>
            </a:pPr>
            <a:r>
              <a:rPr lang="en-US" altLang="en-US" sz="2900">
                <a:latin typeface="Calibri"/>
                <a:cs typeface="Calibri"/>
              </a:rPr>
              <a:t>auch ein nationaler Pädagoge und eine </a:t>
            </a:r>
            <a:endParaRPr lang="en-US" altLang="en-US" sz="2900">
              <a:latin typeface="Calibri"/>
              <a:cs typeface="Calibri"/>
            </a:endParaRPr>
          </a:p>
          <a:p>
            <a:pPr>
              <a:buNone/>
              <a:defRPr/>
            </a:pPr>
            <a:r>
              <a:rPr lang="en-US" altLang="en-US" sz="2900">
                <a:latin typeface="Calibri"/>
                <a:cs typeface="Calibri"/>
              </a:rPr>
              <a:t>herausragende Persönlichkeit in der </a:t>
            </a:r>
            <a:endParaRPr lang="en-US" altLang="en-US" sz="2900">
              <a:latin typeface="Calibri"/>
              <a:cs typeface="Calibri"/>
            </a:endParaRPr>
          </a:p>
          <a:p>
            <a:pPr>
              <a:buNone/>
              <a:defRPr/>
            </a:pPr>
            <a:r>
              <a:rPr lang="en-US" altLang="en-US" sz="2900">
                <a:latin typeface="Calibri"/>
                <a:cs typeface="Calibri"/>
              </a:rPr>
              <a:t>Universitätsausbildung.</a:t>
            </a:r>
            <a:endParaRPr lang="en-US" altLang="en-US"/>
          </a:p>
          <a:p>
            <a:pPr>
              <a:defRPr/>
            </a:pPr>
            <a:endParaRPr lang="en-US" altLang="en-US"/>
          </a:p>
        </p:txBody>
      </p:sp>
      <p:pic>
        <p:nvPicPr>
          <p:cNvPr id="5" name=""/>
          <p:cNvPicPr>
            <a:picLocks noChangeAspect="1"/>
          </p:cNvPicPr>
          <p:nvPr/>
        </p:nvPicPr>
        <p:blipFill rotWithShape="1">
          <a:blip r:embed="rId2"/>
          <a:stretch>
            <a:fillRect/>
          </a:stretch>
        </p:blipFill>
        <p:spPr>
          <a:xfrm>
            <a:off x="935710" y="871699"/>
            <a:ext cx="3791519" cy="5114602"/>
          </a:xfrm>
          <a:prstGeom prst="rect">
            <a:avLst/>
          </a:prstGeo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601" y="597330"/>
            <a:ext cx="10972798" cy="571500"/>
          </a:xfrm>
        </p:spPr>
        <p:txBody>
          <a:bodyPr>
            <a:normAutofit fontScale="90000"/>
          </a:bodyPr>
          <a:lstStyle/>
          <a:p>
            <a:pPr>
              <a:defRPr/>
            </a:pPr>
            <a:r>
              <a:rPr lang="en-US" altLang="en-US"/>
              <a:t>Kinder und Jugendliche</a:t>
            </a:r>
            <a:endParaRPr lang="en-US" altLang="en-US"/>
          </a:p>
          <a:p>
            <a:pPr>
              <a:defRPr/>
            </a:pPr>
            <a:endParaRPr lang="en-US" altLang="en-US"/>
          </a:p>
        </p:txBody>
      </p:sp>
      <p:sp>
        <p:nvSpPr>
          <p:cNvPr id="3" name="Объект 2"/>
          <p:cNvSpPr>
            <a:spLocks noGrp="1"/>
          </p:cNvSpPr>
          <p:nvPr>
            <p:ph idx="1"/>
          </p:nvPr>
        </p:nvSpPr>
        <p:spPr>
          <a:xfrm>
            <a:off x="609600" y="1168830"/>
            <a:ext cx="10972798" cy="5446175"/>
          </a:xfrm>
        </p:spPr>
        <p:txBody>
          <a:bodyPr>
            <a:normAutofit fontScale="85000" lnSpcReduction="20000"/>
          </a:bodyPr>
          <a:lstStyle/>
          <a:p>
            <a:pPr>
              <a:defRPr/>
            </a:pPr>
            <a:r>
              <a:rPr lang="en-US" altLang="en-US">
                <a:latin typeface="Calibri"/>
                <a:cs typeface="Calibri"/>
              </a:rPr>
              <a:t>Nikolai Ivanovich Lobachevsky wurde am 20. November </a:t>
            </a:r>
            <a:endParaRPr lang="en-US" altLang="en-US">
              <a:latin typeface="Calibri"/>
              <a:cs typeface="Calibri"/>
            </a:endParaRPr>
          </a:p>
          <a:p>
            <a:pPr>
              <a:buNone/>
              <a:defRPr/>
            </a:pPr>
            <a:r>
              <a:rPr lang="en-US" altLang="en-US">
                <a:latin typeface="Calibri"/>
                <a:cs typeface="Calibri"/>
              </a:rPr>
              <a:t>(1. Dezember) 1792 in Nischni Nowgorod in der Familie des </a:t>
            </a:r>
            <a:endParaRPr lang="en-US" altLang="en-US">
              <a:latin typeface="Calibri"/>
              <a:cs typeface="Calibri"/>
            </a:endParaRPr>
          </a:p>
          <a:p>
            <a:pPr>
              <a:buNone/>
              <a:defRPr/>
            </a:pPr>
            <a:r>
              <a:rPr lang="en-US" altLang="en-US">
                <a:latin typeface="Calibri"/>
                <a:cs typeface="Calibri"/>
              </a:rPr>
              <a:t>Beamten der geodätischen Abteilung, I. M. Lobachevsky,</a:t>
            </a:r>
            <a:endParaRPr lang="en-US" altLang="en-US">
              <a:latin typeface="Calibri"/>
              <a:cs typeface="Calibri"/>
            </a:endParaRPr>
          </a:p>
          <a:p>
            <a:pPr>
              <a:buNone/>
              <a:defRPr/>
            </a:pPr>
            <a:r>
              <a:rPr lang="en-US" altLang="en-US">
                <a:latin typeface="Calibri"/>
                <a:cs typeface="Calibri"/>
              </a:rPr>
              <a:t> geboren.</a:t>
            </a:r>
            <a:endParaRPr lang="en-US" altLang="en-US">
              <a:latin typeface="Calibri"/>
              <a:cs typeface="Calibri"/>
            </a:endParaRPr>
          </a:p>
          <a:p>
            <a:pPr>
              <a:defRPr/>
            </a:pPr>
            <a:r>
              <a:rPr lang="en-US" altLang="en-US">
                <a:latin typeface="Calibri"/>
                <a:cs typeface="Calibri"/>
              </a:rPr>
              <a:t>1802 trat er in das Kasaner Gymnasium ein und machte 1806 </a:t>
            </a:r>
            <a:endParaRPr lang="en-US" altLang="en-US">
              <a:latin typeface="Calibri"/>
              <a:cs typeface="Calibri"/>
            </a:endParaRPr>
          </a:p>
          <a:p>
            <a:pPr>
              <a:buNone/>
              <a:defRPr/>
            </a:pPr>
            <a:r>
              <a:rPr lang="en-US" altLang="en-US">
                <a:latin typeface="Calibri"/>
                <a:cs typeface="Calibri"/>
              </a:rPr>
              <a:t>seinen Abschluss. Er zeigte besonders gute Kenntnisse auf </a:t>
            </a:r>
            <a:endParaRPr lang="en-US" altLang="en-US">
              <a:latin typeface="Calibri"/>
              <a:cs typeface="Calibri"/>
            </a:endParaRPr>
          </a:p>
          <a:p>
            <a:pPr>
              <a:buNone/>
              <a:defRPr/>
            </a:pPr>
            <a:r>
              <a:rPr lang="en-US" altLang="en-US">
                <a:latin typeface="Calibri"/>
                <a:cs typeface="Calibri"/>
              </a:rPr>
              <a:t>dem Gebiet der Mathematik sowie Französisch, Deutsch und </a:t>
            </a:r>
            <a:endParaRPr lang="en-US" altLang="en-US">
              <a:latin typeface="Calibri"/>
              <a:cs typeface="Calibri"/>
            </a:endParaRPr>
          </a:p>
          <a:p>
            <a:pPr>
              <a:buNone/>
              <a:defRPr/>
            </a:pPr>
            <a:r>
              <a:rPr lang="en-US" altLang="en-US">
                <a:latin typeface="Calibri"/>
                <a:cs typeface="Calibri"/>
              </a:rPr>
              <a:t>Latein.</a:t>
            </a:r>
            <a:endParaRPr lang="en-US" altLang="en-US">
              <a:latin typeface="Calibri"/>
              <a:cs typeface="Calibri"/>
            </a:endParaRPr>
          </a:p>
          <a:p>
            <a:pPr>
              <a:buNone/>
              <a:defRPr/>
            </a:pPr>
            <a:r>
              <a:rPr lang="ru-RU" altLang="en-US">
                <a:latin typeface="Calibri"/>
                <a:cs typeface="Calibri"/>
              </a:rPr>
              <a:t>   </a:t>
            </a:r>
            <a:r>
              <a:rPr lang="en-US" altLang="en-US">
                <a:latin typeface="Calibri"/>
                <a:cs typeface="Calibri"/>
              </a:rPr>
              <a:t>In diesen Jahren unterrichtete G. I. Kartashevsky am Gymnasium. Es war </a:t>
            </a:r>
            <a:endParaRPr lang="en-US" altLang="en-US">
              <a:latin typeface="Calibri"/>
              <a:cs typeface="Calibri"/>
            </a:endParaRPr>
          </a:p>
          <a:p>
            <a:pPr>
              <a:buNone/>
              <a:defRPr/>
            </a:pPr>
            <a:r>
              <a:rPr lang="en-US" altLang="en-US">
                <a:latin typeface="Calibri"/>
                <a:cs typeface="Calibri"/>
              </a:rPr>
              <a:t>ihm zu verdanken, dass Nikolai Interesse an Mathematik weckte.</a:t>
            </a:r>
            <a:endParaRPr lang="en-US" altLang="en-US">
              <a:latin typeface="Calibri"/>
              <a:cs typeface="Calibri"/>
            </a:endParaRPr>
          </a:p>
          <a:p>
            <a:pPr>
              <a:buNone/>
              <a:defRPr/>
            </a:pPr>
            <a:r>
              <a:rPr lang="ru-RU" altLang="en-US">
                <a:latin typeface="Calibri"/>
                <a:cs typeface="Calibri"/>
              </a:rPr>
              <a:t>  </a:t>
            </a:r>
            <a:r>
              <a:rPr lang="en-US" altLang="en-US">
                <a:latin typeface="Calibri"/>
                <a:cs typeface="Calibri"/>
              </a:rPr>
              <a:t>Im Februar 1807 wurde der junge Lobatschewski Schüler der kaiserlichen </a:t>
            </a:r>
            <a:endParaRPr lang="en-US" altLang="en-US">
              <a:latin typeface="Calibri"/>
              <a:cs typeface="Calibri"/>
            </a:endParaRPr>
          </a:p>
          <a:p>
            <a:pPr>
              <a:buNone/>
              <a:defRPr/>
            </a:pPr>
            <a:r>
              <a:rPr lang="en-US" altLang="en-US">
                <a:latin typeface="Calibri"/>
                <a:cs typeface="Calibri"/>
              </a:rPr>
              <a:t>Kasaner Schule.</a:t>
            </a:r>
            <a:endParaRPr lang="en-US" altLang="en-US">
              <a:latin typeface="Calibri"/>
              <a:cs typeface="Calibri"/>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599" y="274638"/>
            <a:ext cx="10972798" cy="787830"/>
          </a:xfrm>
        </p:spPr>
        <p:txBody>
          <a:bodyPr/>
          <a:lstStyle/>
          <a:p>
            <a:pPr>
              <a:defRPr/>
            </a:pPr>
            <a:r>
              <a:rPr lang="en-US" altLang="en-US" sz="3500"/>
              <a:t>Der Beginn der wissenschaftlichen Tätigkeit</a:t>
            </a:r>
            <a:endParaRPr lang="en-US" altLang="en-US" sz="3500"/>
          </a:p>
          <a:p>
            <a:pPr>
              <a:defRPr/>
            </a:pPr>
            <a:endParaRPr lang="en-US" altLang="en-US" sz="3500"/>
          </a:p>
        </p:txBody>
      </p:sp>
      <p:sp>
        <p:nvSpPr>
          <p:cNvPr id="3" name="Объект 2"/>
          <p:cNvSpPr>
            <a:spLocks noGrp="1"/>
          </p:cNvSpPr>
          <p:nvPr>
            <p:ph idx="1"/>
          </p:nvPr>
        </p:nvSpPr>
        <p:spPr>
          <a:xfrm>
            <a:off x="5404387" y="668553"/>
            <a:ext cx="6787613" cy="6022651"/>
          </a:xfrm>
        </p:spPr>
        <p:txBody>
          <a:bodyPr/>
          <a:lstStyle/>
          <a:p>
            <a:pPr>
              <a:defRPr/>
            </a:pPr>
            <a:r>
              <a:rPr lang="en-US" altLang="en-US" sz="2600">
                <a:latin typeface="Calibri"/>
                <a:cs typeface="Calibri"/>
              </a:rPr>
              <a:t>Lobachevsky schloss 1811 sein Studium an </a:t>
            </a:r>
            <a:endParaRPr lang="en-US" altLang="en-US" sz="2600">
              <a:latin typeface="Calibri"/>
              <a:cs typeface="Calibri"/>
            </a:endParaRPr>
          </a:p>
          <a:p>
            <a:pPr>
              <a:buNone/>
              <a:defRPr/>
            </a:pPr>
            <a:r>
              <a:rPr lang="en-US" altLang="en-US" sz="2600">
                <a:latin typeface="Calibri"/>
                <a:cs typeface="Calibri"/>
              </a:rPr>
              <a:t>der Universität ab. Nachdem er einen Master </a:t>
            </a:r>
            <a:endParaRPr lang="en-US" altLang="en-US" sz="2600">
              <a:latin typeface="Calibri"/>
              <a:cs typeface="Calibri"/>
            </a:endParaRPr>
          </a:p>
          <a:p>
            <a:pPr>
              <a:buNone/>
              <a:defRPr/>
            </a:pPr>
            <a:r>
              <a:rPr lang="en-US" altLang="en-US" sz="2600">
                <a:latin typeface="Calibri"/>
                <a:cs typeface="Calibri"/>
              </a:rPr>
              <a:t>in Physik erhalten hatte, blieb er an der </a:t>
            </a:r>
            <a:endParaRPr lang="en-US" altLang="en-US" sz="2600">
              <a:latin typeface="Calibri"/>
              <a:cs typeface="Calibri"/>
            </a:endParaRPr>
          </a:p>
          <a:p>
            <a:pPr>
              <a:buNone/>
              <a:defRPr/>
            </a:pPr>
            <a:r>
              <a:rPr lang="en-US" altLang="en-US" sz="2600">
                <a:latin typeface="Calibri"/>
                <a:cs typeface="Calibri"/>
              </a:rPr>
              <a:t>Universität. Im Sommer 1811 beobachtete er </a:t>
            </a:r>
            <a:endParaRPr lang="en-US" altLang="en-US" sz="2600">
              <a:latin typeface="Calibri"/>
              <a:cs typeface="Calibri"/>
            </a:endParaRPr>
          </a:p>
          <a:p>
            <a:pPr>
              <a:buNone/>
              <a:defRPr/>
            </a:pPr>
            <a:r>
              <a:rPr lang="en-US" altLang="en-US" sz="2600">
                <a:latin typeface="Calibri"/>
                <a:cs typeface="Calibri"/>
              </a:rPr>
              <a:t>zusammen mit I. M. Simonov einen Kometen.</a:t>
            </a:r>
            <a:endParaRPr lang="en-US" altLang="en-US" sz="2600">
              <a:latin typeface="Calibri"/>
              <a:cs typeface="Calibri"/>
            </a:endParaRPr>
          </a:p>
          <a:p>
            <a:pPr>
              <a:buNone/>
              <a:defRPr/>
            </a:pPr>
            <a:r>
              <a:rPr lang="en-US" altLang="en-US" sz="2600">
                <a:latin typeface="Calibri"/>
                <a:cs typeface="Calibri"/>
              </a:rPr>
              <a:t> Im Oktober desselben Jahres begann er, die </a:t>
            </a:r>
            <a:endParaRPr lang="en-US" altLang="en-US" sz="2600">
              <a:latin typeface="Calibri"/>
              <a:cs typeface="Calibri"/>
            </a:endParaRPr>
          </a:p>
          <a:p>
            <a:pPr>
              <a:buNone/>
              <a:defRPr/>
            </a:pPr>
            <a:r>
              <a:rPr lang="en-US" altLang="en-US" sz="2600">
                <a:latin typeface="Calibri"/>
                <a:cs typeface="Calibri"/>
              </a:rPr>
              <a:t>Arbeit von Gauß und Laplace zu studieren. Dies</a:t>
            </a:r>
            <a:endParaRPr lang="en-US" altLang="en-US" sz="2600">
              <a:latin typeface="Calibri"/>
              <a:cs typeface="Calibri"/>
            </a:endParaRPr>
          </a:p>
          <a:p>
            <a:pPr>
              <a:buNone/>
              <a:defRPr/>
            </a:pPr>
            <a:r>
              <a:rPr lang="en-US" altLang="en-US" sz="2600">
                <a:latin typeface="Calibri"/>
                <a:cs typeface="Calibri"/>
              </a:rPr>
              <a:t> trug zum Beginn unabhängiger Suchvorgänge </a:t>
            </a:r>
            <a:endParaRPr lang="en-US" altLang="en-US" sz="2600">
              <a:latin typeface="Calibri"/>
              <a:cs typeface="Calibri"/>
            </a:endParaRPr>
          </a:p>
          <a:p>
            <a:pPr>
              <a:buNone/>
              <a:defRPr/>
            </a:pPr>
            <a:r>
              <a:rPr lang="en-US" altLang="en-US" sz="2600">
                <a:latin typeface="Calibri"/>
                <a:cs typeface="Calibri"/>
              </a:rPr>
              <a:t>bei.</a:t>
            </a:r>
            <a:endParaRPr lang="en-US" altLang="en-US" sz="2600">
              <a:latin typeface="Calibri"/>
              <a:cs typeface="Calibri"/>
            </a:endParaRPr>
          </a:p>
          <a:p>
            <a:pPr>
              <a:defRPr/>
            </a:pPr>
            <a:r>
              <a:rPr lang="en-US" altLang="en-US" sz="2600">
                <a:latin typeface="Calibri"/>
                <a:cs typeface="Calibri"/>
              </a:rPr>
              <a:t>Ende 1811 präsentierte Lobachevsky Nikolai</a:t>
            </a:r>
            <a:endParaRPr lang="en-US" altLang="en-US" sz="2600">
              <a:latin typeface="Calibri"/>
              <a:cs typeface="Calibri"/>
            </a:endParaRPr>
          </a:p>
          <a:p>
            <a:pPr>
              <a:buNone/>
              <a:defRPr/>
            </a:pPr>
            <a:r>
              <a:rPr lang="en-US" altLang="en-US" sz="2600">
                <a:latin typeface="Calibri"/>
                <a:cs typeface="Calibri"/>
              </a:rPr>
              <a:t> Ivanovich seine Arbeit „Theorie der elliptischen Bewegung von Himmelskörpern“.</a:t>
            </a:r>
            <a:endParaRPr lang="en-US" altLang="en-US" sz="2600">
              <a:latin typeface="Calibri"/>
              <a:cs typeface="Calibri"/>
            </a:endParaRPr>
          </a:p>
        </p:txBody>
      </p:sp>
      <p:pic>
        <p:nvPicPr>
          <p:cNvPr id="4" name=""/>
          <p:cNvPicPr>
            <a:picLocks noChangeAspect="1"/>
          </p:cNvPicPr>
          <p:nvPr/>
        </p:nvPicPr>
        <p:blipFill rotWithShape="1">
          <a:blip r:embed="rId2"/>
          <a:stretch>
            <a:fillRect/>
          </a:stretch>
        </p:blipFill>
        <p:spPr>
          <a:xfrm>
            <a:off x="322881" y="1032231"/>
            <a:ext cx="4895527" cy="4793536"/>
          </a:xfrm>
          <a:prstGeom prst="rect">
            <a:avLst/>
          </a:prstGeo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599" y="274638"/>
            <a:ext cx="10972798" cy="571500"/>
          </a:xfrm>
        </p:spPr>
        <p:txBody>
          <a:bodyPr>
            <a:normAutofit fontScale="90000"/>
          </a:bodyPr>
          <a:lstStyle/>
          <a:p>
            <a:pPr>
              <a:defRPr/>
            </a:pPr>
            <a:r>
              <a:rPr lang="en-US" altLang="en-US" sz="3888"/>
              <a:t>Wichtige wissenschaftliche Entdeckungen</a:t>
            </a:r>
            <a:endParaRPr lang="en-US" altLang="en-US" sz="3300"/>
          </a:p>
          <a:p>
            <a:pPr>
              <a:defRPr/>
            </a:pPr>
            <a:endParaRPr lang="en-US" altLang="en-US" sz="3300"/>
          </a:p>
        </p:txBody>
      </p:sp>
      <p:sp>
        <p:nvSpPr>
          <p:cNvPr id="3" name="Объект 2"/>
          <p:cNvSpPr>
            <a:spLocks noGrp="1"/>
          </p:cNvSpPr>
          <p:nvPr>
            <p:ph idx="1"/>
          </p:nvPr>
        </p:nvSpPr>
        <p:spPr>
          <a:xfrm>
            <a:off x="609599" y="846138"/>
            <a:ext cx="10972798" cy="5280025"/>
          </a:xfrm>
        </p:spPr>
        <p:txBody>
          <a:bodyPr>
            <a:noAutofit/>
          </a:bodyPr>
          <a:lstStyle/>
          <a:p>
            <a:pPr>
              <a:defRPr/>
            </a:pPr>
            <a:r>
              <a:rPr lang="en-US" altLang="en-US" sz="1800"/>
              <a:t>Lobachevsky betrachtete das euklidische Axiom der Parallelität als willkürliche Einschränkung. Seiner Meinung nach war diese Anforderung zu streng. Es hat die Möglichkeiten einer Theorie, die räumliche Eigenschaften beschreibt, erheblich eingeschränkt.</a:t>
            </a:r>
            <a:endParaRPr lang="en-US" altLang="en-US" sz="1800"/>
          </a:p>
          <a:p>
            <a:pPr>
              <a:defRPr/>
            </a:pPr>
            <a:r>
              <a:rPr lang="en-US" altLang="en-US" sz="1800"/>
              <a:t>Nikolai Ivanovich änderte das bestehende Axiom in ein anderes. Es klingt so: "Durch einen Punkt, der nicht auf einer geraden Linie liegt, kann es viele gerade Linien parallel zur ersten geben."</a:t>
            </a:r>
            <a:endParaRPr lang="en-US" altLang="en-US" sz="1800"/>
          </a:p>
          <a:p>
            <a:pPr>
              <a:defRPr/>
            </a:pPr>
            <a:r>
              <a:rPr lang="en-US" altLang="en-US" sz="1800"/>
              <a:t>1826 gaben die Wissenschaftler eine mündliche Erklärung über ihre Entdeckung ab. Danach veröffentlichte er mehrere Arbeiten zu diesem Thema.</a:t>
            </a:r>
            <a:endParaRPr lang="en-US" altLang="en-US" sz="1800"/>
          </a:p>
          <a:p>
            <a:pPr>
              <a:defRPr/>
            </a:pPr>
            <a:r>
              <a:rPr lang="en-US" altLang="en-US" sz="1800"/>
              <a:t>Die Zeitgenossen Lobachevsky reagierten kühl auf seine Ideen. 1832 präsentierte er seine Arbeit über die Prinzipien der Geometrie. Diese Arbeit wurde von M. V. Ostrogradsky negativ bewertet.</a:t>
            </a:r>
            <a:endParaRPr lang="en-US" altLang="en-US" sz="1800"/>
          </a:p>
          <a:p>
            <a:pPr>
              <a:defRPr/>
            </a:pPr>
            <a:r>
              <a:rPr lang="en-US" altLang="en-US" sz="1800"/>
              <a:t>Um im Ausland Verständnis zu finden, veröffentlichte Lobachevsky 1837 seinen Artikel „Imaginary Geometry“ in der deutschen Zeitschrift „Crelle“. Die Ideen des russischen Wissenschaftlers wurden vom „König der Mathematiker“, K. F. Gauss, gefördert. Er interessierte sich für seine Werke und begann sogar, die russische Sprache zu studieren, um sich mit ihnen im Original vertraut zu machen.</a:t>
            </a:r>
            <a:endParaRPr lang="en-US" altLang="en-US" sz="1800"/>
          </a:p>
          <a:p>
            <a:pPr>
              <a:defRPr/>
            </a:pPr>
            <a:r>
              <a:rPr lang="en-US" altLang="en-US" sz="1800"/>
              <a:t>Lobachevsky machte andere Entdeckungen. Unabhängig von J. Dundelen entwickelte er eine Methode zur ungefähren Lösung von Gleichungen. In der mathematischen Analyse erhielt er mehrere Sätze über trigonometrische Reihen. Lobachevsky gab auch das Konzept eines Zeichens der Konvergenz von Reihen und der kontinuierlichen Funktion.</a:t>
            </a:r>
            <a:endParaRPr lang="en-US" altLang="en-US" sz="1800"/>
          </a:p>
          <a:p>
            <a:pPr>
              <a:defRPr/>
            </a:pPr>
            <a:endParaRPr lang="en-US" altLang="en-US" sz="18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599" y="274638"/>
            <a:ext cx="10972798" cy="571500"/>
          </a:xfrm>
        </p:spPr>
        <p:txBody>
          <a:bodyPr>
            <a:noAutofit/>
          </a:bodyPr>
          <a:lstStyle/>
          <a:p>
            <a:pPr>
              <a:defRPr/>
            </a:pPr>
            <a:r>
              <a:rPr lang="en-US" altLang="en-US" sz="3500"/>
              <a:t>Tod</a:t>
            </a:r>
            <a:endParaRPr lang="en-US" altLang="en-US" sz="3500"/>
          </a:p>
        </p:txBody>
      </p:sp>
      <p:sp>
        <p:nvSpPr>
          <p:cNvPr id="3" name="Объект 2"/>
          <p:cNvSpPr>
            <a:spLocks noGrp="1"/>
          </p:cNvSpPr>
          <p:nvPr>
            <p:ph idx="1"/>
          </p:nvPr>
        </p:nvSpPr>
        <p:spPr>
          <a:xfrm>
            <a:off x="5291379" y="1148164"/>
            <a:ext cx="6291018" cy="4977998"/>
          </a:xfrm>
        </p:spPr>
        <p:txBody>
          <a:bodyPr/>
          <a:lstStyle/>
          <a:p>
            <a:pPr>
              <a:defRPr/>
            </a:pPr>
            <a:r>
              <a:rPr lang="en-US" altLang="en-US"/>
              <a:t>Nikolai Lobachevsky </a:t>
            </a:r>
            <a:endParaRPr lang="en-US" altLang="en-US"/>
          </a:p>
          <a:p>
            <a:pPr>
              <a:buNone/>
              <a:defRPr/>
            </a:pPr>
            <a:r>
              <a:rPr lang="en-US" altLang="en-US"/>
              <a:t>verstarb am 12. Februar 1856. Der herausragende russische </a:t>
            </a:r>
            <a:endParaRPr lang="en-US" altLang="en-US"/>
          </a:p>
          <a:p>
            <a:pPr>
              <a:buNone/>
              <a:defRPr/>
            </a:pPr>
            <a:r>
              <a:rPr lang="en-US" altLang="en-US"/>
              <a:t>Mathematiker wurde auf dem</a:t>
            </a:r>
            <a:endParaRPr lang="en-US" altLang="en-US"/>
          </a:p>
          <a:p>
            <a:pPr>
              <a:buNone/>
              <a:defRPr/>
            </a:pPr>
            <a:r>
              <a:rPr lang="en-US" altLang="en-US"/>
              <a:t> Friedhof von Kasan Arsk </a:t>
            </a:r>
            <a:endParaRPr lang="en-US" altLang="en-US"/>
          </a:p>
          <a:p>
            <a:pPr>
              <a:buNone/>
              <a:defRPr/>
            </a:pPr>
            <a:r>
              <a:rPr lang="en-US" altLang="en-US"/>
              <a:t>beigesetzt.</a:t>
            </a:r>
            <a:endParaRPr lang="en-US" altLang="en-US"/>
          </a:p>
        </p:txBody>
      </p:sp>
      <p:pic>
        <p:nvPicPr>
          <p:cNvPr id="5" name=""/>
          <p:cNvPicPr>
            <a:picLocks noChangeAspect="1"/>
          </p:cNvPicPr>
          <p:nvPr/>
        </p:nvPicPr>
        <p:blipFill rotWithShape="1">
          <a:blip r:embed="rId2"/>
          <a:stretch>
            <a:fillRect/>
          </a:stretch>
        </p:blipFill>
        <p:spPr>
          <a:xfrm>
            <a:off x="838846" y="908843"/>
            <a:ext cx="3933902" cy="5040313"/>
          </a:xfrm>
          <a:prstGeom prst="rect">
            <a:avLst/>
          </a:prstGeo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idx="0"/>
          </p:nvPr>
        </p:nvSpPr>
        <p:spPr>
          <a:xfrm>
            <a:off x="609601" y="2857500"/>
            <a:ext cx="10972798" cy="1143000"/>
          </a:xfrm>
        </p:spPr>
        <p:txBody>
          <a:bodyPr/>
          <a:lstStyle/>
          <a:p>
            <a:pPr>
              <a:defRPr/>
            </a:pPr>
            <a:r>
              <a:rPr lang="en-US" altLang="en-US"/>
              <a:t>Vielen Dank für die Aufmerksamkeit </a:t>
            </a:r>
            <a:r>
              <a:rPr lang="en-US" altLang="ru-RU"/>
              <a:t>!!</a:t>
            </a:r>
            <a:endParaRPr lang="en-US" altLang="ru-RU"/>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Thinkfree Office">
  <a:themeElements>
    <a:clrScheme name="Thinkfree Office">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0000ff"/>
      </a:hlink>
      <a:folHlink>
        <a:srgbClr val="800080"/>
      </a:folHlink>
    </a:clrScheme>
    <a:fontScheme name="Thinkfree Office">
      <a:majorFont>
        <a:latin typeface="HCR Dotum"/>
        <a:ea typeface=""/>
        <a:cs typeface="Times New Roman"/>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HCR Dotum"/>
        <a:ea typeface=""/>
        <a:cs typeface="Times New Roman"/>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inkfre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440</ep:Words>
  <ep:PresentationFormat>Экран (4:3)</ep:PresentationFormat>
  <ep:Paragraphs>53</ep:Paragraphs>
  <ep:Slides>7</ep:Slides>
  <ep:Notes>0</ep:Notes>
  <ep:TotalTime>0</ep:TotalTime>
  <ep:HiddenSlides>0</ep:HiddenSlides>
  <ep:MMClips>0</ep:MMClips>
  <ep:HeadingPairs>
    <vt:vector size="4" baseType="variant">
      <vt:variant>
        <vt:lpstr>Тема</vt:lpstr>
      </vt:variant>
      <vt:variant>
        <vt:i4>1</vt:i4>
      </vt:variant>
      <vt:variant>
        <vt:lpstr>Заголовок слайда</vt:lpstr>
      </vt:variant>
      <vt:variant>
        <vt:i4>7</vt:i4>
      </vt:variant>
    </vt:vector>
  </ep:HeadingPairs>
  <ep:TitlesOfParts>
    <vt:vector size="8" baseType="lpstr">
      <vt:lpstr>Thinkfree Office</vt:lpstr>
      <vt:lpstr>ФГБОУ ВО КГЭУ кафедра : “Иностранный язык” .   Презентация по дисциплине : “Немецкий язык”. Биография Николая Ивановича Лобачевского.</vt:lpstr>
      <vt:lpstr>Слайд 2</vt:lpstr>
      <vt:lpstr>Kinder und Jugendliche</vt:lpstr>
      <vt:lpstr>Der Beginn der wissenschaftlichen Tätigkeit</vt:lpstr>
      <vt:lpstr>Wichtige wissenschaftliche Entdeckungen</vt:lpstr>
      <vt:lpstr>Tod</vt:lpstr>
      <vt:lpstr>Vielen Dank für die Aufmerksamkeit !!</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2020-04-06T12:38:39.959</dcterms:created>
  <dc:creator>1</dc:creator>
  <cp:lastModifiedBy>1</cp:lastModifiedBy>
  <dcterms:modified xsi:type="dcterms:W3CDTF">2020-04-06T15:14:57.166</dcterms:modified>
  <cp:revision>4</cp:revision>
  <dc:title>ФГБОУ ВО КГЭУ кафедра : “Иностранный язык” .   Презентация по дисциплине : “Немецкий язык”. Биография Николая Ивановича Лобачевского.</dc:title>
  <cp:version>0906.0100.01</cp:version>
</cp:coreProperties>
</file>