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0"/>
  </p:notesMasterIdLst>
  <p:sldIdLst>
    <p:sldId id="351" r:id="rId2"/>
    <p:sldId id="256" r:id="rId3"/>
    <p:sldId id="330" r:id="rId4"/>
    <p:sldId id="332" r:id="rId5"/>
    <p:sldId id="333" r:id="rId6"/>
    <p:sldId id="334" r:id="rId7"/>
    <p:sldId id="343" r:id="rId8"/>
    <p:sldId id="344" r:id="rId9"/>
    <p:sldId id="335" r:id="rId10"/>
    <p:sldId id="348" r:id="rId11"/>
    <p:sldId id="337" r:id="rId12"/>
    <p:sldId id="336" r:id="rId13"/>
    <p:sldId id="338" r:id="rId14"/>
    <p:sldId id="339" r:id="rId15"/>
    <p:sldId id="340" r:id="rId16"/>
    <p:sldId id="341" r:id="rId17"/>
    <p:sldId id="342" r:id="rId18"/>
    <p:sldId id="345" r:id="rId19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3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*" initials="*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966"/>
    <a:srgbClr val="006600"/>
    <a:srgbClr val="FFFF66"/>
    <a:srgbClr val="C4F3FE"/>
    <a:srgbClr val="663300"/>
    <a:srgbClr val="99FF99"/>
    <a:srgbClr val="F7EDC1"/>
    <a:srgbClr val="00CC00"/>
    <a:srgbClr val="F6A9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3" autoAdjust="0"/>
    <p:restoredTop sz="91031" autoAdjust="0"/>
  </p:normalViewPr>
  <p:slideViewPr>
    <p:cSldViewPr>
      <p:cViewPr varScale="1">
        <p:scale>
          <a:sx n="61" d="100"/>
          <a:sy n="61" d="100"/>
        </p:scale>
        <p:origin x="130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570" y="-96"/>
      </p:cViewPr>
      <p:guideLst>
        <p:guide orient="horz" pos="3132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9837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11" tIns="45555" rIns="91111" bIns="45555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761" y="0"/>
            <a:ext cx="2929837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11" tIns="45555" rIns="91111" bIns="4555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117" y="4722694"/>
            <a:ext cx="5408930" cy="4474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11" tIns="45555" rIns="91111" bIns="455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662"/>
            <a:ext cx="2929837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11" tIns="45555" rIns="91111" bIns="45555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761" y="9443662"/>
            <a:ext cx="2929837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11" tIns="45555" rIns="91111" bIns="4555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ABEC535-3147-4BC8-8BB2-89EAA0C825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0262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07BE-4032-4EF7-8DA1-218123C50C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64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71981-AFA4-40D5-B1EA-24773B6997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932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B6D52-40F9-4891-8744-8B56F13149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007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DB0FB-D1E5-452C-94FF-AD3B4F8DE6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492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8F210-9EAE-411D-A13B-04EF5EDA7B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23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0F8FE-03CD-4643-BBE1-E12F95764A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233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F44FF-E508-43C9-94CF-852B258120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809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38C8B-269E-4AC4-B1DF-27788A76FE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191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F8817-3A1E-497F-9B1C-AF62663ADD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224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5B371-B0C4-4BFB-B14A-BE9032812B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77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29DAF-388A-45F5-B475-C3F8020C0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95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890C-3FF7-48B5-9669-950D7F54C9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182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3356F-981C-4503-B1D7-27778E4DAB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09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A2A5C-6655-4854-84A2-E22FC342F9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4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96EA8E9D-9F89-4E5E-A84A-794184868F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5C2B16-361C-4D64-92E3-1F35469DE4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1.Примеры решения задач в структурном подходе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C7DD231-5DB5-4781-92A5-A2A2FECC86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91184-C952-434D-84AC-4744C4A0B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A07BE-4032-4EF7-8DA1-218123C50C3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971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323850" y="0"/>
            <a:ext cx="8820150" cy="647700"/>
          </a:xfrm>
        </p:spPr>
        <p:txBody>
          <a:bodyPr/>
          <a:lstStyle/>
          <a:p>
            <a:r>
              <a:rPr lang="ru-RU" sz="3600" dirty="0"/>
              <a:t>Функция вычисления суммы ряда</a:t>
            </a:r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E2DD61D-CA0E-4B92-8DD6-4B027B7B070C}" type="slidenum">
              <a:rPr lang="ru-RU" smtClean="0">
                <a:solidFill>
                  <a:srgbClr val="262626"/>
                </a:solidFill>
                <a:latin typeface="Impact" panose="020B0806030902050204" pitchFamily="34" charset="0"/>
              </a:rPr>
              <a:pPr/>
              <a:t>10</a:t>
            </a:fld>
            <a:endParaRPr lang="ru-RU">
              <a:solidFill>
                <a:srgbClr val="262626"/>
              </a:solidFill>
              <a:latin typeface="Impact" panose="020B0806030902050204" pitchFamily="34" charset="0"/>
            </a:endParaRPr>
          </a:p>
        </p:txBody>
      </p:sp>
      <p:sp>
        <p:nvSpPr>
          <p:cNvPr id="6" name="Объект 2"/>
          <p:cNvSpPr>
            <a:spLocks noGrp="1" noChangeAspect="1"/>
          </p:cNvSpPr>
          <p:nvPr>
            <p:ph idx="1"/>
          </p:nvPr>
        </p:nvSpPr>
        <p:spPr>
          <a:xfrm>
            <a:off x="23664" y="836487"/>
            <a:ext cx="8856663" cy="561657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ru-RU" sz="2600" b="1" dirty="0">
                <a:solidFill>
                  <a:srgbClr val="0070C0"/>
                </a:solidFill>
                <a:latin typeface="Arial Narrow" panose="020B0606020202030204" pitchFamily="34" charset="0"/>
              </a:rPr>
              <a:t>Составить программу для вычисления суммы ряда</a:t>
            </a:r>
            <a:endParaRPr lang="ru-RU" sz="2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1" y="1340768"/>
            <a:ext cx="2740603" cy="108012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14282" y="1571612"/>
            <a:ext cx="578647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2800" dirty="0">
                <a:solidFill>
                  <a:srgbClr val="0000FF"/>
                </a:solidFill>
              </a:rPr>
              <a:t>float</a:t>
            </a:r>
            <a:r>
              <a:rPr lang="en-GB" sz="2800" dirty="0">
                <a:solidFill>
                  <a:prstClr val="black"/>
                </a:solidFill>
              </a:rPr>
              <a:t> </a:t>
            </a:r>
            <a:r>
              <a:rPr lang="en-GB" sz="2800" dirty="0" err="1">
                <a:solidFill>
                  <a:prstClr val="black"/>
                </a:solidFill>
              </a:rPr>
              <a:t>sum_series</a:t>
            </a:r>
            <a:r>
              <a:rPr lang="en-GB" sz="2800" dirty="0">
                <a:solidFill>
                  <a:prstClr val="black"/>
                </a:solidFill>
              </a:rPr>
              <a:t>(</a:t>
            </a:r>
            <a:r>
              <a:rPr lang="en-GB" sz="2800" dirty="0">
                <a:solidFill>
                  <a:srgbClr val="0000FF"/>
                </a:solidFill>
              </a:rPr>
              <a:t>float</a:t>
            </a:r>
            <a:r>
              <a:rPr lang="en-GB" sz="2800" dirty="0">
                <a:solidFill>
                  <a:prstClr val="black"/>
                </a:solidFill>
              </a:rPr>
              <a:t> x, </a:t>
            </a:r>
            <a:r>
              <a:rPr lang="en-GB" sz="2800" dirty="0" err="1">
                <a:solidFill>
                  <a:srgbClr val="0000FF"/>
                </a:solidFill>
              </a:rPr>
              <a:t>int</a:t>
            </a:r>
            <a:r>
              <a:rPr lang="en-GB" sz="2800" dirty="0">
                <a:solidFill>
                  <a:prstClr val="black"/>
                </a:solidFill>
              </a:rPr>
              <a:t> N)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800" dirty="0">
                <a:solidFill>
                  <a:prstClr val="black"/>
                </a:solidFill>
              </a:rPr>
              <a:t>{float  x3=x*x*x, u=1,s=0;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800" dirty="0" err="1">
                <a:solidFill>
                  <a:prstClr val="black"/>
                </a:solidFill>
              </a:rPr>
              <a:t>Int</a:t>
            </a:r>
            <a:r>
              <a:rPr lang="en-GB" sz="2800" dirty="0">
                <a:solidFill>
                  <a:prstClr val="black"/>
                </a:solidFill>
              </a:rPr>
              <a:t>  </a:t>
            </a:r>
            <a:r>
              <a:rPr lang="en-GB" sz="2800" dirty="0" err="1">
                <a:solidFill>
                  <a:prstClr val="black"/>
                </a:solidFill>
              </a:rPr>
              <a:t>zn</a:t>
            </a:r>
            <a:r>
              <a:rPr lang="en-GB" sz="2800" dirty="0">
                <a:solidFill>
                  <a:prstClr val="black"/>
                </a:solidFill>
              </a:rPr>
              <a:t>=1;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solidFill>
                  <a:prstClr val="black"/>
                </a:solidFill>
              </a:rPr>
              <a:t>f</a:t>
            </a:r>
            <a:r>
              <a:rPr lang="en-GB" sz="2800" dirty="0">
                <a:solidFill>
                  <a:prstClr val="black"/>
                </a:solidFill>
              </a:rPr>
              <a:t>or (int </a:t>
            </a:r>
            <a:r>
              <a:rPr lang="en-GB" sz="2800" dirty="0" err="1">
                <a:solidFill>
                  <a:prstClr val="black"/>
                </a:solidFill>
              </a:rPr>
              <a:t>i</a:t>
            </a:r>
            <a:r>
              <a:rPr lang="en-GB" sz="2800" dirty="0">
                <a:solidFill>
                  <a:prstClr val="black"/>
                </a:solidFill>
              </a:rPr>
              <a:t>=1;i&lt;=</a:t>
            </a:r>
            <a:r>
              <a:rPr lang="en-GB" sz="2800" dirty="0" err="1">
                <a:solidFill>
                  <a:prstClr val="black"/>
                </a:solidFill>
              </a:rPr>
              <a:t>N;i</a:t>
            </a:r>
            <a:r>
              <a:rPr lang="en-GB" sz="2800" dirty="0">
                <a:solidFill>
                  <a:prstClr val="black"/>
                </a:solidFill>
              </a:rPr>
              <a:t>++)</a:t>
            </a:r>
          </a:p>
          <a:p>
            <a:pPr lvl="1">
              <a:spcBef>
                <a:spcPts val="0"/>
              </a:spcBef>
            </a:pPr>
            <a:r>
              <a:rPr lang="en-GB" sz="2800" dirty="0">
                <a:solidFill>
                  <a:prstClr val="black"/>
                </a:solidFill>
              </a:rPr>
              <a:t>{u*=x3;</a:t>
            </a:r>
          </a:p>
          <a:p>
            <a:pPr lvl="1">
              <a:spcBef>
                <a:spcPts val="0"/>
              </a:spcBef>
            </a:pPr>
            <a:r>
              <a:rPr lang="en-GB" sz="2800" dirty="0" err="1">
                <a:solidFill>
                  <a:prstClr val="black"/>
                </a:solidFill>
              </a:rPr>
              <a:t>zn</a:t>
            </a:r>
            <a:r>
              <a:rPr lang="en-GB" sz="2800" dirty="0">
                <a:solidFill>
                  <a:prstClr val="black"/>
                </a:solidFill>
              </a:rPr>
              <a:t>*=</a:t>
            </a:r>
            <a:r>
              <a:rPr lang="en-GB" sz="2800" dirty="0" err="1">
                <a:solidFill>
                  <a:prstClr val="black"/>
                </a:solidFill>
              </a:rPr>
              <a:t>i</a:t>
            </a:r>
            <a:r>
              <a:rPr lang="en-GB" sz="2800" dirty="0">
                <a:solidFill>
                  <a:prstClr val="black"/>
                </a:solidFill>
              </a:rPr>
              <a:t>;</a:t>
            </a:r>
          </a:p>
          <a:p>
            <a:pPr lvl="1">
              <a:spcBef>
                <a:spcPts val="0"/>
              </a:spcBef>
            </a:pPr>
            <a:r>
              <a:rPr lang="en-GB" sz="2800" dirty="0">
                <a:solidFill>
                  <a:prstClr val="black"/>
                </a:solidFill>
              </a:rPr>
              <a:t>s+=u*log(3*</a:t>
            </a:r>
            <a:r>
              <a:rPr lang="en-GB" sz="2800" dirty="0" err="1">
                <a:solidFill>
                  <a:prstClr val="black"/>
                </a:solidFill>
              </a:rPr>
              <a:t>x+i</a:t>
            </a:r>
            <a:r>
              <a:rPr lang="en-GB" sz="2800" dirty="0">
                <a:solidFill>
                  <a:prstClr val="black"/>
                </a:solidFill>
              </a:rPr>
              <a:t>)/</a:t>
            </a:r>
            <a:r>
              <a:rPr lang="en-GB" sz="2800" dirty="0" err="1">
                <a:solidFill>
                  <a:prstClr val="black"/>
                </a:solidFill>
              </a:rPr>
              <a:t>zn</a:t>
            </a:r>
            <a:r>
              <a:rPr lang="en-GB" sz="2800" dirty="0">
                <a:solidFill>
                  <a:prstClr val="black"/>
                </a:solidFill>
              </a:rPr>
              <a:t>;</a:t>
            </a:r>
          </a:p>
          <a:p>
            <a:pPr lvl="1">
              <a:spcBef>
                <a:spcPts val="0"/>
              </a:spcBef>
            </a:pPr>
            <a:r>
              <a:rPr lang="en-GB" sz="2800" dirty="0">
                <a:solidFill>
                  <a:prstClr val="black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800" dirty="0">
                <a:solidFill>
                  <a:prstClr val="black"/>
                </a:solidFill>
              </a:rPr>
              <a:t>return 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800" dirty="0">
                <a:solidFill>
                  <a:prstClr val="black"/>
                </a:solidFill>
              </a:rPr>
              <a:t>}</a:t>
            </a:r>
            <a:endParaRPr lang="ru-RU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44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0" y="78870"/>
            <a:ext cx="9108795" cy="647700"/>
          </a:xfrm>
        </p:spPr>
        <p:txBody>
          <a:bodyPr/>
          <a:lstStyle/>
          <a:p>
            <a:r>
              <a:rPr lang="ru-RU" sz="2800" dirty="0"/>
              <a:t>Функция табулирования суммы ряда для набора аргумента </a:t>
            </a:r>
            <a:r>
              <a:rPr lang="en-US" sz="2800" dirty="0"/>
              <a:t>x</a:t>
            </a:r>
            <a:endParaRPr lang="ru-RU" sz="2800" dirty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E2DD61D-CA0E-4B92-8DD6-4B027B7B070C}" type="slidenum">
              <a:rPr lang="ru-RU" smtClean="0">
                <a:solidFill>
                  <a:srgbClr val="262626"/>
                </a:solidFill>
                <a:latin typeface="Impact" panose="020B0806030902050204" pitchFamily="34" charset="0"/>
              </a:rPr>
              <a:pPr/>
              <a:t>11</a:t>
            </a:fld>
            <a:endParaRPr lang="ru-RU">
              <a:solidFill>
                <a:srgbClr val="262626"/>
              </a:solidFill>
              <a:latin typeface="Impact" panose="020B0806030902050204" pitchFamily="34" charset="0"/>
            </a:endParaRPr>
          </a:p>
        </p:txBody>
      </p:sp>
      <p:sp>
        <p:nvSpPr>
          <p:cNvPr id="6" name="Объект 2"/>
          <p:cNvSpPr>
            <a:spLocks noGrp="1" noChangeAspect="1"/>
          </p:cNvSpPr>
          <p:nvPr>
            <p:ph idx="1"/>
          </p:nvPr>
        </p:nvSpPr>
        <p:spPr>
          <a:xfrm>
            <a:off x="288645" y="697008"/>
            <a:ext cx="9085131" cy="561657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ru-RU" sz="26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Составить программу для построения таблицы значений функции 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S(</a:t>
            </a:r>
            <a:r>
              <a:rPr lang="en-US" sz="2600" b="1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x,N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), </a:t>
            </a:r>
            <a:r>
              <a:rPr lang="ru-RU" sz="26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вычисляющей сумму ряда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ru-RU" sz="26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Для                 с шагом 0,5</a:t>
            </a:r>
            <a:endParaRPr lang="en-US" sz="26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srgbClr val="0000FF"/>
                </a:solidFill>
              </a:rPr>
              <a:t>#include</a:t>
            </a:r>
            <a:r>
              <a:rPr lang="en-GB" sz="2400" dirty="0">
                <a:solidFill>
                  <a:srgbClr val="A31515"/>
                </a:solidFill>
              </a:rPr>
              <a:t>&lt;</a:t>
            </a:r>
            <a:r>
              <a:rPr lang="en-GB" sz="2400" dirty="0" err="1">
                <a:solidFill>
                  <a:srgbClr val="A31515"/>
                </a:solidFill>
              </a:rPr>
              <a:t>iostream</a:t>
            </a:r>
            <a:r>
              <a:rPr lang="en-GB" sz="2400" dirty="0">
                <a:solidFill>
                  <a:srgbClr val="A31515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srgbClr val="0000FF"/>
                </a:solidFill>
              </a:rPr>
              <a:t>#include</a:t>
            </a:r>
            <a:r>
              <a:rPr lang="en-GB" sz="2400" dirty="0">
                <a:solidFill>
                  <a:srgbClr val="A31515"/>
                </a:solidFill>
              </a:rPr>
              <a:t>&lt;</a:t>
            </a:r>
            <a:r>
              <a:rPr lang="en-GB" sz="2400" dirty="0" err="1">
                <a:solidFill>
                  <a:srgbClr val="A31515"/>
                </a:solidFill>
              </a:rPr>
              <a:t>cmath</a:t>
            </a:r>
            <a:r>
              <a:rPr lang="en-GB" sz="2400" dirty="0">
                <a:solidFill>
                  <a:srgbClr val="A31515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srgbClr val="0000FF"/>
                </a:solidFill>
              </a:rPr>
              <a:t>using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namespace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std</a:t>
            </a:r>
            <a:r>
              <a:rPr lang="en-GB" sz="2400" dirty="0">
                <a:solidFill>
                  <a:prstClr val="black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srgbClr val="0000FF"/>
                </a:solidFill>
              </a:rPr>
              <a:t>float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sum_series</a:t>
            </a:r>
            <a:r>
              <a:rPr lang="en-GB" sz="2400" dirty="0">
                <a:solidFill>
                  <a:prstClr val="black"/>
                </a:solidFill>
              </a:rPr>
              <a:t>(</a:t>
            </a:r>
            <a:r>
              <a:rPr lang="en-GB" sz="2400" dirty="0">
                <a:solidFill>
                  <a:srgbClr val="0000FF"/>
                </a:solidFill>
              </a:rPr>
              <a:t>float</a:t>
            </a:r>
            <a:r>
              <a:rPr lang="en-GB" sz="2400" dirty="0">
                <a:solidFill>
                  <a:prstClr val="black"/>
                </a:solidFill>
              </a:rPr>
              <a:t> x, 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N);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00FF"/>
                </a:solidFill>
              </a:rPr>
              <a:t>void</a:t>
            </a:r>
            <a:r>
              <a:rPr lang="en-US" sz="2400" dirty="0">
                <a:solidFill>
                  <a:prstClr val="black"/>
                </a:solidFill>
              </a:rPr>
              <a:t> table(</a:t>
            </a:r>
            <a:r>
              <a:rPr lang="en-US" sz="2400" dirty="0">
                <a:solidFill>
                  <a:srgbClr val="0000FF"/>
                </a:solidFill>
              </a:rPr>
              <a:t>float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xn</a:t>
            </a:r>
            <a:r>
              <a:rPr lang="en-US" sz="2400" dirty="0">
                <a:solidFill>
                  <a:prstClr val="black"/>
                </a:solidFill>
              </a:rPr>
              <a:t>, </a:t>
            </a:r>
            <a:r>
              <a:rPr lang="en-US" sz="2400" dirty="0">
                <a:solidFill>
                  <a:srgbClr val="0000FF"/>
                </a:solidFill>
              </a:rPr>
              <a:t>float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xk</a:t>
            </a:r>
            <a:r>
              <a:rPr lang="en-US" sz="2400" dirty="0">
                <a:solidFill>
                  <a:prstClr val="black"/>
                </a:solidFill>
              </a:rPr>
              <a:t>, </a:t>
            </a:r>
            <a:r>
              <a:rPr lang="en-US" sz="2400" dirty="0">
                <a:solidFill>
                  <a:srgbClr val="0000FF"/>
                </a:solidFill>
              </a:rPr>
              <a:t>float</a:t>
            </a:r>
            <a:r>
              <a:rPr lang="en-US" sz="2400" dirty="0">
                <a:solidFill>
                  <a:prstClr val="black"/>
                </a:solidFill>
              </a:rPr>
              <a:t> dx);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b="1" dirty="0" err="1">
                <a:solidFill>
                  <a:srgbClr val="0000FF"/>
                </a:solidFill>
              </a:rPr>
              <a:t>int</a:t>
            </a:r>
            <a:r>
              <a:rPr lang="en-GB" sz="2400" b="1" dirty="0">
                <a:solidFill>
                  <a:prstClr val="black"/>
                </a:solidFill>
              </a:rPr>
              <a:t> N;</a:t>
            </a:r>
            <a:r>
              <a:rPr lang="en-GB" sz="2400" b="1" dirty="0">
                <a:solidFill>
                  <a:srgbClr val="008000"/>
                </a:solidFill>
              </a:rPr>
              <a:t>// </a:t>
            </a:r>
            <a:r>
              <a:rPr lang="en-GB" sz="2400" b="1" dirty="0" err="1">
                <a:solidFill>
                  <a:srgbClr val="008000"/>
                </a:solidFill>
              </a:rPr>
              <a:t>Gloabal</a:t>
            </a:r>
            <a:r>
              <a:rPr lang="en-GB" sz="2400" b="1" dirty="0">
                <a:solidFill>
                  <a:srgbClr val="008000"/>
                </a:solidFill>
              </a:rPr>
              <a:t> variable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{</a:t>
            </a:r>
            <a:r>
              <a:rPr lang="en-GB" sz="2400" dirty="0">
                <a:solidFill>
                  <a:srgbClr val="0000FF"/>
                </a:solidFill>
              </a:rPr>
              <a:t>float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xn</a:t>
            </a:r>
            <a:r>
              <a:rPr lang="en-GB" sz="2400" dirty="0">
                <a:solidFill>
                  <a:prstClr val="black"/>
                </a:solidFill>
              </a:rPr>
              <a:t>, </a:t>
            </a:r>
            <a:r>
              <a:rPr lang="en-GB" sz="2400" dirty="0" err="1">
                <a:solidFill>
                  <a:prstClr val="black"/>
                </a:solidFill>
              </a:rPr>
              <a:t>xk</a:t>
            </a:r>
            <a:r>
              <a:rPr lang="en-GB" sz="2400" dirty="0">
                <a:solidFill>
                  <a:prstClr val="black"/>
                </a:solidFill>
              </a:rPr>
              <a:t>, dx;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2400" dirty="0">
                <a:solidFill>
                  <a:prstClr val="black"/>
                </a:solidFill>
              </a:rPr>
              <a:t>cout&lt;&lt;</a:t>
            </a:r>
            <a:r>
              <a:rPr lang="pt-BR" sz="2400" dirty="0">
                <a:solidFill>
                  <a:srgbClr val="A31515"/>
                </a:solidFill>
              </a:rPr>
              <a:t>"Input N:"</a:t>
            </a:r>
            <a:r>
              <a:rPr lang="pt-BR" sz="2400" dirty="0">
                <a:solidFill>
                  <a:prstClr val="black"/>
                </a:solidFill>
              </a:rPr>
              <a:t>; cin&gt;&gt;N;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cout</a:t>
            </a:r>
            <a:r>
              <a:rPr lang="en-GB" sz="2400" dirty="0">
                <a:solidFill>
                  <a:prstClr val="black"/>
                </a:solidFill>
              </a:rPr>
              <a:t>&lt;&lt;</a:t>
            </a:r>
            <a:r>
              <a:rPr lang="en-GB" sz="2400" dirty="0">
                <a:solidFill>
                  <a:srgbClr val="A31515"/>
                </a:solidFill>
              </a:rPr>
              <a:t>"Input </a:t>
            </a:r>
            <a:r>
              <a:rPr lang="en-GB" sz="2400" dirty="0" err="1">
                <a:solidFill>
                  <a:srgbClr val="A31515"/>
                </a:solidFill>
              </a:rPr>
              <a:t>xn</a:t>
            </a:r>
            <a:r>
              <a:rPr lang="en-GB" sz="2400" dirty="0">
                <a:solidFill>
                  <a:srgbClr val="A31515"/>
                </a:solidFill>
              </a:rPr>
              <a:t> </a:t>
            </a:r>
            <a:r>
              <a:rPr lang="en-GB" sz="2400" dirty="0" err="1">
                <a:solidFill>
                  <a:srgbClr val="A31515"/>
                </a:solidFill>
              </a:rPr>
              <a:t>xk</a:t>
            </a:r>
            <a:r>
              <a:rPr lang="en-GB" sz="2400" dirty="0">
                <a:solidFill>
                  <a:srgbClr val="A31515"/>
                </a:solidFill>
              </a:rPr>
              <a:t> dx:"</a:t>
            </a:r>
            <a:r>
              <a:rPr lang="en-GB" sz="2400" dirty="0">
                <a:solidFill>
                  <a:prstClr val="black"/>
                </a:solidFill>
              </a:rPr>
              <a:t>; </a:t>
            </a:r>
            <a:r>
              <a:rPr lang="ru-RU" sz="2400" dirty="0">
                <a:solidFill>
                  <a:prstClr val="black"/>
                </a:solidFill>
              </a:rPr>
              <a:t>с</a:t>
            </a:r>
            <a:r>
              <a:rPr lang="en-GB" sz="2400" dirty="0">
                <a:solidFill>
                  <a:prstClr val="black"/>
                </a:solidFill>
              </a:rPr>
              <a:t>in&gt;&gt;</a:t>
            </a:r>
            <a:r>
              <a:rPr lang="en-GB" sz="2400" dirty="0" err="1">
                <a:solidFill>
                  <a:prstClr val="black"/>
                </a:solidFill>
              </a:rPr>
              <a:t>xn</a:t>
            </a:r>
            <a:r>
              <a:rPr lang="en-GB" sz="2400" dirty="0">
                <a:solidFill>
                  <a:prstClr val="black"/>
                </a:solidFill>
              </a:rPr>
              <a:t>&gt;&gt;</a:t>
            </a:r>
            <a:r>
              <a:rPr lang="en-GB" sz="2400" dirty="0" err="1">
                <a:solidFill>
                  <a:prstClr val="black"/>
                </a:solidFill>
              </a:rPr>
              <a:t>xk</a:t>
            </a:r>
            <a:r>
              <a:rPr lang="en-GB" sz="2400" dirty="0">
                <a:solidFill>
                  <a:prstClr val="black"/>
                </a:solidFill>
              </a:rPr>
              <a:t>&gt;&gt;dx;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table(</a:t>
            </a:r>
            <a:r>
              <a:rPr lang="en-GB" sz="2400" dirty="0" err="1">
                <a:solidFill>
                  <a:prstClr val="black"/>
                </a:solidFill>
              </a:rPr>
              <a:t>xn,xk,dx</a:t>
            </a:r>
            <a:r>
              <a:rPr lang="en-GB" sz="2400" dirty="0">
                <a:solidFill>
                  <a:prstClr val="black"/>
                </a:solidFill>
              </a:rPr>
              <a:t>);</a:t>
            </a:r>
            <a:r>
              <a:rPr lang="ru-RU" sz="2400" dirty="0">
                <a:solidFill>
                  <a:prstClr val="black"/>
                </a:solidFill>
              </a:rPr>
              <a:t>	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system(</a:t>
            </a:r>
            <a:r>
              <a:rPr lang="en-GB" sz="2400" dirty="0">
                <a:solidFill>
                  <a:srgbClr val="A31515"/>
                </a:solidFill>
              </a:rPr>
              <a:t>"pause"</a:t>
            </a:r>
            <a:r>
              <a:rPr lang="en-GB" sz="2400" dirty="0">
                <a:solidFill>
                  <a:prstClr val="black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srgbClr val="0000FF"/>
                </a:solidFill>
              </a:rPr>
              <a:t>return</a:t>
            </a:r>
            <a:r>
              <a:rPr lang="en-GB" sz="2400" dirty="0">
                <a:solidFill>
                  <a:prstClr val="black"/>
                </a:solidFill>
              </a:rPr>
              <a:t> 0;</a:t>
            </a:r>
            <a:r>
              <a:rPr lang="ru-RU" sz="2400" dirty="0">
                <a:solidFill>
                  <a:prstClr val="black"/>
                </a:solidFill>
              </a:rPr>
              <a:t>}</a:t>
            </a:r>
            <a:endParaRPr lang="ru-RU" sz="2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81185" y="1240089"/>
            <a:ext cx="2740603" cy="1080120"/>
          </a:xfrm>
          <a:prstGeom prst="rect">
            <a:avLst/>
          </a:prstGeom>
        </p:spPr>
      </p:pic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7809996"/>
              </p:ext>
            </p:extLst>
          </p:nvPr>
        </p:nvGraphicFramePr>
        <p:xfrm>
          <a:off x="1043608" y="1566329"/>
          <a:ext cx="1069100" cy="427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Уравнение" r:id="rId4" imgW="571320" imgH="228600" progId="Equation.3">
                  <p:embed/>
                </p:oleObj>
              </mc:Choice>
              <mc:Fallback>
                <p:oleObj name="Уравнение" r:id="rId4" imgW="57132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566329"/>
                        <a:ext cx="1069100" cy="427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759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323850" y="0"/>
            <a:ext cx="8820150" cy="647700"/>
          </a:xfrm>
        </p:spPr>
        <p:txBody>
          <a:bodyPr/>
          <a:lstStyle/>
          <a:p>
            <a:r>
              <a:rPr lang="ru-RU" sz="3600" dirty="0"/>
              <a:t>Код функции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C00000"/>
                </a:solidFill>
              </a:rPr>
              <a:t>table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E2DD61D-CA0E-4B92-8DD6-4B027B7B070C}" type="slidenum">
              <a:rPr lang="ru-RU" smtClean="0">
                <a:solidFill>
                  <a:srgbClr val="262626"/>
                </a:solidFill>
                <a:latin typeface="Impact" panose="020B0806030902050204" pitchFamily="34" charset="0"/>
              </a:rPr>
              <a:pPr/>
              <a:t>12</a:t>
            </a:fld>
            <a:endParaRPr lang="ru-RU">
              <a:solidFill>
                <a:srgbClr val="262626"/>
              </a:solidFill>
              <a:latin typeface="Impact" panose="020B0806030902050204" pitchFamily="34" charset="0"/>
            </a:endParaRPr>
          </a:p>
        </p:txBody>
      </p:sp>
      <p:sp>
        <p:nvSpPr>
          <p:cNvPr id="6" name="Объект 2"/>
          <p:cNvSpPr>
            <a:spLocks noGrp="1" noChangeAspect="1"/>
          </p:cNvSpPr>
          <p:nvPr>
            <p:ph idx="1"/>
          </p:nvPr>
        </p:nvSpPr>
        <p:spPr>
          <a:xfrm>
            <a:off x="145" y="666265"/>
            <a:ext cx="8856663" cy="561657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</a:rPr>
              <a:t>void</a:t>
            </a:r>
            <a:r>
              <a:rPr lang="en-US" sz="2400" dirty="0">
                <a:solidFill>
                  <a:prstClr val="black"/>
                </a:solidFill>
              </a:rPr>
              <a:t> table(</a:t>
            </a:r>
            <a:r>
              <a:rPr lang="en-US" sz="2400" dirty="0">
                <a:solidFill>
                  <a:srgbClr val="0000FF"/>
                </a:solidFill>
              </a:rPr>
              <a:t>float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xn</a:t>
            </a:r>
            <a:r>
              <a:rPr lang="en-US" sz="2400" dirty="0">
                <a:solidFill>
                  <a:prstClr val="black"/>
                </a:solidFill>
              </a:rPr>
              <a:t>, </a:t>
            </a:r>
            <a:r>
              <a:rPr lang="en-US" sz="2400" dirty="0">
                <a:solidFill>
                  <a:srgbClr val="0000FF"/>
                </a:solidFill>
              </a:rPr>
              <a:t>float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xk</a:t>
            </a:r>
            <a:r>
              <a:rPr lang="en-US" sz="2400" dirty="0">
                <a:solidFill>
                  <a:prstClr val="black"/>
                </a:solidFill>
              </a:rPr>
              <a:t>, </a:t>
            </a:r>
            <a:r>
              <a:rPr lang="en-US" sz="2400" dirty="0">
                <a:solidFill>
                  <a:srgbClr val="0000FF"/>
                </a:solidFill>
              </a:rPr>
              <a:t>float</a:t>
            </a:r>
            <a:r>
              <a:rPr lang="en-US" sz="2400" dirty="0">
                <a:solidFill>
                  <a:prstClr val="black"/>
                </a:solidFill>
              </a:rPr>
              <a:t> dx)</a:t>
            </a:r>
          </a:p>
          <a:p>
            <a:pPr marL="0" indent="0">
              <a:buNone/>
            </a:pPr>
            <a:r>
              <a:rPr lang="ru-RU" sz="2400" dirty="0">
                <a:solidFill>
                  <a:prstClr val="black"/>
                </a:solidFill>
              </a:rPr>
              <a:t>{</a:t>
            </a:r>
          </a:p>
          <a:p>
            <a:pPr marL="0" indent="0">
              <a:buNone/>
            </a:pPr>
            <a:r>
              <a:rPr lang="en-GB" sz="2400" dirty="0">
                <a:solidFill>
                  <a:prstClr val="black"/>
                </a:solidFill>
              </a:rPr>
              <a:t>	</a:t>
            </a:r>
            <a:r>
              <a:rPr lang="en-GB" sz="2400" dirty="0">
                <a:solidFill>
                  <a:srgbClr val="0000FF"/>
                </a:solidFill>
              </a:rPr>
              <a:t>float</a:t>
            </a:r>
            <a:r>
              <a:rPr lang="en-GB" sz="2400" dirty="0">
                <a:solidFill>
                  <a:prstClr val="black"/>
                </a:solidFill>
              </a:rPr>
              <a:t> S;</a:t>
            </a:r>
          </a:p>
          <a:p>
            <a:pPr marL="0" indent="0">
              <a:buNone/>
            </a:pPr>
            <a:r>
              <a:rPr lang="en-GB" sz="2400" dirty="0">
                <a:solidFill>
                  <a:prstClr val="black"/>
                </a:solidFill>
              </a:rPr>
              <a:t>	</a:t>
            </a:r>
            <a:r>
              <a:rPr lang="en-GB" sz="2400" dirty="0" err="1">
                <a:solidFill>
                  <a:prstClr val="black"/>
                </a:solidFill>
              </a:rPr>
              <a:t>printf</a:t>
            </a:r>
            <a:r>
              <a:rPr lang="en-GB" sz="2400" dirty="0">
                <a:solidFill>
                  <a:prstClr val="black"/>
                </a:solidFill>
              </a:rPr>
              <a:t>(</a:t>
            </a:r>
            <a:r>
              <a:rPr lang="en-GB" sz="2400" dirty="0">
                <a:solidFill>
                  <a:srgbClr val="A31515"/>
                </a:solidFill>
              </a:rPr>
              <a:t>"   x       S "</a:t>
            </a:r>
            <a:r>
              <a:rPr lang="en-GB" sz="2400" dirty="0">
                <a:solidFill>
                  <a:prstClr val="black"/>
                </a:solidFill>
              </a:rPr>
              <a:t>);</a:t>
            </a:r>
          </a:p>
          <a:p>
            <a:pPr marL="0" indent="0">
              <a:buNone/>
            </a:pPr>
            <a:r>
              <a:rPr lang="en-GB" sz="2400" dirty="0">
                <a:solidFill>
                  <a:prstClr val="black"/>
                </a:solidFill>
              </a:rPr>
              <a:t>	</a:t>
            </a:r>
            <a:r>
              <a:rPr lang="en-GB" sz="2400" dirty="0">
                <a:solidFill>
                  <a:srgbClr val="0000FF"/>
                </a:solidFill>
              </a:rPr>
              <a:t>for</a:t>
            </a:r>
            <a:r>
              <a:rPr lang="en-GB" sz="2400" dirty="0">
                <a:solidFill>
                  <a:prstClr val="black"/>
                </a:solidFill>
              </a:rPr>
              <a:t>(</a:t>
            </a:r>
            <a:r>
              <a:rPr lang="en-GB" sz="2400" dirty="0">
                <a:solidFill>
                  <a:srgbClr val="0000FF"/>
                </a:solidFill>
              </a:rPr>
              <a:t>float</a:t>
            </a:r>
            <a:r>
              <a:rPr lang="en-GB" sz="2400" dirty="0">
                <a:solidFill>
                  <a:prstClr val="black"/>
                </a:solidFill>
              </a:rPr>
              <a:t> x=</a:t>
            </a:r>
            <a:r>
              <a:rPr lang="en-GB" sz="2400" dirty="0" err="1">
                <a:solidFill>
                  <a:prstClr val="black"/>
                </a:solidFill>
              </a:rPr>
              <a:t>xn;</a:t>
            </a:r>
            <a:r>
              <a:rPr lang="en-GB" sz="2400" dirty="0" err="1">
                <a:solidFill>
                  <a:srgbClr val="C00000"/>
                </a:solidFill>
              </a:rPr>
              <a:t>x</a:t>
            </a:r>
            <a:r>
              <a:rPr lang="en-GB" sz="2400" dirty="0">
                <a:solidFill>
                  <a:srgbClr val="C00000"/>
                </a:solidFill>
              </a:rPr>
              <a:t>&lt;</a:t>
            </a:r>
            <a:r>
              <a:rPr lang="en-GB" sz="2400" dirty="0" err="1">
                <a:solidFill>
                  <a:srgbClr val="C00000"/>
                </a:solidFill>
              </a:rPr>
              <a:t>xk+dx</a:t>
            </a:r>
            <a:r>
              <a:rPr lang="en-GB" sz="2400" dirty="0">
                <a:solidFill>
                  <a:srgbClr val="C00000"/>
                </a:solidFill>
              </a:rPr>
              <a:t>/2</a:t>
            </a:r>
            <a:r>
              <a:rPr lang="en-GB" sz="2400" dirty="0">
                <a:solidFill>
                  <a:prstClr val="black"/>
                </a:solidFill>
              </a:rPr>
              <a:t>;x+=dx)</a:t>
            </a:r>
          </a:p>
          <a:p>
            <a:pPr marL="0" indent="0">
              <a:buNone/>
            </a:pPr>
            <a:r>
              <a:rPr lang="ru-RU" sz="2400" dirty="0">
                <a:solidFill>
                  <a:prstClr val="black"/>
                </a:solidFill>
              </a:rPr>
              <a:t>	{</a:t>
            </a:r>
          </a:p>
          <a:p>
            <a:pPr marL="0" indent="0">
              <a:buNone/>
            </a:pPr>
            <a:r>
              <a:rPr lang="en-GB" sz="2400" dirty="0">
                <a:solidFill>
                  <a:prstClr val="black"/>
                </a:solidFill>
              </a:rPr>
              <a:t>	S=</a:t>
            </a:r>
            <a:r>
              <a:rPr lang="en-GB" sz="2400" dirty="0" err="1">
                <a:solidFill>
                  <a:prstClr val="black"/>
                </a:solidFill>
              </a:rPr>
              <a:t>sum_series</a:t>
            </a:r>
            <a:r>
              <a:rPr lang="en-GB" sz="2400" dirty="0">
                <a:solidFill>
                  <a:prstClr val="black"/>
                </a:solidFill>
              </a:rPr>
              <a:t>(x, N);</a:t>
            </a:r>
          </a:p>
          <a:p>
            <a:pPr marL="0" indent="0">
              <a:buNone/>
            </a:pPr>
            <a:r>
              <a:rPr lang="pt-BR" sz="2400" dirty="0">
                <a:solidFill>
                  <a:prstClr val="black"/>
                </a:solidFill>
              </a:rPr>
              <a:t>	printf(</a:t>
            </a:r>
            <a:r>
              <a:rPr lang="pt-BR" sz="2400" dirty="0">
                <a:solidFill>
                  <a:srgbClr val="A31515"/>
                </a:solidFill>
              </a:rPr>
              <a:t>"\n %3.1f   %.2e"</a:t>
            </a:r>
            <a:r>
              <a:rPr lang="pt-BR" sz="2400" dirty="0">
                <a:solidFill>
                  <a:prstClr val="black"/>
                </a:solidFill>
              </a:rPr>
              <a:t>, x,S);</a:t>
            </a:r>
          </a:p>
          <a:p>
            <a:pPr marL="0" indent="0">
              <a:buNone/>
            </a:pPr>
            <a:r>
              <a:rPr lang="ru-RU" sz="2400" dirty="0">
                <a:solidFill>
                  <a:prstClr val="black"/>
                </a:solidFill>
              </a:rPr>
              <a:t>	}</a:t>
            </a:r>
          </a:p>
          <a:p>
            <a:pPr marL="0" indent="0">
              <a:buNone/>
            </a:pPr>
            <a:r>
              <a:rPr lang="en-GB" sz="2400" dirty="0">
                <a:solidFill>
                  <a:prstClr val="black"/>
                </a:solidFill>
              </a:rPr>
              <a:t>	</a:t>
            </a:r>
            <a:r>
              <a:rPr lang="en-GB" sz="2400" dirty="0" err="1">
                <a:solidFill>
                  <a:prstClr val="black"/>
                </a:solidFill>
              </a:rPr>
              <a:t>cout</a:t>
            </a:r>
            <a:r>
              <a:rPr lang="en-GB" sz="2400" dirty="0">
                <a:solidFill>
                  <a:prstClr val="black"/>
                </a:solidFill>
              </a:rPr>
              <a:t>&lt;&lt;</a:t>
            </a:r>
            <a:r>
              <a:rPr lang="en-GB" sz="2400" dirty="0" err="1">
                <a:solidFill>
                  <a:prstClr val="black"/>
                </a:solidFill>
              </a:rPr>
              <a:t>endl</a:t>
            </a:r>
            <a:r>
              <a:rPr lang="en-GB" sz="2400" dirty="0">
                <a:solidFill>
                  <a:prstClr val="black"/>
                </a:solidFill>
              </a:rPr>
              <a:t>;</a:t>
            </a:r>
          </a:p>
          <a:p>
            <a:pPr marL="0" indent="0">
              <a:buNone/>
            </a:pPr>
            <a:r>
              <a:rPr lang="en-GB" sz="2400" dirty="0">
                <a:solidFill>
                  <a:prstClr val="black"/>
                </a:solidFill>
              </a:rPr>
              <a:t>	</a:t>
            </a:r>
            <a:r>
              <a:rPr lang="en-GB" sz="2400" dirty="0">
                <a:solidFill>
                  <a:srgbClr val="0000FF"/>
                </a:solidFill>
              </a:rPr>
              <a:t>return</a:t>
            </a:r>
            <a:r>
              <a:rPr lang="en-GB" sz="2400" dirty="0">
                <a:solidFill>
                  <a:prstClr val="black"/>
                </a:solidFill>
              </a:rPr>
              <a:t>;</a:t>
            </a:r>
          </a:p>
          <a:p>
            <a:pPr marL="0" indent="0">
              <a:buNone/>
            </a:pPr>
            <a:r>
              <a:rPr lang="ru-RU" sz="2400" dirty="0">
                <a:solidFill>
                  <a:prstClr val="black"/>
                </a:solidFill>
              </a:rPr>
              <a:t>}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5" y="1445727"/>
            <a:ext cx="3171643" cy="3279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70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323850" y="0"/>
            <a:ext cx="8820150" cy="647700"/>
          </a:xfrm>
        </p:spPr>
        <p:txBody>
          <a:bodyPr/>
          <a:lstStyle/>
          <a:p>
            <a:r>
              <a:rPr lang="ru-RU" sz="2800" b="1" dirty="0"/>
              <a:t>Передача в функцию массива</a:t>
            </a:r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E2DD61D-CA0E-4B92-8DD6-4B027B7B070C}" type="slidenum">
              <a:rPr lang="ru-RU" smtClean="0">
                <a:solidFill>
                  <a:srgbClr val="262626"/>
                </a:solidFill>
                <a:latin typeface="Impact" panose="020B0806030902050204" pitchFamily="34" charset="0"/>
              </a:rPr>
              <a:pPr/>
              <a:t>13</a:t>
            </a:fld>
            <a:endParaRPr lang="ru-RU">
              <a:solidFill>
                <a:srgbClr val="262626"/>
              </a:solidFill>
              <a:latin typeface="Impact" panose="020B0806030902050204" pitchFamily="34" charset="0"/>
            </a:endParaRPr>
          </a:p>
        </p:txBody>
      </p:sp>
      <p:sp>
        <p:nvSpPr>
          <p:cNvPr id="6" name="Объект 2"/>
          <p:cNvSpPr>
            <a:spLocks noGrp="1" noChangeAspect="1"/>
          </p:cNvSpPr>
          <p:nvPr>
            <p:ph idx="1"/>
          </p:nvPr>
        </p:nvSpPr>
        <p:spPr>
          <a:xfrm>
            <a:off x="23664" y="836487"/>
            <a:ext cx="9120336" cy="5616575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ru-RU" sz="2400" dirty="0"/>
              <a:t>Даны два массива. Необходимо найти сумму элементов в каждом из них и вычислить наибольшее среднее арифметическое из средних арифметических обоих массивов.</a:t>
            </a:r>
          </a:p>
          <a:p>
            <a:pPr marL="400050" lvl="1" indent="0">
              <a:buNone/>
            </a:pPr>
            <a:r>
              <a:rPr lang="en-GB" dirty="0">
                <a:solidFill>
                  <a:srgbClr val="0000FF"/>
                </a:solidFill>
              </a:rPr>
              <a:t>#include</a:t>
            </a:r>
            <a:r>
              <a:rPr lang="en-GB" dirty="0">
                <a:solidFill>
                  <a:srgbClr val="A31515"/>
                </a:solidFill>
              </a:rPr>
              <a:t>&lt;</a:t>
            </a:r>
            <a:r>
              <a:rPr lang="en-GB" dirty="0" err="1">
                <a:solidFill>
                  <a:srgbClr val="A31515"/>
                </a:solidFill>
              </a:rPr>
              <a:t>iostream</a:t>
            </a:r>
            <a:r>
              <a:rPr lang="en-GB" dirty="0">
                <a:solidFill>
                  <a:srgbClr val="A31515"/>
                </a:solidFill>
              </a:rPr>
              <a:t>&gt;</a:t>
            </a:r>
          </a:p>
          <a:p>
            <a:pPr marL="400050" lvl="1" indent="0">
              <a:buNone/>
            </a:pPr>
            <a:r>
              <a:rPr lang="en-GB" dirty="0">
                <a:solidFill>
                  <a:srgbClr val="0000FF"/>
                </a:solidFill>
              </a:rPr>
              <a:t>#include</a:t>
            </a:r>
            <a:r>
              <a:rPr lang="en-GB" dirty="0">
                <a:solidFill>
                  <a:srgbClr val="A31515"/>
                </a:solidFill>
              </a:rPr>
              <a:t>&lt;</a:t>
            </a:r>
            <a:r>
              <a:rPr lang="en-GB" dirty="0" err="1">
                <a:solidFill>
                  <a:srgbClr val="A31515"/>
                </a:solidFill>
              </a:rPr>
              <a:t>cmath</a:t>
            </a:r>
            <a:r>
              <a:rPr lang="en-GB" dirty="0">
                <a:solidFill>
                  <a:srgbClr val="A31515"/>
                </a:solidFill>
              </a:rPr>
              <a:t>&gt;</a:t>
            </a:r>
          </a:p>
          <a:p>
            <a:pPr marL="400050" lvl="1" indent="0">
              <a:buNone/>
            </a:pPr>
            <a:r>
              <a:rPr lang="en-GB" dirty="0">
                <a:solidFill>
                  <a:srgbClr val="0000FF"/>
                </a:solidFill>
              </a:rPr>
              <a:t>using</a:t>
            </a:r>
            <a:r>
              <a:rPr lang="en-GB" dirty="0">
                <a:solidFill>
                  <a:prstClr val="black"/>
                </a:solidFill>
              </a:rPr>
              <a:t> </a:t>
            </a:r>
            <a:r>
              <a:rPr lang="en-GB" dirty="0">
                <a:solidFill>
                  <a:srgbClr val="0000FF"/>
                </a:solidFill>
              </a:rPr>
              <a:t>namespace</a:t>
            </a:r>
            <a:r>
              <a:rPr lang="en-GB" dirty="0">
                <a:solidFill>
                  <a:prstClr val="black"/>
                </a:solidFill>
              </a:rPr>
              <a:t> </a:t>
            </a:r>
            <a:r>
              <a:rPr lang="en-GB" dirty="0" err="1">
                <a:solidFill>
                  <a:prstClr val="black"/>
                </a:solidFill>
              </a:rPr>
              <a:t>std</a:t>
            </a:r>
            <a:r>
              <a:rPr lang="en-GB" dirty="0">
                <a:solidFill>
                  <a:prstClr val="black"/>
                </a:solidFill>
              </a:rPr>
              <a:t>;</a:t>
            </a:r>
          </a:p>
          <a:p>
            <a:pPr marL="400050" lvl="1" indent="0">
              <a:buNone/>
            </a:pPr>
            <a:r>
              <a:rPr lang="en-GB" dirty="0">
                <a:solidFill>
                  <a:srgbClr val="0000FF"/>
                </a:solidFill>
              </a:rPr>
              <a:t>void</a:t>
            </a:r>
            <a:r>
              <a:rPr lang="en-GB" dirty="0">
                <a:solidFill>
                  <a:prstClr val="black"/>
                </a:solidFill>
              </a:rPr>
              <a:t> </a:t>
            </a:r>
            <a:r>
              <a:rPr lang="en-GB" dirty="0" err="1">
                <a:solidFill>
                  <a:prstClr val="black"/>
                </a:solidFill>
              </a:rPr>
              <a:t>prnt</a:t>
            </a:r>
            <a:r>
              <a:rPr lang="en-GB" dirty="0">
                <a:solidFill>
                  <a:prstClr val="black"/>
                </a:solidFill>
              </a:rPr>
              <a:t>(</a:t>
            </a:r>
            <a:r>
              <a:rPr lang="en-GB" dirty="0">
                <a:solidFill>
                  <a:srgbClr val="0000FF"/>
                </a:solidFill>
              </a:rPr>
              <a:t>int</a:t>
            </a:r>
            <a:r>
              <a:rPr lang="en-GB" dirty="0">
                <a:solidFill>
                  <a:prstClr val="black"/>
                </a:solidFill>
              </a:rPr>
              <a:t> c[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en-GB" dirty="0">
                <a:solidFill>
                  <a:prstClr val="black"/>
                </a:solidFill>
              </a:rPr>
              <a:t>], </a:t>
            </a:r>
            <a:r>
              <a:rPr lang="en-GB" dirty="0">
                <a:solidFill>
                  <a:srgbClr val="0000FF"/>
                </a:solidFill>
              </a:rPr>
              <a:t>int</a:t>
            </a:r>
            <a:r>
              <a:rPr lang="en-GB" dirty="0">
                <a:solidFill>
                  <a:prstClr val="black"/>
                </a:solidFill>
              </a:rPr>
              <a:t> n);</a:t>
            </a:r>
            <a:r>
              <a:rPr lang="ru-RU" sz="2400" b="1" dirty="0">
                <a:solidFill>
                  <a:srgbClr val="00B050"/>
                </a:solidFill>
                <a:ea typeface="+mn-ea"/>
                <a:cs typeface="+mn-cs"/>
              </a:rPr>
              <a:t>// вывод массива на консоль</a:t>
            </a:r>
            <a:endParaRPr lang="en-GB" sz="2400" b="1" dirty="0">
              <a:solidFill>
                <a:srgbClr val="00B050"/>
              </a:solidFill>
              <a:ea typeface="+mn-ea"/>
              <a:cs typeface="+mn-cs"/>
            </a:endParaRPr>
          </a:p>
          <a:p>
            <a:pPr marL="400050" lvl="1" indent="0">
              <a:buNone/>
            </a:pPr>
            <a:r>
              <a:rPr lang="en-GB" dirty="0">
                <a:solidFill>
                  <a:srgbClr val="0000FF"/>
                </a:solidFill>
              </a:rPr>
              <a:t>int</a:t>
            </a:r>
            <a:r>
              <a:rPr lang="en-GB" dirty="0">
                <a:solidFill>
                  <a:prstClr val="black"/>
                </a:solidFill>
              </a:rPr>
              <a:t> </a:t>
            </a:r>
            <a:r>
              <a:rPr lang="en-GB" dirty="0" err="1">
                <a:solidFill>
                  <a:prstClr val="black"/>
                </a:solidFill>
              </a:rPr>
              <a:t>sum_arr</a:t>
            </a:r>
            <a:r>
              <a:rPr lang="en-GB" dirty="0">
                <a:solidFill>
                  <a:prstClr val="black"/>
                </a:solidFill>
              </a:rPr>
              <a:t>(</a:t>
            </a:r>
            <a:r>
              <a:rPr lang="en-GB" dirty="0">
                <a:solidFill>
                  <a:srgbClr val="0000FF"/>
                </a:solidFill>
              </a:rPr>
              <a:t>int</a:t>
            </a:r>
            <a:r>
              <a:rPr lang="en-GB" dirty="0">
                <a:solidFill>
                  <a:prstClr val="black"/>
                </a:solidFill>
              </a:rPr>
              <a:t> c[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en-GB" dirty="0">
                <a:solidFill>
                  <a:prstClr val="black"/>
                </a:solidFill>
              </a:rPr>
              <a:t>], </a:t>
            </a:r>
            <a:r>
              <a:rPr lang="en-GB" dirty="0">
                <a:solidFill>
                  <a:srgbClr val="0000FF"/>
                </a:solidFill>
              </a:rPr>
              <a:t>int</a:t>
            </a:r>
            <a:r>
              <a:rPr lang="en-GB" dirty="0">
                <a:solidFill>
                  <a:prstClr val="black"/>
                </a:solidFill>
              </a:rPr>
              <a:t> n);</a:t>
            </a:r>
            <a:r>
              <a:rPr lang="ru-RU" b="1" dirty="0">
                <a:solidFill>
                  <a:srgbClr val="00B050"/>
                </a:solidFill>
              </a:rPr>
              <a:t> // </a:t>
            </a:r>
            <a:r>
              <a:rPr lang="ru-RU" sz="2400" b="1" dirty="0">
                <a:solidFill>
                  <a:srgbClr val="00B050"/>
                </a:solidFill>
                <a:ea typeface="+mn-ea"/>
                <a:cs typeface="+mn-cs"/>
              </a:rPr>
              <a:t>сумма элементов массива</a:t>
            </a:r>
            <a:endParaRPr lang="en-GB" sz="2400" b="1" dirty="0">
              <a:solidFill>
                <a:srgbClr val="00B050"/>
              </a:solidFill>
              <a:ea typeface="+mn-ea"/>
              <a:cs typeface="+mn-cs"/>
            </a:endParaRPr>
          </a:p>
          <a:p>
            <a:pPr marL="400050" lvl="1" indent="0">
              <a:buNone/>
            </a:pPr>
            <a:r>
              <a:rPr lang="de-DE" dirty="0">
                <a:solidFill>
                  <a:srgbClr val="0000FF"/>
                </a:solidFill>
              </a:rPr>
              <a:t>float</a:t>
            </a:r>
            <a:r>
              <a:rPr lang="de-DE" dirty="0">
                <a:solidFill>
                  <a:prstClr val="black"/>
                </a:solidFill>
              </a:rPr>
              <a:t> sr_arph(</a:t>
            </a:r>
            <a:r>
              <a:rPr lang="de-DE" dirty="0">
                <a:solidFill>
                  <a:srgbClr val="0000FF"/>
                </a:solidFill>
              </a:rPr>
              <a:t>int</a:t>
            </a:r>
            <a:r>
              <a:rPr lang="de-DE" dirty="0">
                <a:solidFill>
                  <a:prstClr val="black"/>
                </a:solidFill>
              </a:rPr>
              <a:t> c[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de-DE" dirty="0">
                <a:solidFill>
                  <a:prstClr val="black"/>
                </a:solidFill>
              </a:rPr>
              <a:t>], </a:t>
            </a:r>
            <a:r>
              <a:rPr lang="de-DE" dirty="0">
                <a:solidFill>
                  <a:srgbClr val="0000FF"/>
                </a:solidFill>
              </a:rPr>
              <a:t>int</a:t>
            </a:r>
            <a:r>
              <a:rPr lang="de-DE" dirty="0">
                <a:solidFill>
                  <a:prstClr val="black"/>
                </a:solidFill>
              </a:rPr>
              <a:t> n);</a:t>
            </a:r>
            <a:r>
              <a:rPr lang="ru-RU" b="1" dirty="0">
                <a:solidFill>
                  <a:srgbClr val="00B050"/>
                </a:solidFill>
              </a:rPr>
              <a:t> // </a:t>
            </a:r>
            <a:r>
              <a:rPr lang="ru-RU" sz="2400" b="1" dirty="0">
                <a:solidFill>
                  <a:srgbClr val="00B050"/>
                </a:solidFill>
                <a:ea typeface="+mn-ea"/>
                <a:cs typeface="+mn-cs"/>
              </a:rPr>
              <a:t>среднее арифметическое 					массива</a:t>
            </a:r>
            <a:endParaRPr lang="de-DE" sz="2400" b="1" dirty="0">
              <a:solidFill>
                <a:srgbClr val="00B050"/>
              </a:solidFill>
              <a:ea typeface="+mn-ea"/>
              <a:cs typeface="+mn-cs"/>
            </a:endParaRPr>
          </a:p>
          <a:p>
            <a:pPr marL="400050" lvl="1" indent="0">
              <a:buNone/>
            </a:pPr>
            <a:r>
              <a:rPr lang="en-US" dirty="0">
                <a:solidFill>
                  <a:srgbClr val="0000FF"/>
                </a:solidFill>
              </a:rPr>
              <a:t>void</a:t>
            </a:r>
            <a:r>
              <a:rPr lang="en-US" dirty="0">
                <a:solidFill>
                  <a:prstClr val="black"/>
                </a:solidFill>
              </a:rPr>
              <a:t> test(</a:t>
            </a:r>
            <a:r>
              <a:rPr lang="en-US" dirty="0">
                <a:solidFill>
                  <a:srgbClr val="0000FF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c[ ], </a:t>
            </a:r>
            <a:r>
              <a:rPr lang="en-US" dirty="0">
                <a:solidFill>
                  <a:srgbClr val="0000FF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n);</a:t>
            </a:r>
            <a:r>
              <a:rPr lang="ru-RU" b="1" dirty="0">
                <a:solidFill>
                  <a:srgbClr val="00B050"/>
                </a:solidFill>
              </a:rPr>
              <a:t> // </a:t>
            </a:r>
            <a:r>
              <a:rPr lang="ru-RU" sz="2400" b="1" dirty="0">
                <a:solidFill>
                  <a:srgbClr val="00B050"/>
                </a:solidFill>
                <a:ea typeface="+mn-ea"/>
                <a:cs typeface="+mn-cs"/>
              </a:rPr>
              <a:t>проверка способа передачи массива в функцию</a:t>
            </a:r>
            <a:endParaRPr lang="de-DE" sz="2400" b="1" dirty="0">
              <a:solidFill>
                <a:srgbClr val="00B050"/>
              </a:solidFill>
              <a:ea typeface="+mn-ea"/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227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323850" y="0"/>
            <a:ext cx="8820150" cy="647700"/>
          </a:xfrm>
        </p:spPr>
        <p:txBody>
          <a:bodyPr/>
          <a:lstStyle/>
          <a:p>
            <a:r>
              <a:rPr lang="ru-RU" sz="2800" b="1" dirty="0"/>
              <a:t>Главная программа</a:t>
            </a:r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E2DD61D-CA0E-4B92-8DD6-4B027B7B070C}" type="slidenum">
              <a:rPr lang="ru-RU" smtClean="0">
                <a:solidFill>
                  <a:srgbClr val="262626"/>
                </a:solidFill>
                <a:latin typeface="Impact" panose="020B0806030902050204" pitchFamily="34" charset="0"/>
              </a:rPr>
              <a:pPr/>
              <a:t>14</a:t>
            </a:fld>
            <a:endParaRPr lang="ru-RU">
              <a:solidFill>
                <a:srgbClr val="262626"/>
              </a:solidFill>
              <a:latin typeface="Impact" panose="020B0806030902050204" pitchFamily="34" charset="0"/>
            </a:endParaRPr>
          </a:p>
        </p:txBody>
      </p:sp>
      <p:sp>
        <p:nvSpPr>
          <p:cNvPr id="6" name="Объект 2"/>
          <p:cNvSpPr>
            <a:spLocks noGrp="1" noChangeAspect="1"/>
          </p:cNvSpPr>
          <p:nvPr>
            <p:ph idx="1"/>
          </p:nvPr>
        </p:nvSpPr>
        <p:spPr>
          <a:xfrm>
            <a:off x="143668" y="477963"/>
            <a:ext cx="8856663" cy="580536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prstClr val="black"/>
                </a:solidFill>
              </a:rPr>
              <a:t>{ </a:t>
            </a:r>
            <a:r>
              <a:rPr lang="en-US" sz="2400" dirty="0" err="1">
                <a:solidFill>
                  <a:srgbClr val="0000FF"/>
                </a:solidFill>
              </a:rPr>
              <a:t>int</a:t>
            </a:r>
            <a:r>
              <a:rPr lang="en-US" sz="2400" dirty="0">
                <a:solidFill>
                  <a:prstClr val="black"/>
                </a:solidFill>
              </a:rPr>
              <a:t> a[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]={1,-2,0,7,-6}, b[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]={3,7,-2,1,0,4,7};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sa,sb</a:t>
            </a:r>
            <a:r>
              <a:rPr lang="en-GB" sz="2400" dirty="0">
                <a:solidFill>
                  <a:prstClr val="black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00FF"/>
                </a:solidFill>
              </a:rPr>
              <a:t>int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na</a:t>
            </a:r>
            <a:r>
              <a:rPr lang="en-US" sz="2400" dirty="0">
                <a:solidFill>
                  <a:prstClr val="black"/>
                </a:solidFill>
              </a:rPr>
              <a:t>=</a:t>
            </a:r>
            <a:r>
              <a:rPr lang="en-US" sz="2400" dirty="0" err="1">
                <a:solidFill>
                  <a:srgbClr val="0000FF"/>
                </a:solidFill>
              </a:rPr>
              <a:t>sizeof</a:t>
            </a:r>
            <a:r>
              <a:rPr lang="en-US" sz="2400" dirty="0">
                <a:solidFill>
                  <a:prstClr val="black"/>
                </a:solidFill>
              </a:rPr>
              <a:t>(a)/</a:t>
            </a:r>
            <a:r>
              <a:rPr lang="en-US" sz="2400" dirty="0" err="1">
                <a:solidFill>
                  <a:srgbClr val="0000FF"/>
                </a:solidFill>
              </a:rPr>
              <a:t>sizeof</a:t>
            </a:r>
            <a:r>
              <a:rPr lang="en-US" sz="2400" dirty="0">
                <a:solidFill>
                  <a:prstClr val="black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int</a:t>
            </a:r>
            <a:r>
              <a:rPr lang="en-US" sz="2400" dirty="0">
                <a:solidFill>
                  <a:prstClr val="black"/>
                </a:solidFill>
              </a:rPr>
              <a:t>), </a:t>
            </a:r>
            <a:r>
              <a:rPr lang="ru-RU" sz="2400" dirty="0">
                <a:solidFill>
                  <a:prstClr val="black"/>
                </a:solidFill>
              </a:rPr>
              <a:t>           </a:t>
            </a:r>
            <a:r>
              <a:rPr lang="en-US" sz="2400" dirty="0" err="1">
                <a:solidFill>
                  <a:prstClr val="black"/>
                </a:solidFill>
              </a:rPr>
              <a:t>nb</a:t>
            </a:r>
            <a:r>
              <a:rPr lang="en-US" sz="2400" dirty="0">
                <a:solidFill>
                  <a:prstClr val="black"/>
                </a:solidFill>
              </a:rPr>
              <a:t>=</a:t>
            </a:r>
            <a:r>
              <a:rPr lang="en-US" sz="2400" dirty="0" err="1">
                <a:solidFill>
                  <a:srgbClr val="0000FF"/>
                </a:solidFill>
              </a:rPr>
              <a:t>sizeof</a:t>
            </a:r>
            <a:r>
              <a:rPr lang="en-US" sz="2400" dirty="0">
                <a:solidFill>
                  <a:prstClr val="black"/>
                </a:solidFill>
              </a:rPr>
              <a:t>(b)/</a:t>
            </a:r>
            <a:r>
              <a:rPr lang="en-US" sz="2400" dirty="0" err="1">
                <a:solidFill>
                  <a:srgbClr val="0000FF"/>
                </a:solidFill>
              </a:rPr>
              <a:t>sizeof</a:t>
            </a:r>
            <a:r>
              <a:rPr lang="en-US" sz="2400" dirty="0">
                <a:solidFill>
                  <a:prstClr val="black"/>
                </a:solidFill>
              </a:rPr>
              <a:t>(</a:t>
            </a:r>
            <a:r>
              <a:rPr lang="en-US" sz="2400" dirty="0">
                <a:solidFill>
                  <a:srgbClr val="0000FF"/>
                </a:solidFill>
              </a:rPr>
              <a:t>int</a:t>
            </a:r>
            <a:r>
              <a:rPr lang="en-US" sz="2400" dirty="0">
                <a:solidFill>
                  <a:prstClr val="black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 err="1">
                <a:solidFill>
                  <a:prstClr val="black"/>
                </a:solidFill>
              </a:rPr>
              <a:t>prnt</a:t>
            </a:r>
            <a:r>
              <a:rPr lang="en-GB" sz="2400" dirty="0">
                <a:solidFill>
                  <a:prstClr val="black"/>
                </a:solidFill>
              </a:rPr>
              <a:t> (</a:t>
            </a:r>
            <a:r>
              <a:rPr lang="en-GB" sz="2400" dirty="0" err="1">
                <a:solidFill>
                  <a:prstClr val="black"/>
                </a:solidFill>
              </a:rPr>
              <a:t>a,na</a:t>
            </a:r>
            <a:r>
              <a:rPr lang="en-GB" sz="2400" dirty="0">
                <a:solidFill>
                  <a:prstClr val="black"/>
                </a:solidFill>
              </a:rPr>
              <a:t>); </a:t>
            </a:r>
            <a:r>
              <a:rPr lang="ru-RU" sz="2400" dirty="0">
                <a:solidFill>
                  <a:prstClr val="black"/>
                </a:solidFill>
              </a:rPr>
              <a:t>                       </a:t>
            </a:r>
            <a:r>
              <a:rPr lang="en-GB" sz="2400" dirty="0" err="1">
                <a:solidFill>
                  <a:prstClr val="black"/>
                </a:solidFill>
              </a:rPr>
              <a:t>prnt</a:t>
            </a:r>
            <a:r>
              <a:rPr lang="en-GB" sz="2400" dirty="0">
                <a:solidFill>
                  <a:prstClr val="black"/>
                </a:solidFill>
              </a:rPr>
              <a:t>(</a:t>
            </a:r>
            <a:r>
              <a:rPr lang="en-GB" sz="2400" dirty="0" err="1">
                <a:solidFill>
                  <a:prstClr val="black"/>
                </a:solidFill>
              </a:rPr>
              <a:t>b,nb</a:t>
            </a:r>
            <a:r>
              <a:rPr lang="en-GB" sz="2400" dirty="0">
                <a:solidFill>
                  <a:prstClr val="black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 err="1">
                <a:solidFill>
                  <a:prstClr val="black"/>
                </a:solidFill>
              </a:rPr>
              <a:t>sa</a:t>
            </a:r>
            <a:r>
              <a:rPr lang="en-GB" sz="2400" dirty="0">
                <a:solidFill>
                  <a:prstClr val="black"/>
                </a:solidFill>
              </a:rPr>
              <a:t>=</a:t>
            </a:r>
            <a:r>
              <a:rPr lang="en-GB" sz="2400" dirty="0" err="1">
                <a:solidFill>
                  <a:prstClr val="black"/>
                </a:solidFill>
              </a:rPr>
              <a:t>sum_arr</a:t>
            </a:r>
            <a:r>
              <a:rPr lang="en-GB" sz="2400" dirty="0">
                <a:solidFill>
                  <a:prstClr val="black"/>
                </a:solidFill>
              </a:rPr>
              <a:t>(</a:t>
            </a:r>
            <a:r>
              <a:rPr lang="en-GB" sz="2400" dirty="0" err="1">
                <a:solidFill>
                  <a:prstClr val="black"/>
                </a:solidFill>
              </a:rPr>
              <a:t>a,na</a:t>
            </a:r>
            <a:r>
              <a:rPr lang="en-GB" sz="2400" dirty="0">
                <a:solidFill>
                  <a:prstClr val="black"/>
                </a:solidFill>
              </a:rPr>
              <a:t>);</a:t>
            </a:r>
            <a:r>
              <a:rPr lang="ru-RU" sz="2400" dirty="0">
                <a:solidFill>
                  <a:prstClr val="black"/>
                </a:solidFill>
              </a:rPr>
              <a:t>            </a:t>
            </a:r>
            <a:r>
              <a:rPr lang="en-GB" sz="2400" dirty="0" err="1">
                <a:solidFill>
                  <a:prstClr val="black"/>
                </a:solidFill>
              </a:rPr>
              <a:t>sb</a:t>
            </a:r>
            <a:r>
              <a:rPr lang="en-GB" sz="2400" dirty="0">
                <a:solidFill>
                  <a:prstClr val="black"/>
                </a:solidFill>
              </a:rPr>
              <a:t>=</a:t>
            </a:r>
            <a:r>
              <a:rPr lang="en-GB" sz="2400" dirty="0" err="1">
                <a:solidFill>
                  <a:prstClr val="black"/>
                </a:solidFill>
              </a:rPr>
              <a:t>sum_arr</a:t>
            </a:r>
            <a:r>
              <a:rPr lang="en-GB" sz="2400" dirty="0">
                <a:solidFill>
                  <a:prstClr val="black"/>
                </a:solidFill>
              </a:rPr>
              <a:t>(</a:t>
            </a:r>
            <a:r>
              <a:rPr lang="en-GB" sz="2400" dirty="0" err="1">
                <a:solidFill>
                  <a:prstClr val="black"/>
                </a:solidFill>
              </a:rPr>
              <a:t>b,nb</a:t>
            </a:r>
            <a:r>
              <a:rPr lang="en-GB" sz="2400" dirty="0">
                <a:solidFill>
                  <a:prstClr val="black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solidFill>
                  <a:prstClr val="black"/>
                </a:solidFill>
              </a:rPr>
              <a:t>cout&lt;&lt;</a:t>
            </a:r>
            <a:r>
              <a:rPr lang="fr-FR" sz="2400" dirty="0">
                <a:solidFill>
                  <a:srgbClr val="A31515"/>
                </a:solidFill>
              </a:rPr>
              <a:t>"\n sa = "</a:t>
            </a:r>
            <a:r>
              <a:rPr lang="fr-FR" sz="2400" dirty="0">
                <a:solidFill>
                  <a:prstClr val="black"/>
                </a:solidFill>
              </a:rPr>
              <a:t>&lt;&lt;sa&lt;&lt;</a:t>
            </a:r>
            <a:r>
              <a:rPr lang="fr-FR" sz="2400" dirty="0">
                <a:solidFill>
                  <a:srgbClr val="A31515"/>
                </a:solidFill>
              </a:rPr>
              <a:t>"  sb = "</a:t>
            </a:r>
            <a:r>
              <a:rPr lang="fr-FR" sz="2400" dirty="0">
                <a:solidFill>
                  <a:prstClr val="black"/>
                </a:solidFill>
              </a:rPr>
              <a:t>&lt;&lt;sb&lt;&lt;endl;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srgbClr val="0000FF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BR" sz="2400" dirty="0">
                <a:solidFill>
                  <a:srgbClr val="0000FF"/>
                </a:solidFill>
              </a:rPr>
              <a:t>float</a:t>
            </a:r>
            <a:r>
              <a:rPr lang="pt-BR" sz="2400" dirty="0">
                <a:solidFill>
                  <a:prstClr val="black"/>
                </a:solidFill>
              </a:rPr>
              <a:t> sr_ar_max=sr_arph(a,na)&gt;sr_arph(b,nb)?</a:t>
            </a:r>
            <a:endParaRPr lang="ru-RU" sz="2400" dirty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BR" sz="2400" dirty="0">
                <a:solidFill>
                  <a:prstClr val="black"/>
                </a:solidFill>
              </a:rPr>
              <a:t>sr_arph(a,na):sr_arph(b,nb);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 err="1">
                <a:solidFill>
                  <a:prstClr val="black"/>
                </a:solidFill>
              </a:rPr>
              <a:t>cout</a:t>
            </a:r>
            <a:r>
              <a:rPr lang="en-GB" sz="2400" dirty="0">
                <a:solidFill>
                  <a:prstClr val="black"/>
                </a:solidFill>
              </a:rPr>
              <a:t>&lt;&lt;</a:t>
            </a:r>
            <a:r>
              <a:rPr lang="en-GB" sz="2400" dirty="0">
                <a:solidFill>
                  <a:srgbClr val="A31515"/>
                </a:solidFill>
              </a:rPr>
              <a:t>"\</a:t>
            </a:r>
            <a:r>
              <a:rPr lang="en-GB" sz="2400" dirty="0" err="1">
                <a:solidFill>
                  <a:srgbClr val="A31515"/>
                </a:solidFill>
              </a:rPr>
              <a:t>nmax_sr_arph</a:t>
            </a:r>
            <a:r>
              <a:rPr lang="en-GB" sz="2400" dirty="0">
                <a:solidFill>
                  <a:srgbClr val="A31515"/>
                </a:solidFill>
              </a:rPr>
              <a:t> = "</a:t>
            </a:r>
            <a:r>
              <a:rPr lang="en-GB" sz="2400" dirty="0">
                <a:solidFill>
                  <a:prstClr val="black"/>
                </a:solidFill>
              </a:rPr>
              <a:t>&lt;&lt;</a:t>
            </a:r>
            <a:r>
              <a:rPr lang="en-GB" sz="2400" dirty="0" err="1">
                <a:solidFill>
                  <a:prstClr val="black"/>
                </a:solidFill>
              </a:rPr>
              <a:t>sr_ar_max</a:t>
            </a:r>
            <a:r>
              <a:rPr lang="en-GB" sz="2400" dirty="0">
                <a:solidFill>
                  <a:prstClr val="black"/>
                </a:solidFill>
              </a:rPr>
              <a:t>&lt;&lt;</a:t>
            </a:r>
            <a:r>
              <a:rPr lang="en-GB" sz="2400" dirty="0" err="1">
                <a:solidFill>
                  <a:prstClr val="black"/>
                </a:solidFill>
              </a:rPr>
              <a:t>endl</a:t>
            </a:r>
            <a:r>
              <a:rPr lang="en-GB" sz="2400" dirty="0">
                <a:solidFill>
                  <a:prstClr val="black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test(</a:t>
            </a:r>
            <a:r>
              <a:rPr lang="en-GB" sz="2400" dirty="0" err="1">
                <a:solidFill>
                  <a:prstClr val="black"/>
                </a:solidFill>
              </a:rPr>
              <a:t>a,na</a:t>
            </a:r>
            <a:r>
              <a:rPr lang="en-GB" sz="2400" dirty="0">
                <a:solidFill>
                  <a:prstClr val="black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 err="1">
                <a:solidFill>
                  <a:prstClr val="black"/>
                </a:solidFill>
              </a:rPr>
              <a:t>prnt</a:t>
            </a:r>
            <a:r>
              <a:rPr lang="en-GB" sz="2400" dirty="0">
                <a:solidFill>
                  <a:prstClr val="black"/>
                </a:solidFill>
              </a:rPr>
              <a:t>(</a:t>
            </a:r>
            <a:r>
              <a:rPr lang="en-GB" sz="2400" dirty="0" err="1">
                <a:solidFill>
                  <a:prstClr val="black"/>
                </a:solidFill>
              </a:rPr>
              <a:t>a,na</a:t>
            </a:r>
            <a:r>
              <a:rPr lang="en-GB" sz="2400" dirty="0">
                <a:solidFill>
                  <a:prstClr val="black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system(</a:t>
            </a:r>
            <a:r>
              <a:rPr lang="en-GB" sz="2400" dirty="0">
                <a:solidFill>
                  <a:srgbClr val="A31515"/>
                </a:solidFill>
              </a:rPr>
              <a:t>"pause"</a:t>
            </a:r>
            <a:r>
              <a:rPr lang="en-GB" sz="2400" dirty="0">
                <a:solidFill>
                  <a:prstClr val="black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srgbClr val="0000FF"/>
                </a:solidFill>
              </a:rPr>
              <a:t>return</a:t>
            </a:r>
            <a:r>
              <a:rPr lang="en-GB" sz="2400" dirty="0">
                <a:solidFill>
                  <a:prstClr val="black"/>
                </a:solidFill>
              </a:rPr>
              <a:t> 0;</a:t>
            </a:r>
            <a:r>
              <a:rPr lang="ru-RU" sz="2400" dirty="0">
                <a:solidFill>
                  <a:prstClr val="black"/>
                </a:solidFill>
              </a:rPr>
              <a:t>}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962895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450685" y="188640"/>
            <a:ext cx="8229600" cy="418058"/>
          </a:xfrm>
        </p:spPr>
        <p:txBody>
          <a:bodyPr/>
          <a:lstStyle/>
          <a:p>
            <a:r>
              <a:rPr lang="ru-RU" sz="2800" b="1" dirty="0"/>
              <a:t>Коды функций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>
          <a:xfrm>
            <a:off x="323528" y="764704"/>
            <a:ext cx="4172272" cy="536145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srgbClr val="0000FF"/>
                </a:solidFill>
              </a:rPr>
              <a:t>void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prnt</a:t>
            </a:r>
            <a:r>
              <a:rPr lang="en-GB" sz="2400" dirty="0">
                <a:solidFill>
                  <a:prstClr val="black"/>
                </a:solidFill>
              </a:rPr>
              <a:t>(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c[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en-GB" sz="2400" dirty="0">
                <a:solidFill>
                  <a:prstClr val="black"/>
                </a:solidFill>
              </a:rPr>
              <a:t>], 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n)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prstClr val="black"/>
                </a:solidFill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	</a:t>
            </a:r>
            <a:r>
              <a:rPr lang="en-GB" sz="2400" dirty="0" err="1">
                <a:solidFill>
                  <a:prstClr val="black"/>
                </a:solidFill>
              </a:rPr>
              <a:t>cout</a:t>
            </a:r>
            <a:r>
              <a:rPr lang="en-GB" sz="2400" dirty="0">
                <a:solidFill>
                  <a:prstClr val="black"/>
                </a:solidFill>
              </a:rPr>
              <a:t>&lt;&lt;</a:t>
            </a:r>
            <a:r>
              <a:rPr lang="en-GB" sz="2400" dirty="0" err="1">
                <a:solidFill>
                  <a:prstClr val="black"/>
                </a:solidFill>
              </a:rPr>
              <a:t>endl</a:t>
            </a:r>
            <a:r>
              <a:rPr lang="en-GB" sz="2400" dirty="0">
                <a:solidFill>
                  <a:prstClr val="black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	</a:t>
            </a:r>
            <a:r>
              <a:rPr lang="en-GB" sz="2400" dirty="0">
                <a:solidFill>
                  <a:srgbClr val="0000FF"/>
                </a:solidFill>
              </a:rPr>
              <a:t>for</a:t>
            </a:r>
            <a:r>
              <a:rPr lang="en-GB" sz="2400" dirty="0">
                <a:solidFill>
                  <a:prstClr val="black"/>
                </a:solidFill>
              </a:rPr>
              <a:t>(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i</a:t>
            </a:r>
            <a:r>
              <a:rPr lang="en-GB" sz="2400" dirty="0">
                <a:solidFill>
                  <a:prstClr val="black"/>
                </a:solidFill>
              </a:rPr>
              <a:t>=0;i&lt;</a:t>
            </a:r>
            <a:r>
              <a:rPr lang="en-GB" sz="2400" dirty="0" err="1">
                <a:solidFill>
                  <a:prstClr val="black"/>
                </a:solidFill>
              </a:rPr>
              <a:t>n;i</a:t>
            </a:r>
            <a:r>
              <a:rPr lang="en-GB" sz="2400" dirty="0">
                <a:solidFill>
                  <a:prstClr val="black"/>
                </a:solidFill>
              </a:rPr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		</a:t>
            </a:r>
            <a:r>
              <a:rPr lang="en-GB" sz="2400" dirty="0" err="1">
                <a:solidFill>
                  <a:prstClr val="black"/>
                </a:solidFill>
              </a:rPr>
              <a:t>cout</a:t>
            </a:r>
            <a:r>
              <a:rPr lang="en-GB" sz="2400" dirty="0">
                <a:solidFill>
                  <a:prstClr val="black"/>
                </a:solidFill>
              </a:rPr>
              <a:t>&lt;&lt;</a:t>
            </a:r>
            <a:r>
              <a:rPr lang="en-GB" sz="2400" dirty="0">
                <a:solidFill>
                  <a:srgbClr val="A31515"/>
                </a:solidFill>
              </a:rPr>
              <a:t>'\t'</a:t>
            </a:r>
            <a:r>
              <a:rPr lang="en-GB" sz="2400" dirty="0">
                <a:solidFill>
                  <a:prstClr val="black"/>
                </a:solidFill>
              </a:rPr>
              <a:t>&lt;&lt;c[</a:t>
            </a:r>
            <a:r>
              <a:rPr lang="en-GB" sz="2400" dirty="0" err="1">
                <a:solidFill>
                  <a:prstClr val="black"/>
                </a:solidFill>
              </a:rPr>
              <a:t>i</a:t>
            </a:r>
            <a:r>
              <a:rPr lang="en-GB" sz="2400" dirty="0">
                <a:solidFill>
                  <a:prstClr val="black"/>
                </a:solidFill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 err="1">
                <a:solidFill>
                  <a:prstClr val="black"/>
                </a:solidFill>
              </a:rPr>
              <a:t>cout</a:t>
            </a:r>
            <a:r>
              <a:rPr lang="en-GB" sz="2400" dirty="0">
                <a:solidFill>
                  <a:prstClr val="black"/>
                </a:solidFill>
              </a:rPr>
              <a:t>&lt;&lt;</a:t>
            </a:r>
            <a:r>
              <a:rPr lang="en-GB" sz="2400" dirty="0" err="1">
                <a:solidFill>
                  <a:prstClr val="black"/>
                </a:solidFill>
              </a:rPr>
              <a:t>endl</a:t>
            </a:r>
            <a:r>
              <a:rPr lang="en-GB" sz="2400" dirty="0">
                <a:solidFill>
                  <a:prstClr val="black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srgbClr val="0000FF"/>
                </a:solidFill>
              </a:rPr>
              <a:t>return</a:t>
            </a:r>
            <a:r>
              <a:rPr lang="en-GB" sz="2400" dirty="0">
                <a:solidFill>
                  <a:prstClr val="black"/>
                </a:solidFill>
              </a:rPr>
              <a:t>;}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dirty="0">
              <a:solidFill>
                <a:srgbClr val="0000FF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sum_arr</a:t>
            </a:r>
            <a:r>
              <a:rPr lang="en-GB" sz="2400" dirty="0">
                <a:solidFill>
                  <a:prstClr val="black"/>
                </a:solidFill>
              </a:rPr>
              <a:t>(</a:t>
            </a:r>
            <a:r>
              <a:rPr lang="en-GB" sz="2400" dirty="0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c[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en-GB" sz="2400" dirty="0">
                <a:solidFill>
                  <a:prstClr val="black"/>
                </a:solidFill>
              </a:rPr>
              <a:t>], 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n)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prstClr val="black"/>
                </a:solidFill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	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s=0;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	</a:t>
            </a:r>
            <a:r>
              <a:rPr lang="en-GB" sz="2400" dirty="0">
                <a:solidFill>
                  <a:srgbClr val="0000FF"/>
                </a:solidFill>
              </a:rPr>
              <a:t>for</a:t>
            </a:r>
            <a:r>
              <a:rPr lang="en-GB" sz="2400" dirty="0">
                <a:solidFill>
                  <a:prstClr val="black"/>
                </a:solidFill>
              </a:rPr>
              <a:t>(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i</a:t>
            </a:r>
            <a:r>
              <a:rPr lang="en-GB" sz="2400" dirty="0">
                <a:solidFill>
                  <a:prstClr val="black"/>
                </a:solidFill>
              </a:rPr>
              <a:t>=0;i&lt;</a:t>
            </a:r>
            <a:r>
              <a:rPr lang="en-GB" sz="2400" dirty="0" err="1">
                <a:solidFill>
                  <a:prstClr val="black"/>
                </a:solidFill>
              </a:rPr>
              <a:t>n;i</a:t>
            </a:r>
            <a:r>
              <a:rPr lang="en-GB" sz="2400" dirty="0">
                <a:solidFill>
                  <a:prstClr val="black"/>
                </a:solidFill>
              </a:rPr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	s+=c[</a:t>
            </a:r>
            <a:r>
              <a:rPr lang="en-GB" sz="2400" dirty="0" err="1">
                <a:solidFill>
                  <a:prstClr val="black"/>
                </a:solidFill>
              </a:rPr>
              <a:t>i</a:t>
            </a:r>
            <a:r>
              <a:rPr lang="en-GB" sz="2400" dirty="0">
                <a:solidFill>
                  <a:prstClr val="black"/>
                </a:solidFill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	</a:t>
            </a:r>
            <a:r>
              <a:rPr lang="en-GB" sz="2400" dirty="0">
                <a:solidFill>
                  <a:srgbClr val="0000FF"/>
                </a:solidFill>
              </a:rPr>
              <a:t>return</a:t>
            </a:r>
            <a:r>
              <a:rPr lang="en-GB" sz="2400" dirty="0">
                <a:solidFill>
                  <a:prstClr val="black"/>
                </a:solidFill>
              </a:rPr>
              <a:t> 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prstClr val="black"/>
                </a:solidFill>
              </a:rPr>
              <a:t>}</a:t>
            </a:r>
            <a:endParaRPr lang="ru-RU" sz="2400" dirty="0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4495800" y="764704"/>
            <a:ext cx="4540696" cy="536145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de-DE" sz="2400" dirty="0" err="1">
                <a:solidFill>
                  <a:srgbClr val="0000FF"/>
                </a:solidFill>
              </a:rPr>
              <a:t>float</a:t>
            </a:r>
            <a:r>
              <a:rPr lang="de-DE" sz="2400" dirty="0">
                <a:solidFill>
                  <a:prstClr val="black"/>
                </a:solidFill>
              </a:rPr>
              <a:t> </a:t>
            </a:r>
            <a:r>
              <a:rPr lang="de-DE" sz="2400" dirty="0" err="1">
                <a:solidFill>
                  <a:prstClr val="black"/>
                </a:solidFill>
              </a:rPr>
              <a:t>sr_arph</a:t>
            </a:r>
            <a:r>
              <a:rPr lang="de-DE" sz="2400" dirty="0">
                <a:solidFill>
                  <a:prstClr val="black"/>
                </a:solidFill>
              </a:rPr>
              <a:t>(</a:t>
            </a:r>
            <a:r>
              <a:rPr lang="de-DE" sz="2400" dirty="0" err="1">
                <a:solidFill>
                  <a:srgbClr val="0000FF"/>
                </a:solidFill>
              </a:rPr>
              <a:t>int</a:t>
            </a:r>
            <a:r>
              <a:rPr lang="de-DE" sz="2400" dirty="0">
                <a:solidFill>
                  <a:prstClr val="black"/>
                </a:solidFill>
              </a:rPr>
              <a:t> c[], </a:t>
            </a:r>
            <a:r>
              <a:rPr lang="de-DE" sz="2400" dirty="0" err="1">
                <a:solidFill>
                  <a:srgbClr val="0000FF"/>
                </a:solidFill>
              </a:rPr>
              <a:t>int</a:t>
            </a:r>
            <a:r>
              <a:rPr lang="de-DE" sz="2400" dirty="0">
                <a:solidFill>
                  <a:prstClr val="black"/>
                </a:solidFill>
              </a:rPr>
              <a:t> n)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prstClr val="black"/>
                </a:solidFill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srgbClr val="0000FF"/>
                </a:solidFill>
              </a:rPr>
              <a:t>return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sum_arr</a:t>
            </a:r>
            <a:r>
              <a:rPr lang="ru-RU" sz="2400" dirty="0">
                <a:solidFill>
                  <a:prstClr val="black"/>
                </a:solidFill>
              </a:rPr>
              <a:t>(с, </a:t>
            </a:r>
            <a:r>
              <a:rPr lang="en-US" sz="2400" dirty="0" err="1">
                <a:solidFill>
                  <a:prstClr val="black"/>
                </a:solidFill>
              </a:rPr>
              <a:t>nc</a:t>
            </a:r>
            <a:r>
              <a:rPr lang="ru-RU" sz="2400" dirty="0">
                <a:solidFill>
                  <a:prstClr val="black"/>
                </a:solidFill>
              </a:rPr>
              <a:t>)</a:t>
            </a:r>
            <a:r>
              <a:rPr lang="en-GB" sz="2400" dirty="0">
                <a:solidFill>
                  <a:prstClr val="black"/>
                </a:solidFill>
              </a:rPr>
              <a:t> /</a:t>
            </a:r>
            <a:r>
              <a:rPr lang="en-GB" sz="2400" dirty="0">
                <a:solidFill>
                  <a:srgbClr val="0000FF"/>
                </a:solidFill>
              </a:rPr>
              <a:t>float</a:t>
            </a:r>
            <a:r>
              <a:rPr lang="en-GB" sz="2400" dirty="0">
                <a:solidFill>
                  <a:prstClr val="black"/>
                </a:solidFill>
              </a:rPr>
              <a:t>(n);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prstClr val="black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srgbClr val="0000FF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rgbClr val="0000FF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00FF"/>
                </a:solidFill>
              </a:rPr>
              <a:t>void</a:t>
            </a:r>
            <a:r>
              <a:rPr lang="en-US" sz="2400" dirty="0">
                <a:solidFill>
                  <a:prstClr val="black"/>
                </a:solidFill>
              </a:rPr>
              <a:t> test(</a:t>
            </a:r>
            <a:r>
              <a:rPr lang="en-US" sz="2400" dirty="0">
                <a:solidFill>
                  <a:srgbClr val="0000FF"/>
                </a:solidFill>
              </a:rPr>
              <a:t>int</a:t>
            </a:r>
            <a:r>
              <a:rPr lang="en-US" sz="2400" dirty="0">
                <a:solidFill>
                  <a:prstClr val="black"/>
                </a:solidFill>
              </a:rPr>
              <a:t> c[], </a:t>
            </a:r>
            <a:r>
              <a:rPr lang="en-US" sz="2400" dirty="0">
                <a:solidFill>
                  <a:srgbClr val="0000FF"/>
                </a:solidFill>
              </a:rPr>
              <a:t>int</a:t>
            </a:r>
            <a:r>
              <a:rPr lang="en-US" sz="2400" dirty="0">
                <a:solidFill>
                  <a:prstClr val="black"/>
                </a:solidFill>
              </a:rPr>
              <a:t> n)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prstClr val="black"/>
                </a:solidFill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	</a:t>
            </a:r>
            <a:r>
              <a:rPr lang="en-GB" sz="2400" dirty="0">
                <a:solidFill>
                  <a:srgbClr val="0000FF"/>
                </a:solidFill>
              </a:rPr>
              <a:t>for</a:t>
            </a:r>
            <a:r>
              <a:rPr lang="en-GB" sz="2400" dirty="0">
                <a:solidFill>
                  <a:prstClr val="black"/>
                </a:solidFill>
              </a:rPr>
              <a:t>(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i</a:t>
            </a:r>
            <a:r>
              <a:rPr lang="en-GB" sz="2400" dirty="0">
                <a:solidFill>
                  <a:prstClr val="black"/>
                </a:solidFill>
              </a:rPr>
              <a:t>=0;i&lt;</a:t>
            </a:r>
            <a:r>
              <a:rPr lang="en-GB" sz="2400" dirty="0" err="1">
                <a:solidFill>
                  <a:prstClr val="black"/>
                </a:solidFill>
              </a:rPr>
              <a:t>n;i</a:t>
            </a:r>
            <a:r>
              <a:rPr lang="en-GB" sz="2400" dirty="0">
                <a:solidFill>
                  <a:prstClr val="black"/>
                </a:solidFill>
              </a:rPr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	c[</a:t>
            </a:r>
            <a:r>
              <a:rPr lang="en-GB" sz="2400" dirty="0" err="1">
                <a:solidFill>
                  <a:prstClr val="black"/>
                </a:solidFill>
              </a:rPr>
              <a:t>i</a:t>
            </a:r>
            <a:r>
              <a:rPr lang="en-GB" sz="2400" dirty="0">
                <a:solidFill>
                  <a:prstClr val="black"/>
                </a:solidFill>
              </a:rPr>
              <a:t>]++;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	n--;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prstClr val="black"/>
                </a:solidFill>
              </a:rPr>
              <a:t>}</a:t>
            </a:r>
            <a:endParaRPr lang="ru-RU" sz="2400" dirty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E2DD61D-CA0E-4B92-8DD6-4B027B7B070C}" type="slidenum">
              <a:rPr lang="ru-RU" smtClean="0">
                <a:solidFill>
                  <a:srgbClr val="262626"/>
                </a:solidFill>
                <a:latin typeface="Impact" panose="020B0806030902050204" pitchFamily="34" charset="0"/>
              </a:rPr>
              <a:pPr/>
              <a:t>15</a:t>
            </a:fld>
            <a:endParaRPr lang="ru-RU">
              <a:solidFill>
                <a:srgbClr val="262626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18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ru-RU" sz="3600" b="1" dirty="0"/>
              <a:t>Результаты работы программы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DF8817-3A1E-497F-9B1C-AF62663ADD6B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/>
          <a:srcRect b="19552"/>
          <a:stretch/>
        </p:blipFill>
        <p:spPr>
          <a:xfrm>
            <a:off x="323528" y="818035"/>
            <a:ext cx="8136904" cy="325903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2384585"/>
            <a:ext cx="2543175" cy="167640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51A3E9-66AA-4BA3-B86B-ED07EDD537F1}"/>
              </a:ext>
            </a:extLst>
          </p:cNvPr>
          <p:cNvSpPr/>
          <p:nvPr/>
        </p:nvSpPr>
        <p:spPr>
          <a:xfrm>
            <a:off x="413836" y="4306861"/>
            <a:ext cx="7956288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  <a:t>При использовании массива в качестве аргумента функции происходит </a:t>
            </a:r>
            <a:r>
              <a:rPr lang="ru-RU" b="1" i="1" dirty="0">
                <a:solidFill>
                  <a:srgbClr val="C00000"/>
                </a:solidFill>
                <a:latin typeface="Verdana" panose="020B0604030504040204" pitchFamily="34" charset="0"/>
              </a:rPr>
              <a:t>передача в функцию его адреса</a:t>
            </a:r>
            <a: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  <a:t>. Это означает, что код внутри функции действует и может изменять настоящее значение массива, используемого при вызове. 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AB21C7E-ECEE-4013-A75F-FF98F5EFA2B2}"/>
              </a:ext>
            </a:extLst>
          </p:cNvPr>
          <p:cNvSpPr/>
          <p:nvPr/>
        </p:nvSpPr>
        <p:spPr>
          <a:xfrm>
            <a:off x="391760" y="5533209"/>
            <a:ext cx="7978364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  <a:t>Когда массив используется в качестве аргумента функции, </a:t>
            </a:r>
            <a:r>
              <a:rPr lang="ru-RU" i="1" dirty="0">
                <a:solidFill>
                  <a:srgbClr val="C00000"/>
                </a:solidFill>
                <a:latin typeface="Verdana" panose="020B0604030504040204" pitchFamily="34" charset="0"/>
              </a:rPr>
              <a:t>передается только адрес массива, а не копия всего массива</a:t>
            </a:r>
            <a:r>
              <a:rPr lang="ru-RU" dirty="0">
                <a:solidFill>
                  <a:srgbClr val="000000"/>
                </a:solidFill>
                <a:latin typeface="Verdana" panose="020B0604030504040204" pitchFamily="34" charset="0"/>
              </a:rPr>
              <a:t>. При вызове функции с именем массива в функцию </a:t>
            </a:r>
            <a:r>
              <a:rPr lang="ru-RU" i="1" dirty="0">
                <a:solidFill>
                  <a:srgbClr val="C00000"/>
                </a:solidFill>
                <a:latin typeface="Verdana" panose="020B0604030504040204" pitchFamily="34" charset="0"/>
              </a:rPr>
              <a:t>передается </a:t>
            </a:r>
            <a:r>
              <a:rPr lang="ru-RU" b="1" i="1" dirty="0">
                <a:solidFill>
                  <a:srgbClr val="C00000"/>
                </a:solidFill>
                <a:latin typeface="Verdana" panose="020B0604030504040204" pitchFamily="34" charset="0"/>
              </a:rPr>
              <a:t>указатель на первый элемент массива</a:t>
            </a:r>
            <a:r>
              <a:rPr lang="ru-RU" b="1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22D1C21-A88C-4D54-A097-51EEEB02D6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177" y="1625639"/>
            <a:ext cx="1224136" cy="594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11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723" y="101099"/>
            <a:ext cx="8229600" cy="588676"/>
          </a:xfrm>
        </p:spPr>
        <p:txBody>
          <a:bodyPr/>
          <a:lstStyle/>
          <a:p>
            <a:r>
              <a:rPr lang="ru-RU" dirty="0"/>
              <a:t>Анализ программы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30723" y="836712"/>
            <a:ext cx="8229600" cy="4525963"/>
          </a:xfrm>
        </p:spPr>
        <p:txBody>
          <a:bodyPr/>
          <a:lstStyle/>
          <a:p>
            <a:r>
              <a:rPr lang="ru-RU" sz="2800" b="1" i="1" dirty="0"/>
              <a:t>Передача массива в функцию реализуется по ссылке</a:t>
            </a:r>
            <a:r>
              <a:rPr lang="ru-RU" sz="2800" dirty="0"/>
              <a:t>, т.е. </a:t>
            </a:r>
            <a:r>
              <a:rPr lang="ru-RU" sz="2800" b="1" dirty="0"/>
              <a:t>копия</a:t>
            </a:r>
            <a:r>
              <a:rPr lang="ru-RU" sz="2800" dirty="0"/>
              <a:t> массива в функции </a:t>
            </a:r>
            <a:r>
              <a:rPr lang="ru-RU" sz="2800" b="1" dirty="0"/>
              <a:t>не создаётся</a:t>
            </a:r>
            <a:r>
              <a:rPr lang="ru-RU" sz="2800" dirty="0"/>
              <a:t>, функция работает с тем же участком памяти, где находится массив, описанный в </a:t>
            </a:r>
            <a:r>
              <a:rPr lang="en-US" sz="2800" dirty="0"/>
              <a:t>main()</a:t>
            </a:r>
          </a:p>
          <a:p>
            <a:r>
              <a:rPr lang="ru-RU" sz="2800" b="1" i="1" dirty="0"/>
              <a:t>Размер массива – </a:t>
            </a:r>
            <a:r>
              <a:rPr lang="en-US" sz="2800" b="1" i="1" dirty="0"/>
              <a:t>n – </a:t>
            </a:r>
            <a:r>
              <a:rPr lang="ru-RU" sz="2800" b="1" i="1" dirty="0"/>
              <a:t>передаётся по значению</a:t>
            </a:r>
            <a:r>
              <a:rPr lang="ru-RU" sz="2800" dirty="0"/>
              <a:t>: для переменных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ru-RU" sz="2800" dirty="0"/>
              <a:t>и </a:t>
            </a:r>
            <a:r>
              <a:rPr lang="en-US" sz="2800" dirty="0" err="1"/>
              <a:t>nb</a:t>
            </a:r>
            <a:r>
              <a:rPr lang="ru-RU" sz="2800" dirty="0"/>
              <a:t> </a:t>
            </a:r>
            <a:r>
              <a:rPr lang="ru-RU" sz="2800" b="1" dirty="0"/>
              <a:t>создаются копии </a:t>
            </a:r>
            <a:r>
              <a:rPr lang="ru-RU" sz="2800" dirty="0"/>
              <a:t>в теле функции. Поэтому любые изменения с ними в теле функции не вызывают изменение фактического параметра, значение которого было скопировано в функцию.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929DAF-388A-45F5-B475-C3F8020C0CEF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355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Резюме: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Передача таким же образом двумерных массивов не допускается транслятором.</a:t>
            </a:r>
          </a:p>
          <a:p>
            <a:r>
              <a:rPr lang="ru-RU" dirty="0"/>
              <a:t>Для всех типов массивов допускается передача по указателю на первый элемент массива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F44FF-E508-43C9-94CF-852B25812015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456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33FE1AD-A8B7-4BBA-ABCC-E66FD650190C}" type="slidenum">
              <a:rPr lang="ru-RU" smtClean="0"/>
              <a:pPr eaLnBrk="1" hangingPunct="1">
                <a:defRPr/>
              </a:pPr>
              <a:t>2</a:t>
            </a:fld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576" y="2060848"/>
            <a:ext cx="7920880" cy="216024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ctr" eaLnBrk="1" hangingPunct="1">
              <a:buNone/>
            </a:pPr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Примеры решения задач с разбиением алгоритма на функции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323850" y="0"/>
            <a:ext cx="8820150" cy="647700"/>
          </a:xfrm>
        </p:spPr>
        <p:txBody>
          <a:bodyPr/>
          <a:lstStyle/>
          <a:p>
            <a:r>
              <a:rPr lang="ru-RU" sz="3600" dirty="0"/>
              <a:t>Примеры применения функций</a:t>
            </a:r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E2DD61D-CA0E-4B92-8DD6-4B027B7B070C}" type="slidenum">
              <a:rPr lang="ru-RU" smtClean="0">
                <a:solidFill>
                  <a:srgbClr val="262626"/>
                </a:solidFill>
                <a:latin typeface="Impact" panose="020B0806030902050204" pitchFamily="34" charset="0"/>
              </a:rPr>
              <a:pPr/>
              <a:t>3</a:t>
            </a:fld>
            <a:endParaRPr lang="ru-RU">
              <a:solidFill>
                <a:srgbClr val="262626"/>
              </a:solidFill>
              <a:latin typeface="Impact" panose="020B0806030902050204" pitchFamily="34" charset="0"/>
            </a:endParaRPr>
          </a:p>
        </p:txBody>
      </p:sp>
      <p:sp>
        <p:nvSpPr>
          <p:cNvPr id="6" name="Объект 2"/>
          <p:cNvSpPr>
            <a:spLocks noGrp="1" noChangeAspect="1"/>
          </p:cNvSpPr>
          <p:nvPr>
            <p:ph idx="1"/>
          </p:nvPr>
        </p:nvSpPr>
        <p:spPr>
          <a:xfrm>
            <a:off x="683568" y="866775"/>
            <a:ext cx="8856663" cy="561657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ru-RU" sz="2600" b="1" dirty="0">
                <a:solidFill>
                  <a:srgbClr val="0070C0"/>
                </a:solidFill>
                <a:latin typeface="Arial Narrow" panose="020B0606020202030204" pitchFamily="34" charset="0"/>
              </a:rPr>
              <a:t>Напишите функцию f(</a:t>
            </a:r>
            <a:r>
              <a:rPr lang="ru-RU" sz="26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int</a:t>
            </a:r>
            <a:r>
              <a:rPr lang="ru-RU" sz="2600" b="1" dirty="0">
                <a:solidFill>
                  <a:srgbClr val="0070C0"/>
                </a:solidFill>
                <a:latin typeface="Arial Narrow" panose="020B0606020202030204" pitchFamily="34" charset="0"/>
              </a:rPr>
              <a:t> N, </a:t>
            </a:r>
            <a:r>
              <a:rPr lang="ru-RU" sz="26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int</a:t>
            </a:r>
            <a:r>
              <a:rPr lang="ru-RU" sz="2600" b="1" dirty="0">
                <a:solidFill>
                  <a:srgbClr val="0070C0"/>
                </a:solidFill>
                <a:latin typeface="Arial Narrow" panose="020B0606020202030204" pitchFamily="34" charset="0"/>
              </a:rPr>
              <a:t>&amp; m1, </a:t>
            </a:r>
            <a:r>
              <a:rPr lang="ru-RU" sz="26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int</a:t>
            </a:r>
            <a:r>
              <a:rPr lang="ru-RU" sz="2600" b="1" dirty="0">
                <a:solidFill>
                  <a:srgbClr val="0070C0"/>
                </a:solidFill>
                <a:latin typeface="Arial Narrow" panose="020B0606020202030204" pitchFamily="34" charset="0"/>
              </a:rPr>
              <a:t>&amp; m0), которая возвращает первую и последнюю цифры двузначного </a:t>
            </a:r>
            <a:r>
              <a:rPr lang="ru-RU" sz="26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нату-рального</a:t>
            </a:r>
            <a:r>
              <a:rPr lang="ru-RU" sz="2600" b="1" dirty="0">
                <a:solidFill>
                  <a:srgbClr val="0070C0"/>
                </a:solidFill>
                <a:latin typeface="Arial Narrow" panose="020B0606020202030204" pitchFamily="34" charset="0"/>
              </a:rPr>
              <a:t> числа 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srgbClr val="0000FF"/>
                </a:solidFill>
              </a:rPr>
              <a:t>#include</a:t>
            </a:r>
            <a:r>
              <a:rPr lang="en-GB" sz="2400" dirty="0">
                <a:solidFill>
                  <a:srgbClr val="A31515"/>
                </a:solidFill>
              </a:rPr>
              <a:t>&lt;</a:t>
            </a:r>
            <a:r>
              <a:rPr lang="en-GB" sz="2400" dirty="0" err="1">
                <a:solidFill>
                  <a:srgbClr val="A31515"/>
                </a:solidFill>
              </a:rPr>
              <a:t>iostream</a:t>
            </a:r>
            <a:r>
              <a:rPr lang="en-GB" sz="2400" dirty="0">
                <a:solidFill>
                  <a:srgbClr val="A31515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srgbClr val="0000FF"/>
                </a:solidFill>
              </a:rPr>
              <a:t>using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namespace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std</a:t>
            </a:r>
            <a:r>
              <a:rPr lang="en-GB" sz="2400" dirty="0">
                <a:solidFill>
                  <a:prstClr val="black"/>
                </a:solidFill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2400" dirty="0">
                <a:solidFill>
                  <a:srgbClr val="0000FF"/>
                </a:solidFill>
              </a:rPr>
              <a:t>void</a:t>
            </a:r>
            <a:r>
              <a:rPr lang="en-GB" sz="2400" dirty="0">
                <a:solidFill>
                  <a:prstClr val="black"/>
                </a:solidFill>
              </a:rPr>
              <a:t> f(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N, 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&amp; m1, 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&amp; m0);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main()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{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n1, n2, N;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 err="1">
                <a:solidFill>
                  <a:prstClr val="black"/>
                </a:solidFill>
              </a:rPr>
              <a:t>cout</a:t>
            </a:r>
            <a:r>
              <a:rPr lang="en-US" sz="2400" dirty="0">
                <a:solidFill>
                  <a:prstClr val="black"/>
                </a:solidFill>
              </a:rPr>
              <a:t>&lt;&lt;</a:t>
            </a:r>
            <a:r>
              <a:rPr lang="en-US" sz="2400" dirty="0">
                <a:solidFill>
                  <a:srgbClr val="A31515"/>
                </a:solidFill>
              </a:rPr>
              <a:t>"Input a two-digit number:"</a:t>
            </a:r>
            <a:r>
              <a:rPr lang="en-US" sz="2400" dirty="0">
                <a:solidFill>
                  <a:prstClr val="black"/>
                </a:solidFill>
              </a:rPr>
              <a:t>; </a:t>
            </a:r>
            <a:r>
              <a:rPr lang="en-US" sz="2400" dirty="0" err="1">
                <a:solidFill>
                  <a:prstClr val="black"/>
                </a:solidFill>
              </a:rPr>
              <a:t>cin</a:t>
            </a:r>
            <a:r>
              <a:rPr lang="en-US" sz="2400" dirty="0">
                <a:solidFill>
                  <a:prstClr val="black"/>
                </a:solidFill>
              </a:rPr>
              <a:t>&gt;&gt;N;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f(N,n1,n2);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 err="1">
                <a:solidFill>
                  <a:prstClr val="black"/>
                </a:solidFill>
              </a:rPr>
              <a:t>cout</a:t>
            </a:r>
            <a:r>
              <a:rPr lang="en-US" sz="2400" dirty="0">
                <a:solidFill>
                  <a:prstClr val="black"/>
                </a:solidFill>
              </a:rPr>
              <a:t>&lt;&lt; </a:t>
            </a:r>
            <a:r>
              <a:rPr lang="en-US" sz="2400" dirty="0">
                <a:solidFill>
                  <a:srgbClr val="A31515"/>
                </a:solidFill>
              </a:rPr>
              <a:t>"The first digit = "</a:t>
            </a:r>
            <a:r>
              <a:rPr lang="en-US" sz="2400" dirty="0">
                <a:solidFill>
                  <a:prstClr val="black"/>
                </a:solidFill>
              </a:rPr>
              <a:t>&lt;&lt;n1&lt;&lt;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2400" dirty="0">
                <a:solidFill>
                  <a:srgbClr val="A31515"/>
                </a:solidFill>
              </a:rPr>
              <a:t>"\n The second digit = "</a:t>
            </a:r>
            <a:r>
              <a:rPr lang="en-GB" sz="2400" dirty="0">
                <a:solidFill>
                  <a:prstClr val="black"/>
                </a:solidFill>
              </a:rPr>
              <a:t>&lt;&lt;n2&lt;&lt;</a:t>
            </a:r>
            <a:r>
              <a:rPr lang="en-GB" sz="2400" dirty="0" err="1">
                <a:solidFill>
                  <a:prstClr val="black"/>
                </a:solidFill>
              </a:rPr>
              <a:t>endl</a:t>
            </a:r>
            <a:r>
              <a:rPr lang="en-GB" sz="2400" dirty="0">
                <a:solidFill>
                  <a:prstClr val="black"/>
                </a:solidFill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system(</a:t>
            </a:r>
            <a:r>
              <a:rPr lang="en-GB" sz="2400" dirty="0">
                <a:solidFill>
                  <a:srgbClr val="A31515"/>
                </a:solidFill>
              </a:rPr>
              <a:t>"pause"</a:t>
            </a:r>
            <a:r>
              <a:rPr lang="en-GB" sz="2400" dirty="0">
                <a:solidFill>
                  <a:prstClr val="black"/>
                </a:solidFill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2400" dirty="0">
                <a:solidFill>
                  <a:srgbClr val="0000FF"/>
                </a:solidFill>
              </a:rPr>
              <a:t>return</a:t>
            </a:r>
            <a:r>
              <a:rPr lang="en-GB" sz="2400" dirty="0">
                <a:solidFill>
                  <a:prstClr val="black"/>
                </a:solidFill>
              </a:rPr>
              <a:t> 0;</a:t>
            </a:r>
            <a:r>
              <a:rPr lang="ru-RU" sz="2400" dirty="0">
                <a:solidFill>
                  <a:prstClr val="black"/>
                </a:solidFill>
              </a:rPr>
              <a:t>}</a:t>
            </a:r>
            <a:endParaRPr lang="ru-RU" sz="20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ru-RU" sz="2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ru-RU" sz="2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7742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323850" y="0"/>
            <a:ext cx="8820150" cy="647700"/>
          </a:xfrm>
        </p:spPr>
        <p:txBody>
          <a:bodyPr/>
          <a:lstStyle/>
          <a:p>
            <a:r>
              <a:rPr lang="ru-RU" sz="3600" dirty="0"/>
              <a:t>Код функции</a:t>
            </a:r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E2DD61D-CA0E-4B92-8DD6-4B027B7B070C}" type="slidenum">
              <a:rPr lang="ru-RU" smtClean="0">
                <a:solidFill>
                  <a:srgbClr val="262626"/>
                </a:solidFill>
                <a:latin typeface="Impact" panose="020B0806030902050204" pitchFamily="34" charset="0"/>
              </a:rPr>
              <a:pPr/>
              <a:t>4</a:t>
            </a:fld>
            <a:endParaRPr lang="ru-RU">
              <a:solidFill>
                <a:srgbClr val="262626"/>
              </a:solidFill>
              <a:latin typeface="Impact" panose="020B0806030902050204" pitchFamily="34" charset="0"/>
            </a:endParaRPr>
          </a:p>
        </p:txBody>
      </p:sp>
      <p:sp>
        <p:nvSpPr>
          <p:cNvPr id="6" name="Объект 2"/>
          <p:cNvSpPr>
            <a:spLocks noGrp="1" noChangeAspect="1"/>
          </p:cNvSpPr>
          <p:nvPr>
            <p:ph idx="1"/>
          </p:nvPr>
        </p:nvSpPr>
        <p:spPr>
          <a:xfrm>
            <a:off x="23664" y="836487"/>
            <a:ext cx="8856663" cy="5616575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rgbClr val="0000FF"/>
                </a:solidFill>
              </a:rPr>
              <a:t>void</a:t>
            </a:r>
            <a:r>
              <a:rPr lang="en-GB" sz="2400" dirty="0">
                <a:solidFill>
                  <a:prstClr val="black"/>
                </a:solidFill>
              </a:rPr>
              <a:t> f(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N, 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&amp; m1, 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&amp; m0)</a:t>
            </a:r>
          </a:p>
          <a:p>
            <a:pPr marL="0" indent="0">
              <a:buNone/>
            </a:pPr>
            <a:r>
              <a:rPr lang="en-GB" sz="2400" dirty="0">
                <a:solidFill>
                  <a:prstClr val="black"/>
                </a:solidFill>
              </a:rPr>
              <a:t>{</a:t>
            </a:r>
            <a:endParaRPr lang="ru-RU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prstClr val="black"/>
                </a:solidFill>
              </a:rPr>
              <a:t>m1=N/10;</a:t>
            </a:r>
            <a:endParaRPr lang="ru-RU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prstClr val="black"/>
                </a:solidFill>
              </a:rPr>
              <a:t>m0=N%10; </a:t>
            </a:r>
            <a:endParaRPr lang="ru-RU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0000FF"/>
                </a:solidFill>
              </a:rPr>
              <a:t>return</a:t>
            </a:r>
            <a:r>
              <a:rPr lang="en-GB" sz="2400" dirty="0">
                <a:solidFill>
                  <a:prstClr val="black"/>
                </a:solidFill>
              </a:rPr>
              <a:t>;}</a:t>
            </a:r>
            <a:endParaRPr lang="ru-RU" sz="2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ru-RU" sz="2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05482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323850" y="0"/>
            <a:ext cx="8820150" cy="647700"/>
          </a:xfrm>
        </p:spPr>
        <p:txBody>
          <a:bodyPr/>
          <a:lstStyle/>
          <a:p>
            <a:r>
              <a:rPr lang="ru-RU" sz="3600" dirty="0"/>
              <a:t>Примеры применения функций</a:t>
            </a:r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E2DD61D-CA0E-4B92-8DD6-4B027B7B070C}" type="slidenum">
              <a:rPr lang="ru-RU" smtClean="0">
                <a:solidFill>
                  <a:srgbClr val="262626"/>
                </a:solidFill>
                <a:latin typeface="Impact" panose="020B0806030902050204" pitchFamily="34" charset="0"/>
              </a:rPr>
              <a:pPr/>
              <a:t>5</a:t>
            </a:fld>
            <a:endParaRPr lang="ru-RU">
              <a:solidFill>
                <a:srgbClr val="262626"/>
              </a:solidFill>
              <a:latin typeface="Impact" panose="020B0806030902050204" pitchFamily="34" charset="0"/>
            </a:endParaRPr>
          </a:p>
        </p:txBody>
      </p:sp>
      <p:sp>
        <p:nvSpPr>
          <p:cNvPr id="6" name="Объект 2"/>
          <p:cNvSpPr>
            <a:spLocks noGrp="1" noChangeAspect="1"/>
          </p:cNvSpPr>
          <p:nvPr>
            <p:ph idx="1"/>
          </p:nvPr>
        </p:nvSpPr>
        <p:spPr>
          <a:xfrm>
            <a:off x="0" y="647700"/>
            <a:ext cx="8856663" cy="561657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ru-RU" sz="2600" b="1" dirty="0">
                <a:solidFill>
                  <a:srgbClr val="0070C0"/>
                </a:solidFill>
                <a:latin typeface="Arial Narrow" panose="020B0606020202030204" pitchFamily="34" charset="0"/>
              </a:rPr>
              <a:t>Напишите функцию f(</a:t>
            </a:r>
            <a:r>
              <a:rPr lang="ru-RU" sz="26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int</a:t>
            </a:r>
            <a:r>
              <a:rPr lang="ru-RU" sz="2600" b="1" dirty="0">
                <a:solidFill>
                  <a:srgbClr val="0070C0"/>
                </a:solidFill>
                <a:latin typeface="Arial Narrow" panose="020B0606020202030204" pitchFamily="34" charset="0"/>
              </a:rPr>
              <a:t> N, </a:t>
            </a:r>
            <a:r>
              <a:rPr lang="ru-RU" sz="26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int</a:t>
            </a:r>
            <a:r>
              <a:rPr lang="ru-RU" sz="2600" b="1" dirty="0">
                <a:solidFill>
                  <a:srgbClr val="0070C0"/>
                </a:solidFill>
                <a:latin typeface="Arial Narrow" panose="020B0606020202030204" pitchFamily="34" charset="0"/>
              </a:rPr>
              <a:t> * m1, </a:t>
            </a:r>
            <a:r>
              <a:rPr lang="ru-RU" sz="26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int</a:t>
            </a:r>
            <a:r>
              <a:rPr lang="ru-RU" sz="2600" b="1" dirty="0">
                <a:solidFill>
                  <a:srgbClr val="0070C0"/>
                </a:solidFill>
                <a:latin typeface="Arial Narrow" panose="020B0606020202030204" pitchFamily="34" charset="0"/>
              </a:rPr>
              <a:t> * m0), которая возвращает первую и последнюю цифры двузначного </a:t>
            </a:r>
            <a:r>
              <a:rPr lang="ru-RU" sz="2600" b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нату-рального</a:t>
            </a:r>
            <a:r>
              <a:rPr lang="ru-RU" sz="2600" b="1" dirty="0">
                <a:solidFill>
                  <a:srgbClr val="0070C0"/>
                </a:solidFill>
                <a:latin typeface="Arial Narrow" panose="020B0606020202030204" pitchFamily="34" charset="0"/>
              </a:rPr>
              <a:t> числа 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2400" dirty="0">
                <a:solidFill>
                  <a:srgbClr val="0000FF"/>
                </a:solidFill>
              </a:rPr>
              <a:t>#include</a:t>
            </a:r>
            <a:r>
              <a:rPr lang="en-GB" sz="2400" dirty="0">
                <a:solidFill>
                  <a:srgbClr val="A31515"/>
                </a:solidFill>
              </a:rPr>
              <a:t>&lt;</a:t>
            </a:r>
            <a:r>
              <a:rPr lang="en-GB" sz="2400" dirty="0" err="1">
                <a:solidFill>
                  <a:srgbClr val="A31515"/>
                </a:solidFill>
              </a:rPr>
              <a:t>iostream</a:t>
            </a:r>
            <a:r>
              <a:rPr lang="en-GB" sz="2400" dirty="0">
                <a:solidFill>
                  <a:srgbClr val="A31515"/>
                </a:solidFill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2400" dirty="0">
                <a:solidFill>
                  <a:srgbClr val="0000FF"/>
                </a:solidFill>
              </a:rPr>
              <a:t>using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namespace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std</a:t>
            </a:r>
            <a:r>
              <a:rPr lang="en-GB" sz="2400" dirty="0">
                <a:solidFill>
                  <a:prstClr val="black"/>
                </a:solidFill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2400" dirty="0">
                <a:solidFill>
                  <a:srgbClr val="0000FF"/>
                </a:solidFill>
              </a:rPr>
              <a:t>void</a:t>
            </a:r>
            <a:r>
              <a:rPr lang="en-GB" sz="2400" dirty="0">
                <a:solidFill>
                  <a:prstClr val="black"/>
                </a:solidFill>
              </a:rPr>
              <a:t> f(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N, 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* m1, 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* m0);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main()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{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 m1, m2, N;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 err="1">
                <a:solidFill>
                  <a:prstClr val="black"/>
                </a:solidFill>
              </a:rPr>
              <a:t>cout</a:t>
            </a:r>
            <a:r>
              <a:rPr lang="en-US" sz="2400" dirty="0">
                <a:solidFill>
                  <a:prstClr val="black"/>
                </a:solidFill>
              </a:rPr>
              <a:t>&lt;&lt;</a:t>
            </a:r>
            <a:r>
              <a:rPr lang="en-US" sz="2400" dirty="0">
                <a:solidFill>
                  <a:srgbClr val="A31515"/>
                </a:solidFill>
              </a:rPr>
              <a:t>"Input a two-digit number:"</a:t>
            </a:r>
            <a:r>
              <a:rPr lang="en-US" sz="2400" dirty="0">
                <a:solidFill>
                  <a:prstClr val="black"/>
                </a:solidFill>
              </a:rPr>
              <a:t>; </a:t>
            </a:r>
            <a:r>
              <a:rPr lang="en-US" sz="2400" dirty="0" err="1">
                <a:solidFill>
                  <a:prstClr val="black"/>
                </a:solidFill>
              </a:rPr>
              <a:t>cin</a:t>
            </a:r>
            <a:r>
              <a:rPr lang="en-US" sz="2400" dirty="0">
                <a:solidFill>
                  <a:prstClr val="black"/>
                </a:solidFill>
              </a:rPr>
              <a:t>&gt;&gt;N;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f(N,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en-GB" sz="2400" dirty="0">
                <a:solidFill>
                  <a:prstClr val="black"/>
                </a:solidFill>
              </a:rPr>
              <a:t>&amp;m1,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en-GB" sz="2400" dirty="0">
                <a:solidFill>
                  <a:prstClr val="black"/>
                </a:solidFill>
              </a:rPr>
              <a:t>&amp;m2);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 err="1">
                <a:solidFill>
                  <a:prstClr val="black"/>
                </a:solidFill>
              </a:rPr>
              <a:t>cout</a:t>
            </a:r>
            <a:r>
              <a:rPr lang="en-US" sz="2400" dirty="0">
                <a:solidFill>
                  <a:prstClr val="black"/>
                </a:solidFill>
              </a:rPr>
              <a:t>&lt;&lt; </a:t>
            </a:r>
            <a:r>
              <a:rPr lang="en-US" sz="2400" dirty="0">
                <a:solidFill>
                  <a:srgbClr val="A31515"/>
                </a:solidFill>
              </a:rPr>
              <a:t>"The first digit = "</a:t>
            </a:r>
            <a:r>
              <a:rPr lang="en-US" sz="2400" dirty="0">
                <a:solidFill>
                  <a:prstClr val="black"/>
                </a:solidFill>
              </a:rPr>
              <a:t>&lt;&lt;m1&lt;&lt;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rgbClr val="A31515"/>
                </a:solidFill>
              </a:rPr>
              <a:t>"\n The second digit = "</a:t>
            </a:r>
            <a:r>
              <a:rPr lang="en-US" sz="2400" dirty="0">
                <a:solidFill>
                  <a:prstClr val="black"/>
                </a:solidFill>
              </a:rPr>
              <a:t>&lt;&lt;m2&lt;&lt;</a:t>
            </a:r>
            <a:r>
              <a:rPr lang="en-US" sz="2400" dirty="0" err="1">
                <a:solidFill>
                  <a:prstClr val="black"/>
                </a:solidFill>
              </a:rPr>
              <a:t>endl</a:t>
            </a:r>
            <a:r>
              <a:rPr lang="en-US" sz="2400" dirty="0">
                <a:solidFill>
                  <a:prstClr val="black"/>
                </a:solidFill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system(</a:t>
            </a:r>
            <a:r>
              <a:rPr lang="en-GB" sz="2400" dirty="0">
                <a:solidFill>
                  <a:srgbClr val="A31515"/>
                </a:solidFill>
              </a:rPr>
              <a:t>"pause"</a:t>
            </a:r>
            <a:r>
              <a:rPr lang="en-GB" sz="2400" dirty="0">
                <a:solidFill>
                  <a:prstClr val="black"/>
                </a:solidFill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2400" dirty="0">
                <a:solidFill>
                  <a:srgbClr val="0000FF"/>
                </a:solidFill>
              </a:rPr>
              <a:t>return</a:t>
            </a:r>
            <a:r>
              <a:rPr lang="en-GB" sz="2400" dirty="0">
                <a:solidFill>
                  <a:prstClr val="black"/>
                </a:solidFill>
              </a:rPr>
              <a:t> 0;</a:t>
            </a:r>
            <a:r>
              <a:rPr lang="ru-RU" sz="2400" dirty="0">
                <a:solidFill>
                  <a:prstClr val="black"/>
                </a:solidFill>
              </a:rPr>
              <a:t>}</a:t>
            </a:r>
            <a:endParaRPr lang="ru-RU" sz="2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ru-RU" sz="2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437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323850" y="0"/>
            <a:ext cx="8820150" cy="647700"/>
          </a:xfrm>
        </p:spPr>
        <p:txBody>
          <a:bodyPr/>
          <a:lstStyle/>
          <a:p>
            <a:r>
              <a:rPr lang="ru-RU" sz="3600" dirty="0"/>
              <a:t>Код функции</a:t>
            </a:r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E2DD61D-CA0E-4B92-8DD6-4B027B7B070C}" type="slidenum">
              <a:rPr lang="ru-RU" smtClean="0">
                <a:solidFill>
                  <a:srgbClr val="262626"/>
                </a:solidFill>
                <a:latin typeface="Impact" panose="020B0806030902050204" pitchFamily="34" charset="0"/>
              </a:rPr>
              <a:pPr/>
              <a:t>6</a:t>
            </a:fld>
            <a:endParaRPr lang="ru-RU">
              <a:solidFill>
                <a:srgbClr val="262626"/>
              </a:solidFill>
              <a:latin typeface="Impact" panose="020B0806030902050204" pitchFamily="34" charset="0"/>
            </a:endParaRPr>
          </a:p>
        </p:txBody>
      </p:sp>
      <p:sp>
        <p:nvSpPr>
          <p:cNvPr id="6" name="Объект 2"/>
          <p:cNvSpPr>
            <a:spLocks noGrp="1" noChangeAspect="1"/>
          </p:cNvSpPr>
          <p:nvPr>
            <p:ph idx="1"/>
          </p:nvPr>
        </p:nvSpPr>
        <p:spPr>
          <a:xfrm>
            <a:off x="23664" y="836487"/>
            <a:ext cx="8856663" cy="5616575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rgbClr val="0000FF"/>
                </a:solidFill>
              </a:rPr>
              <a:t>void</a:t>
            </a:r>
            <a:r>
              <a:rPr lang="en-GB" sz="2400" dirty="0">
                <a:solidFill>
                  <a:prstClr val="black"/>
                </a:solidFill>
              </a:rPr>
              <a:t> f(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N, 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* m1, 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* m0)</a:t>
            </a:r>
          </a:p>
          <a:p>
            <a:pPr marL="0" indent="0">
              <a:buNone/>
            </a:pPr>
            <a:r>
              <a:rPr lang="en-GB" sz="2400" dirty="0">
                <a:solidFill>
                  <a:prstClr val="black"/>
                </a:solidFill>
              </a:rPr>
              <a:t>{</a:t>
            </a:r>
            <a:endParaRPr lang="ru-RU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prstClr val="black"/>
                </a:solidFill>
              </a:rPr>
              <a:t>*m1=N/10;</a:t>
            </a:r>
          </a:p>
          <a:p>
            <a:pPr marL="0" indent="0">
              <a:buNone/>
            </a:pPr>
            <a:r>
              <a:rPr lang="en-GB" sz="2400" dirty="0">
                <a:solidFill>
                  <a:prstClr val="black"/>
                </a:solidFill>
              </a:rPr>
              <a:t>*m0=N%10; </a:t>
            </a:r>
            <a:endParaRPr lang="ru-RU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0000FF"/>
                </a:solidFill>
              </a:rPr>
              <a:t>return</a:t>
            </a:r>
            <a:r>
              <a:rPr lang="en-GB" sz="2400" dirty="0">
                <a:solidFill>
                  <a:prstClr val="black"/>
                </a:solidFill>
              </a:rPr>
              <a:t>;}</a:t>
            </a:r>
            <a:endParaRPr lang="ru-RU" sz="2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57044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Анализ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7238" y="1196752"/>
            <a:ext cx="8229600" cy="4525963"/>
          </a:xfrm>
        </p:spPr>
        <p:txBody>
          <a:bodyPr/>
          <a:lstStyle/>
          <a:p>
            <a:r>
              <a:rPr lang="ru-RU" dirty="0"/>
              <a:t>Если в качестве формальных параметров </a:t>
            </a:r>
            <a:r>
              <a:rPr lang="ru-RU" b="1" i="1" dirty="0"/>
              <a:t>стоят переменные-ссылки</a:t>
            </a:r>
            <a:r>
              <a:rPr lang="ru-RU" dirty="0"/>
              <a:t>, то для адекватной работы программы необходимо </a:t>
            </a:r>
            <a:r>
              <a:rPr lang="ru-RU" i="1" dirty="0"/>
              <a:t>выделить в вызывающей функции память </a:t>
            </a:r>
            <a:r>
              <a:rPr lang="ru-RU" dirty="0"/>
              <a:t>под переменные, которые будут переданы по этим ссылкам. </a:t>
            </a:r>
          </a:p>
          <a:p>
            <a:r>
              <a:rPr lang="ru-RU" dirty="0"/>
              <a:t>Вызываемая функция работает непосредственно в той области памяти, которая выделена под переменные в вызывающей функции.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F44FF-E508-43C9-94CF-852B25812015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171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2050" y="0"/>
            <a:ext cx="8229600" cy="1143000"/>
          </a:xfrm>
        </p:spPr>
        <p:txBody>
          <a:bodyPr/>
          <a:lstStyle/>
          <a:p>
            <a:r>
              <a:rPr lang="ru-RU" b="1" dirty="0"/>
              <a:t>Анализ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4525963"/>
          </a:xfrm>
        </p:spPr>
        <p:txBody>
          <a:bodyPr/>
          <a:lstStyle/>
          <a:p>
            <a:r>
              <a:rPr lang="ru-RU" dirty="0"/>
              <a:t>Если в качестве формальных параметров стоят </a:t>
            </a:r>
            <a:r>
              <a:rPr lang="ru-RU" b="1" i="1" dirty="0"/>
              <a:t>переменные-указатели</a:t>
            </a:r>
            <a:r>
              <a:rPr lang="ru-RU" dirty="0"/>
              <a:t>, то для адекватной работы программы необходимо </a:t>
            </a:r>
            <a:r>
              <a:rPr lang="ru-RU" b="1" i="1" dirty="0" err="1"/>
              <a:t>разыменовать</a:t>
            </a:r>
            <a:r>
              <a:rPr lang="ru-RU" b="1" i="1" dirty="0"/>
              <a:t> фактические параметры </a:t>
            </a:r>
            <a:r>
              <a:rPr lang="ru-RU" dirty="0"/>
              <a:t>и передать в указатели их адреса, т.е. взять адрес по ссылке</a:t>
            </a:r>
          </a:p>
          <a:p>
            <a:r>
              <a:rPr lang="ru-RU" dirty="0"/>
              <a:t>Вызываемая функция работает непосредственно с </a:t>
            </a:r>
            <a:r>
              <a:rPr lang="ru-RU" dirty="0" err="1"/>
              <a:t>разыменованными</a:t>
            </a:r>
            <a:r>
              <a:rPr lang="ru-RU" dirty="0"/>
              <a:t> переменными, поэтому знак указателя необходим при выполнении операций в теле вызываемой функции.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F44FF-E508-43C9-94CF-852B25812015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064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323850" y="0"/>
            <a:ext cx="8820150" cy="647700"/>
          </a:xfrm>
        </p:spPr>
        <p:txBody>
          <a:bodyPr/>
          <a:lstStyle/>
          <a:p>
            <a:r>
              <a:rPr lang="ru-RU" sz="3600" dirty="0"/>
              <a:t>Функция вычисления суммы ряда</a:t>
            </a:r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E2DD61D-CA0E-4B92-8DD6-4B027B7B070C}" type="slidenum">
              <a:rPr lang="ru-RU" smtClean="0">
                <a:solidFill>
                  <a:srgbClr val="262626"/>
                </a:solidFill>
                <a:latin typeface="Impact" panose="020B0806030902050204" pitchFamily="34" charset="0"/>
              </a:rPr>
              <a:pPr/>
              <a:t>9</a:t>
            </a:fld>
            <a:endParaRPr lang="ru-RU">
              <a:solidFill>
                <a:srgbClr val="262626"/>
              </a:solidFill>
              <a:latin typeface="Impact" panose="020B0806030902050204" pitchFamily="34" charset="0"/>
            </a:endParaRPr>
          </a:p>
        </p:txBody>
      </p:sp>
      <p:sp>
        <p:nvSpPr>
          <p:cNvPr id="6" name="Объект 2"/>
          <p:cNvSpPr>
            <a:spLocks noGrp="1" noChangeAspect="1"/>
          </p:cNvSpPr>
          <p:nvPr>
            <p:ph idx="1"/>
          </p:nvPr>
        </p:nvSpPr>
        <p:spPr>
          <a:xfrm>
            <a:off x="23664" y="836487"/>
            <a:ext cx="8856663" cy="561657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ru-RU" sz="2600" b="1" dirty="0">
                <a:solidFill>
                  <a:srgbClr val="0070C0"/>
                </a:solidFill>
                <a:latin typeface="Arial Narrow" panose="020B0606020202030204" pitchFamily="34" charset="0"/>
              </a:rPr>
              <a:t>Составить программу для вычисления суммы ряда </a:t>
            </a:r>
            <a:r>
              <a:rPr lang="en-GB" sz="2400" dirty="0">
                <a:solidFill>
                  <a:srgbClr val="0000FF"/>
                </a:solidFill>
              </a:rPr>
              <a:t>#include</a:t>
            </a:r>
            <a:r>
              <a:rPr lang="en-GB" sz="2400" dirty="0">
                <a:solidFill>
                  <a:srgbClr val="A31515"/>
                </a:solidFill>
              </a:rPr>
              <a:t>&lt;</a:t>
            </a:r>
            <a:r>
              <a:rPr lang="en-GB" sz="2400" dirty="0" err="1">
                <a:solidFill>
                  <a:srgbClr val="A31515"/>
                </a:solidFill>
              </a:rPr>
              <a:t>iostream</a:t>
            </a:r>
            <a:r>
              <a:rPr lang="en-GB" sz="2400" dirty="0">
                <a:solidFill>
                  <a:srgbClr val="A31515"/>
                </a:solidFill>
              </a:rPr>
              <a:t>&gt;</a:t>
            </a:r>
            <a:endParaRPr lang="ru-RU" sz="2400" dirty="0">
              <a:solidFill>
                <a:srgbClr val="A31515"/>
              </a:solidFill>
            </a:endParaRPr>
          </a:p>
          <a:p>
            <a:pPr marL="0" indent="0">
              <a:buNone/>
              <a:defRPr/>
            </a:pPr>
            <a:r>
              <a:rPr lang="en-GB" sz="2400" dirty="0">
                <a:solidFill>
                  <a:srgbClr val="0000FF"/>
                </a:solidFill>
              </a:rPr>
              <a:t>#include</a:t>
            </a:r>
            <a:r>
              <a:rPr lang="en-GB" sz="2400" dirty="0">
                <a:solidFill>
                  <a:srgbClr val="A31515"/>
                </a:solidFill>
              </a:rPr>
              <a:t>&lt;</a:t>
            </a:r>
            <a:r>
              <a:rPr lang="en-US" sz="2400" dirty="0" err="1">
                <a:solidFill>
                  <a:srgbClr val="A31515"/>
                </a:solidFill>
              </a:rPr>
              <a:t>cmath</a:t>
            </a:r>
            <a:r>
              <a:rPr lang="en-GB" sz="2400" dirty="0">
                <a:solidFill>
                  <a:srgbClr val="A31515"/>
                </a:solidFill>
              </a:rPr>
              <a:t>&gt;</a:t>
            </a:r>
            <a:endParaRPr lang="ru-RU" sz="2400" dirty="0">
              <a:solidFill>
                <a:srgbClr val="A31515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srgbClr val="0000FF"/>
                </a:solidFill>
              </a:rPr>
              <a:t>using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namespace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std</a:t>
            </a:r>
            <a:r>
              <a:rPr lang="en-GB" sz="2400" dirty="0">
                <a:solidFill>
                  <a:prstClr val="black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srgbClr val="0000FF"/>
                </a:solidFill>
              </a:rPr>
              <a:t>float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sum_series</a:t>
            </a:r>
            <a:r>
              <a:rPr lang="en-GB" sz="2400" dirty="0">
                <a:solidFill>
                  <a:prstClr val="black"/>
                </a:solidFill>
              </a:rPr>
              <a:t>(</a:t>
            </a:r>
            <a:r>
              <a:rPr lang="en-GB" sz="2400" dirty="0">
                <a:solidFill>
                  <a:srgbClr val="0000FF"/>
                </a:solidFill>
              </a:rPr>
              <a:t>float</a:t>
            </a:r>
            <a:r>
              <a:rPr lang="en-GB" sz="2400" dirty="0">
                <a:solidFill>
                  <a:prstClr val="black"/>
                </a:solidFill>
              </a:rPr>
              <a:t> x, </a:t>
            </a: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N);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{</a:t>
            </a:r>
            <a:r>
              <a:rPr lang="en-GB" sz="2400" dirty="0">
                <a:solidFill>
                  <a:srgbClr val="0000FF"/>
                </a:solidFill>
              </a:rPr>
              <a:t>float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x,S</a:t>
            </a:r>
            <a:r>
              <a:rPr lang="en-GB" sz="2400" dirty="0">
                <a:solidFill>
                  <a:prstClr val="black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 err="1">
                <a:solidFill>
                  <a:srgbClr val="0000FF"/>
                </a:solidFill>
              </a:rPr>
              <a:t>int</a:t>
            </a:r>
            <a:r>
              <a:rPr lang="en-GB" sz="2400" dirty="0">
                <a:solidFill>
                  <a:prstClr val="black"/>
                </a:solidFill>
              </a:rPr>
              <a:t> N;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solidFill>
                  <a:prstClr val="black"/>
                </a:solidFill>
              </a:rPr>
              <a:t>cout&lt;&lt;</a:t>
            </a:r>
            <a:r>
              <a:rPr lang="fr-FR" sz="2400" dirty="0">
                <a:solidFill>
                  <a:srgbClr val="A31515"/>
                </a:solidFill>
              </a:rPr>
              <a:t>"Input x:"</a:t>
            </a:r>
            <a:r>
              <a:rPr lang="fr-FR" sz="2400" dirty="0">
                <a:solidFill>
                  <a:prstClr val="black"/>
                </a:solidFill>
              </a:rPr>
              <a:t>; cin&gt;&gt;x;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2400" dirty="0">
                <a:solidFill>
                  <a:prstClr val="black"/>
                </a:solidFill>
              </a:rPr>
              <a:t>cout&lt;&lt;</a:t>
            </a:r>
            <a:r>
              <a:rPr lang="pt-BR" sz="2400" dirty="0">
                <a:solidFill>
                  <a:srgbClr val="A31515"/>
                </a:solidFill>
              </a:rPr>
              <a:t>"Input N:"</a:t>
            </a:r>
            <a:r>
              <a:rPr lang="pt-BR" sz="2400" dirty="0">
                <a:solidFill>
                  <a:prstClr val="black"/>
                </a:solidFill>
              </a:rPr>
              <a:t>; cin&gt;&gt;N;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S=</a:t>
            </a:r>
            <a:r>
              <a:rPr lang="en-GB" sz="2400" dirty="0" err="1">
                <a:solidFill>
                  <a:prstClr val="black"/>
                </a:solidFill>
              </a:rPr>
              <a:t>sum_series</a:t>
            </a:r>
            <a:r>
              <a:rPr lang="en-GB" sz="2400" dirty="0">
                <a:solidFill>
                  <a:prstClr val="black"/>
                </a:solidFill>
              </a:rPr>
              <a:t>(</a:t>
            </a:r>
            <a:r>
              <a:rPr lang="en-GB" sz="2400" dirty="0" err="1">
                <a:solidFill>
                  <a:prstClr val="black"/>
                </a:solidFill>
              </a:rPr>
              <a:t>x,N</a:t>
            </a:r>
            <a:r>
              <a:rPr lang="en-GB" sz="2400" dirty="0">
                <a:solidFill>
                  <a:prstClr val="black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 err="1">
                <a:solidFill>
                  <a:prstClr val="black"/>
                </a:solidFill>
              </a:rPr>
              <a:t>cout</a:t>
            </a:r>
            <a:r>
              <a:rPr lang="en-GB" sz="2400" dirty="0">
                <a:solidFill>
                  <a:prstClr val="black"/>
                </a:solidFill>
              </a:rPr>
              <a:t>&lt;&lt;</a:t>
            </a:r>
            <a:r>
              <a:rPr lang="en-GB" sz="2400" dirty="0">
                <a:solidFill>
                  <a:srgbClr val="A31515"/>
                </a:solidFill>
              </a:rPr>
              <a:t>"S = "</a:t>
            </a:r>
            <a:r>
              <a:rPr lang="en-GB" sz="2400" dirty="0">
                <a:solidFill>
                  <a:prstClr val="black"/>
                </a:solidFill>
              </a:rPr>
              <a:t>&lt;&lt; S&lt;&lt; </a:t>
            </a:r>
            <a:r>
              <a:rPr lang="en-GB" sz="2400" dirty="0" err="1">
                <a:solidFill>
                  <a:prstClr val="black"/>
                </a:solidFill>
              </a:rPr>
              <a:t>endl</a:t>
            </a:r>
            <a:r>
              <a:rPr lang="en-GB" sz="2400" dirty="0">
                <a:solidFill>
                  <a:prstClr val="black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prstClr val="black"/>
                </a:solidFill>
              </a:rPr>
              <a:t>system(</a:t>
            </a:r>
            <a:r>
              <a:rPr lang="en-GB" sz="2400" dirty="0">
                <a:solidFill>
                  <a:srgbClr val="A31515"/>
                </a:solidFill>
              </a:rPr>
              <a:t>"pause"</a:t>
            </a:r>
            <a:r>
              <a:rPr lang="en-GB" sz="2400" dirty="0">
                <a:solidFill>
                  <a:prstClr val="black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solidFill>
                  <a:srgbClr val="0000FF"/>
                </a:solidFill>
              </a:rPr>
              <a:t>return</a:t>
            </a:r>
            <a:r>
              <a:rPr lang="en-GB" sz="2400" dirty="0">
                <a:solidFill>
                  <a:prstClr val="black"/>
                </a:solidFill>
              </a:rPr>
              <a:t>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prstClr val="black"/>
                </a:solidFill>
              </a:rPr>
              <a:t>}</a:t>
            </a:r>
            <a:endParaRPr lang="ru-RU" sz="2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ru-RU" sz="2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1" y="1340768"/>
            <a:ext cx="2740603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44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9991</TotalTime>
  <Words>1414</Words>
  <Application>Microsoft Office PowerPoint</Application>
  <PresentationFormat>Экран (4:3)</PresentationFormat>
  <Paragraphs>184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Arial Narrow</vt:lpstr>
      <vt:lpstr>Impact</vt:lpstr>
      <vt:lpstr>Verdana</vt:lpstr>
      <vt:lpstr>Оформление по умолчанию</vt:lpstr>
      <vt:lpstr>Уравнение</vt:lpstr>
      <vt:lpstr>1.Примеры решения задач в структурном подходе</vt:lpstr>
      <vt:lpstr>Презентация PowerPoint</vt:lpstr>
      <vt:lpstr>Примеры применения функций</vt:lpstr>
      <vt:lpstr>Код функции</vt:lpstr>
      <vt:lpstr>Примеры применения функций</vt:lpstr>
      <vt:lpstr>Код функции</vt:lpstr>
      <vt:lpstr>Анализ программы</vt:lpstr>
      <vt:lpstr>Анализ программы</vt:lpstr>
      <vt:lpstr>Функция вычисления суммы ряда</vt:lpstr>
      <vt:lpstr>Функция вычисления суммы ряда</vt:lpstr>
      <vt:lpstr>Функция табулирования суммы ряда для набора аргумента x</vt:lpstr>
      <vt:lpstr>Код функции table</vt:lpstr>
      <vt:lpstr>Передача в функцию массива</vt:lpstr>
      <vt:lpstr>Главная программа</vt:lpstr>
      <vt:lpstr>Коды функций</vt:lpstr>
      <vt:lpstr>Результаты работы программы</vt:lpstr>
      <vt:lpstr>Анализ программы</vt:lpstr>
      <vt:lpstr>Резюме: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*</dc:creator>
  <cp:lastModifiedBy>nk_petrova@mail.ru</cp:lastModifiedBy>
  <cp:revision>678</cp:revision>
  <cp:lastPrinted>2018-11-07T00:15:44Z</cp:lastPrinted>
  <dcterms:created xsi:type="dcterms:W3CDTF">2007-02-15T05:55:17Z</dcterms:created>
  <dcterms:modified xsi:type="dcterms:W3CDTF">2020-10-25T18:25:56Z</dcterms:modified>
</cp:coreProperties>
</file>