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F6D-0D5C-4CC5-B873-08A6A7F31139}" type="datetimeFigureOut">
              <a:rPr lang="ru-RU" smtClean="0"/>
              <a:t>30.03.2009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7E80-FDD1-4636-ACE1-66AA29FB8A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E80-FDD1-4636-ACE1-66AA29FB8A5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0C96-EE1A-4A3D-9CAE-1462532FB245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58C9-99F9-4AB6-856E-026E9690E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eutron" TargetMode="External"/><Relationship Id="rId13" Type="http://schemas.openxmlformats.org/officeDocument/2006/relationships/hyperlink" Target="http://en.wikipedia.org/wiki/Decay_mode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://en.wikipedia.org/wiki/List_of_isotopes_by_symbol" TargetMode="External"/><Relationship Id="rId12" Type="http://schemas.openxmlformats.org/officeDocument/2006/relationships/hyperlink" Target="http://en.wikipedia.org/wiki/Isotopes_of_yttrium" TargetMode="External"/><Relationship Id="rId2" Type="http://schemas.openxmlformats.org/officeDocument/2006/relationships/image" Target="../media/image31.gif"/><Relationship Id="rId16" Type="http://schemas.openxmlformats.org/officeDocument/2006/relationships/hyperlink" Target="http://en.wikipedia.org/wiki/Me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List_of_isotopes" TargetMode="External"/><Relationship Id="rId11" Type="http://schemas.openxmlformats.org/officeDocument/2006/relationships/hyperlink" Target="http://en.wikipedia.org/wiki/Decay_product" TargetMode="External"/><Relationship Id="rId5" Type="http://schemas.openxmlformats.org/officeDocument/2006/relationships/hyperlink" Target="http://en.wikipedia.org/wiki/Table_of_nuclides_(complete)" TargetMode="External"/><Relationship Id="rId15" Type="http://schemas.openxmlformats.org/officeDocument/2006/relationships/hyperlink" Target="http://en.wikipedia.org/wiki/Beta_decay" TargetMode="External"/><Relationship Id="rId10" Type="http://schemas.openxmlformats.org/officeDocument/2006/relationships/hyperlink" Target="http://en.wikipedia.org/wiki/Half-life" TargetMode="External"/><Relationship Id="rId4" Type="http://schemas.openxmlformats.org/officeDocument/2006/relationships/image" Target="../media/image33.gif"/><Relationship Id="rId9" Type="http://schemas.openxmlformats.org/officeDocument/2006/relationships/hyperlink" Target="http://en.wikipedia.org/wiki/Proton" TargetMode="External"/><Relationship Id="rId14" Type="http://schemas.openxmlformats.org/officeDocument/2006/relationships/hyperlink" Target="http://en.wikipedia.org/wiki/Decay_energ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www.aecc.ru/img/gal/machza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omskergebiet.ru/files/images/big/shk4_small.jpg" TargetMode="External"/><Relationship Id="rId5" Type="http://schemas.openxmlformats.org/officeDocument/2006/relationships/image" Target="../media/image20.gif"/><Relationship Id="rId4" Type="http://schemas.openxmlformats.org/officeDocument/2006/relationships/hyperlink" Target="http://uni.itbu.ru/WWW/sights/connects.nsf/05fcf35e57303c3ec325739100324f43/a0757edb2e3f874bc32573bd004a59ee/Pictures/0.84?OpenElement&amp;FieldElemFormat=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tesi.seu.ru/image00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Algerian" pitchFamily="82" charset="0"/>
              </a:rPr>
              <a:t>Tomsk-7 / </a:t>
            </a:r>
            <a:r>
              <a:rPr lang="ru-RU" b="1" smtClean="0">
                <a:latin typeface="Algerian" pitchFamily="82" charset="0"/>
              </a:rPr>
              <a:t/>
            </a:r>
            <a:br>
              <a:rPr lang="ru-RU" b="1" smtClean="0">
                <a:latin typeface="Algerian" pitchFamily="82" charset="0"/>
              </a:rPr>
            </a:br>
            <a:r>
              <a:rPr lang="en-US" b="1" smtClean="0">
                <a:latin typeface="Algerian" pitchFamily="82" charset="0"/>
              </a:rPr>
              <a:t>Seversk Combine 816 / Siberian Chemical Combine </a:t>
            </a:r>
            <a:br>
              <a:rPr lang="en-US" b="1" smtClean="0">
                <a:latin typeface="Algerian" pitchFamily="82" charset="0"/>
              </a:rPr>
            </a:br>
            <a:r>
              <a:rPr lang="en-US" b="1" smtClean="0">
                <a:latin typeface="Algerian" pitchFamily="82" charset="0"/>
              </a:rPr>
              <a:t>N 56°38' E 84°55' </a:t>
            </a:r>
            <a:br>
              <a:rPr lang="en-US" b="1" smtClean="0">
                <a:latin typeface="Algerian" pitchFamily="82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42852"/>
            <a:ext cx="483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BankGothic Lt BT" pitchFamily="34" charset="0"/>
              </a:rPr>
              <a:t>Weapons of Mass Destruction (WMD)</a:t>
            </a:r>
            <a:endParaRPr lang="en-US" b="1" dirty="0">
              <a:latin typeface="BankGothic Lt BT" pitchFamily="34" charset="0"/>
            </a:endParaRPr>
          </a:p>
        </p:txBody>
      </p:sp>
      <p:pic>
        <p:nvPicPr>
          <p:cNvPr id="5" name="Рисунок 4" descr="imagevie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0"/>
            <a:ext cx="1428750" cy="2019300"/>
          </a:xfrm>
          <a:prstGeom prst="rect">
            <a:avLst/>
          </a:prstGeom>
        </p:spPr>
      </p:pic>
      <p:pic>
        <p:nvPicPr>
          <p:cNvPr id="6" name="Рисунок 5" descr="Сибирский химический комбина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48768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b="1" i="1" u="sng" spc="600" dirty="0" smtClean="0"/>
              <a:t>Выбросы в атмосферу</a:t>
            </a:r>
            <a:endParaRPr lang="ru-RU" b="1" i="1" u="sng" spc="600" dirty="0"/>
          </a:p>
        </p:txBody>
      </p:sp>
      <p:pic>
        <p:nvPicPr>
          <p:cNvPr id="22530" name="Picture 2" descr="http://tekhnogaz.com/img/prod_img/mend_arg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1143000" cy="114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928670"/>
            <a:ext cx="326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Инертные радиоактивные газы</a:t>
            </a:r>
            <a:endParaRPr lang="ru-RU" dirty="0"/>
          </a:p>
        </p:txBody>
      </p:sp>
      <p:pic>
        <p:nvPicPr>
          <p:cNvPr id="22532" name="Picture 4" descr="http://www.m-n-r.ru/image/neon_gif/K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1143000" cy="857250"/>
          </a:xfrm>
          <a:prstGeom prst="rect">
            <a:avLst/>
          </a:prstGeom>
          <a:noFill/>
        </p:spPr>
      </p:pic>
      <p:pic>
        <p:nvPicPr>
          <p:cNvPr id="22534" name="Picture 6" descr="http://www.college.ru/chemistry/course/content/javagifs/63135283146574-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832043" cy="12858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857232"/>
            <a:ext cx="260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/>
              <a:t>90</a:t>
            </a:r>
            <a:r>
              <a:rPr lang="ru-RU" dirty="0" smtClean="0"/>
              <a:t>Sr (</a:t>
            </a:r>
            <a:r>
              <a:rPr lang="ru-RU" i="1" dirty="0" smtClean="0"/>
              <a:t>Т</a:t>
            </a:r>
            <a:r>
              <a:rPr lang="ru-RU" dirty="0" smtClean="0"/>
              <a:t> </a:t>
            </a:r>
            <a:r>
              <a:rPr lang="ru-RU" baseline="30000" dirty="0" smtClean="0"/>
              <a:t>1</a:t>
            </a:r>
            <a:r>
              <a:rPr lang="ru-RU" dirty="0" smtClean="0"/>
              <a:t>/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i="1" dirty="0" smtClean="0"/>
              <a:t>=</a:t>
            </a:r>
            <a:r>
              <a:rPr lang="ru-RU" dirty="0" smtClean="0"/>
              <a:t> 27,7 года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00760" y="1214422"/>
          <a:ext cx="2547934" cy="4139616"/>
        </p:xfrm>
        <a:graphic>
          <a:graphicData uri="http://schemas.openxmlformats.org/drawingml/2006/table">
            <a:tbl>
              <a:tblPr/>
              <a:tblGrid>
                <a:gridCol w="1273967"/>
                <a:gridCol w="1273967"/>
              </a:tblGrid>
              <a:tr h="332448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Strontium-90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5" action="ppaction://hlinkfile" tooltip="Table of nuclides (complete)"/>
                        </a:rPr>
                        <a:t>Full table</a:t>
                      </a:r>
                      <a:endParaRPr lang="en-US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906">
                <a:tc gridSpan="2">
                  <a:txBody>
                    <a:bodyPr/>
                    <a:lstStyle/>
                    <a:p>
                      <a:pPr algn="r"/>
                      <a:r>
                        <a:rPr lang="en-US" b="1"/>
                        <a:t>General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448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6" action="ppaction://hlinkfile" tooltip="List of isotopes"/>
                        </a:rPr>
                        <a:t>Name</a:t>
                      </a:r>
                      <a:r>
                        <a:rPr lang="en-US"/>
                        <a:t>, </a:t>
                      </a:r>
                      <a:r>
                        <a:rPr lang="en-US">
                          <a:hlinkClick r:id="rId7" action="ppaction://hlinkfile" tooltip="List of isotopes by symbol"/>
                        </a:rPr>
                        <a:t>symbol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Strontium-90,</a:t>
                      </a:r>
                      <a:r>
                        <a:rPr lang="en-US" baseline="30000"/>
                        <a:t>90</a:t>
                      </a:r>
                      <a:r>
                        <a:rPr lang="en-US"/>
                        <a:t>Sr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906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8" action="ppaction://hlinkfile" tooltip="Neutron"/>
                        </a:rPr>
                        <a:t>Neutrons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52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906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9" action="ppaction://hlinkfile" tooltip="Proton"/>
                        </a:rPr>
                        <a:t>Protons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38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906">
                <a:tc gridSpan="2">
                  <a:txBody>
                    <a:bodyPr/>
                    <a:lstStyle/>
                    <a:p>
                      <a:pPr algn="r"/>
                      <a:r>
                        <a:rPr lang="en-US" b="1"/>
                        <a:t>Nuclide data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906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10" action="ppaction://hlinkfile" tooltip="Half-life"/>
                        </a:rPr>
                        <a:t>Half-life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28.8 years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48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11" action="ppaction://hlinkfile" tooltip="Decay product"/>
                        </a:rPr>
                        <a:t>Decay products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30000">
                          <a:hlinkClick r:id="rId12" action="ppaction://hlinkfile" tooltip="Isotopes of yttrium"/>
                        </a:rPr>
                        <a:t>90</a:t>
                      </a:r>
                      <a:r>
                        <a:rPr lang="en-US">
                          <a:hlinkClick r:id="rId12" action="ppaction://hlinkfile" tooltip="Isotopes of yttrium"/>
                        </a:rPr>
                        <a:t>Y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48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hlinkClick r:id="rId13" action="ppaction://hlinkfile" tooltip="Decay mode"/>
                        </a:rPr>
                        <a:t>Decay mode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hlinkClick r:id="rId14" action="ppaction://hlinkfile" tooltip="Decay energy"/>
                        </a:rPr>
                        <a:t>Decay energy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77"/>
                    </a:solidFill>
                  </a:tcPr>
                </a:tc>
              </a:tr>
              <a:tr h="332448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hlinkClick r:id="rId15" action="ppaction://hlinkfile" tooltip="Beta decay"/>
                        </a:rPr>
                        <a:t>Beta decay</a:t>
                      </a:r>
                      <a:endParaRPr lang="en-US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0.546 </a:t>
                      </a:r>
                      <a:r>
                        <a:rPr lang="en-US" dirty="0" err="1">
                          <a:hlinkClick r:id="rId16" action="ppaction://hlinkfile" tooltip="MeV"/>
                        </a:rPr>
                        <a:t>MeV</a:t>
                      </a:r>
                      <a:endParaRPr lang="en-US" dirty="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43240" y="2285992"/>
          <a:ext cx="2762248" cy="2594610"/>
        </p:xfrm>
        <a:graphic>
          <a:graphicData uri="http://schemas.openxmlformats.org/drawingml/2006/table">
            <a:tbl>
              <a:tblPr/>
              <a:tblGrid>
                <a:gridCol w="1381124"/>
                <a:gridCol w="1381124"/>
              </a:tblGrid>
              <a:tr h="308611">
                <a:tc gridSpan="2">
                  <a:txBody>
                    <a:bodyPr/>
                    <a:lstStyle/>
                    <a:p>
                      <a:pPr algn="r"/>
                      <a:r>
                        <a:rPr lang="en-US" b="1"/>
                        <a:t>Iodine-131</a:t>
                      </a:r>
                      <a:r>
                        <a:rPr lang="en-US"/>
                        <a:t> </a:t>
                      </a:r>
                      <a:r>
                        <a:rPr lang="en-US">
                          <a:hlinkClick r:id="rId5" action="ppaction://hlinkfile" tooltip="Table of nuclides (complete)"/>
                        </a:rPr>
                        <a:t>Full table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11">
                <a:tc gridSpan="2">
                  <a:txBody>
                    <a:bodyPr/>
                    <a:lstStyle/>
                    <a:p>
                      <a:pPr algn="r"/>
                      <a:r>
                        <a:rPr lang="en-US" b="1"/>
                        <a:t>General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1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6" action="ppaction://hlinkfile" tooltip="List of isotopes"/>
                        </a:rPr>
                        <a:t>Name</a:t>
                      </a:r>
                      <a:r>
                        <a:rPr lang="en-US"/>
                        <a:t>, </a:t>
                      </a:r>
                      <a:r>
                        <a:rPr lang="en-US">
                          <a:hlinkClick r:id="rId7" action="ppaction://hlinkfile" tooltip="List of isotopes by symbol"/>
                        </a:rPr>
                        <a:t>symbol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Radioiodine,</a:t>
                      </a:r>
                      <a:r>
                        <a:rPr lang="en-US" baseline="30000"/>
                        <a:t>131</a:t>
                      </a:r>
                      <a:r>
                        <a:rPr lang="en-US"/>
                        <a:t>I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1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8" action="ppaction://hlinkfile" tooltip="Neutron"/>
                        </a:rPr>
                        <a:t>Neutrons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78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1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9" action="ppaction://hlinkfile" tooltip="Proton"/>
                        </a:rPr>
                        <a:t>Protons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53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11">
                <a:tc gridSpan="2">
                  <a:txBody>
                    <a:bodyPr/>
                    <a:lstStyle/>
                    <a:p>
                      <a:pPr algn="r"/>
                      <a:r>
                        <a:rPr lang="en-US" b="1"/>
                        <a:t>Nuclide data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11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linkClick r:id="rId10" action="ppaction://hlinkfile" tooltip="Half-life"/>
                        </a:rPr>
                        <a:t>Half-life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8.0197 days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86116" y="142873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aseline="30000" dirty="0" smtClean="0">
                <a:solidFill>
                  <a:prstClr val="black"/>
                </a:solidFill>
              </a:rPr>
              <a:t>137</a:t>
            </a:r>
            <a:r>
              <a:rPr lang="en-US" sz="3600" dirty="0" smtClean="0">
                <a:solidFill>
                  <a:prstClr val="black"/>
                </a:solidFill>
              </a:rPr>
              <a:t>Cs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5500702"/>
            <a:ext cx="3691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Альфа-излучающие радионуклиды:</a:t>
            </a:r>
          </a:p>
          <a:p>
            <a:pPr>
              <a:buFontTx/>
              <a:buChar char="-"/>
            </a:pPr>
            <a:r>
              <a:rPr lang="ru-RU" dirty="0" smtClean="0"/>
              <a:t>Уран</a:t>
            </a:r>
          </a:p>
          <a:p>
            <a:pPr>
              <a:buFontTx/>
              <a:buChar char="-"/>
            </a:pPr>
            <a:r>
              <a:rPr lang="ru-RU" dirty="0" smtClean="0"/>
              <a:t>Плутоний</a:t>
            </a:r>
          </a:p>
          <a:p>
            <a:pPr>
              <a:buFontTx/>
              <a:buChar char="-"/>
            </a:pPr>
            <a:r>
              <a:rPr lang="ru-RU" dirty="0" err="1" smtClean="0"/>
              <a:t>амириций</a:t>
            </a:r>
            <a:endParaRPr lang="ru-RU" dirty="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14282" y="3143248"/>
            <a:ext cx="26432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ерадиоактивные вредные химические вещества: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соединения фтора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трибутилфосфат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(ТБФ)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оксиды азота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азотная кислота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парафины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четыреххлористый углерод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бензол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ряд других компонентов.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Загрязнение территории атмосферными выбросами</a:t>
            </a:r>
            <a:endParaRPr lang="ru-RU" b="1" i="1" u="sng" dirty="0"/>
          </a:p>
        </p:txBody>
      </p:sp>
      <p:pic>
        <p:nvPicPr>
          <p:cNvPr id="3" name="Picture 4" descr="http://www.atomsib.ru/sci/ecology/control_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29354" cy="44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b="1" i="1" u="sng" spc="600" dirty="0" smtClean="0"/>
              <a:t>Выбросы в воду</a:t>
            </a:r>
            <a:endParaRPr lang="ru-RU" b="1" i="1" u="sng" spc="6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142984"/>
            <a:ext cx="25717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Натрий-24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фосфор-32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скандий-46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хром-51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железо-59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кобальт-60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цинк-65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мышьяк-76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цезий-137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европий-152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нептуний-239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плутоний-239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ряд других радионуклидов.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 descr="http://green.tomsk.ru/shared/uploads/galleryImages/2/thernilka_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14356"/>
            <a:ext cx="2870200" cy="3826933"/>
          </a:xfrm>
          <a:prstGeom prst="rect">
            <a:avLst/>
          </a:prstGeom>
          <a:noFill/>
        </p:spPr>
      </p:pic>
      <p:pic>
        <p:nvPicPr>
          <p:cNvPr id="23557" name="Picture 5" descr="http://green.tomsk.ru/shared/uploads/galleryImages/2/Nuclear_Znak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785794"/>
            <a:ext cx="2786082" cy="4179123"/>
          </a:xfrm>
          <a:prstGeom prst="rect">
            <a:avLst/>
          </a:prstGeom>
          <a:noFill/>
        </p:spPr>
      </p:pic>
      <p:pic>
        <p:nvPicPr>
          <p:cNvPr id="23559" name="Picture 7" descr="http://www.atomsib.ru/ecological_policy/12_perspekt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86256"/>
            <a:ext cx="2990191" cy="245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/>
          </a:bodyPr>
          <a:lstStyle/>
          <a:p>
            <a:r>
              <a:rPr lang="ru-RU" b="1" i="1" u="sng" spc="600" dirty="0" smtClean="0"/>
              <a:t>Инциденты на СХК</a:t>
            </a:r>
            <a:r>
              <a:rPr lang="ru-RU" b="1" i="1" u="sng" spc="600" dirty="0" smtClean="0"/>
              <a:t>:</a:t>
            </a:r>
            <a:endParaRPr lang="ru-RU" i="1" u="sng" spc="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51345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18 марта 1961 г. </a:t>
            </a:r>
            <a:r>
              <a:rPr lang="ru-RU" dirty="0" smtClean="0"/>
              <a:t>произошел </a:t>
            </a:r>
            <a:r>
              <a:rPr lang="ru-RU" dirty="0" smtClean="0"/>
              <a:t>взрыв испарителя, предназначенного для упаривания водных растворов после экстракции. Два смертельных случая;</a:t>
            </a:r>
            <a:br>
              <a:rPr lang="ru-RU" dirty="0" smtClean="0"/>
            </a:br>
            <a:r>
              <a:rPr lang="ru-RU" dirty="0" smtClean="0"/>
              <a:t>  </a:t>
            </a:r>
            <a:r>
              <a:rPr lang="ru-RU" dirty="0" smtClean="0">
                <a:solidFill>
                  <a:srgbClr val="FF0000"/>
                </a:solidFill>
              </a:rPr>
              <a:t>• </a:t>
            </a:r>
            <a:r>
              <a:rPr lang="ru-RU" b="1" i="1" dirty="0" smtClean="0">
                <a:solidFill>
                  <a:srgbClr val="FF0000"/>
                </a:solidFill>
              </a:rPr>
              <a:t>30 января 1963 г.</a:t>
            </a:r>
            <a:r>
              <a:rPr lang="ru-RU" dirty="0" smtClean="0"/>
              <a:t> – самоподдерживающаяся цепная реакция (СЦР) в течение 10 часов. Четыре человека из числа персонала были </a:t>
            </a:r>
            <a:r>
              <a:rPr lang="ru-RU" dirty="0" err="1" smtClean="0"/>
              <a:t>переоблучены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 • </a:t>
            </a:r>
            <a:r>
              <a:rPr lang="ru-RU" b="1" i="1" dirty="0" smtClean="0">
                <a:solidFill>
                  <a:srgbClr val="FF0000"/>
                </a:solidFill>
              </a:rPr>
              <a:t>13 декабря 1963 г. </a:t>
            </a:r>
            <a:r>
              <a:rPr lang="ru-RU" dirty="0" smtClean="0"/>
              <a:t>– СЦР в течение 18 часов;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 • </a:t>
            </a:r>
            <a:r>
              <a:rPr lang="ru-RU" b="1" i="1" dirty="0" smtClean="0">
                <a:solidFill>
                  <a:srgbClr val="FF0000"/>
                </a:solidFill>
              </a:rPr>
              <a:t>в 1963 г.</a:t>
            </a:r>
            <a:r>
              <a:rPr lang="ru-RU" dirty="0" smtClean="0"/>
              <a:t> на экспериментальном полигоне захоронения </a:t>
            </a:r>
            <a:r>
              <a:rPr lang="ru-RU" b="1" dirty="0" smtClean="0"/>
              <a:t>ЖРО</a:t>
            </a:r>
            <a:r>
              <a:rPr lang="ru-RU" dirty="0" smtClean="0"/>
              <a:t> имело место интенсивное </a:t>
            </a:r>
            <a:r>
              <a:rPr lang="ru-RU" dirty="0" err="1" smtClean="0"/>
              <a:t>газовыделение</a:t>
            </a:r>
            <a:r>
              <a:rPr lang="ru-RU" dirty="0" smtClean="0"/>
              <a:t> из наблюдательной скважины, повлекшее вынос радиоактивной газированной </a:t>
            </a:r>
            <a:r>
              <a:rPr lang="ru-RU" dirty="0" smtClean="0"/>
              <a:t>жидкости;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 18 </a:t>
            </a:r>
            <a:r>
              <a:rPr lang="ru-RU" b="1" i="1" dirty="0" smtClean="0">
                <a:solidFill>
                  <a:srgbClr val="FF0000"/>
                </a:solidFill>
              </a:rPr>
              <a:t>ноября 1967 г. </a:t>
            </a:r>
            <a:r>
              <a:rPr lang="ru-RU" dirty="0" smtClean="0"/>
              <a:t>– взрыв в сорбционной колонне;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24 марта 1977 г</a:t>
            </a:r>
            <a:r>
              <a:rPr lang="ru-RU" dirty="0" smtClean="0"/>
              <a:t>. – разрушение оборудования в реакторе производства реагентов;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• </a:t>
            </a:r>
            <a:r>
              <a:rPr lang="ru-RU" b="1" i="1" dirty="0" smtClean="0">
                <a:solidFill>
                  <a:srgbClr val="FF0000"/>
                </a:solidFill>
              </a:rPr>
              <a:t>в июне 1977 </a:t>
            </a:r>
            <a:r>
              <a:rPr lang="ru-RU" b="1" i="1" dirty="0" smtClean="0">
                <a:solidFill>
                  <a:srgbClr val="FF0000"/>
                </a:solidFill>
              </a:rPr>
              <a:t>г - </a:t>
            </a:r>
            <a:r>
              <a:rPr lang="ru-RU" dirty="0" smtClean="0"/>
              <a:t>повышенный </a:t>
            </a:r>
            <a:r>
              <a:rPr lang="ru-RU" dirty="0" smtClean="0"/>
              <a:t>выбросу в атмосферу в течение двух недель I</a:t>
            </a:r>
            <a:r>
              <a:rPr lang="ru-RU" baseline="30000" dirty="0" smtClean="0"/>
              <a:t>131</a:t>
            </a:r>
            <a:r>
              <a:rPr lang="ru-RU" dirty="0" smtClean="0"/>
              <a:t> в объеме 22 </a:t>
            </a:r>
            <a:r>
              <a:rPr lang="ru-RU" dirty="0" err="1" smtClean="0"/>
              <a:t>Кu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6 апреля 1993 г. </a:t>
            </a:r>
            <a:r>
              <a:rPr lang="ru-RU" dirty="0" smtClean="0"/>
              <a:t>– разрушение технологического оборудования, сопровождающееся взрывом газа, разрушением нескольких производственных зданий и выбросом аэрозолей в окружающую среду. Индекс по шкале INEC – 3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18 января 1997 г. </a:t>
            </a:r>
            <a:r>
              <a:rPr lang="ru-RU" dirty="0" smtClean="0"/>
              <a:t>произошла внеплановая остановка реактора АДЭ-5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За </a:t>
            </a:r>
            <a:r>
              <a:rPr lang="ru-RU" i="1" dirty="0" smtClean="0">
                <a:solidFill>
                  <a:srgbClr val="FF0000"/>
                </a:solidFill>
              </a:rPr>
              <a:t>время существования СХК произошло 36 аварийных ситуаций и инцидентов, в 5 случаях возникала самоподдерживающаяся цепная реакция, погибло 4 человека, 6 человек получили повышенные дозы облучения. </a:t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b="1" i="1" u="sng" spc="600" dirty="0" smtClean="0"/>
              <a:t>6 апреля 1993</a:t>
            </a:r>
            <a:endParaRPr lang="ru-RU" b="1" i="1" u="sng" spc="600" dirty="0"/>
          </a:p>
        </p:txBody>
      </p:sp>
      <p:pic>
        <p:nvPicPr>
          <p:cNvPr id="3" name="Рисунок 2" descr="авар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33462"/>
            <a:ext cx="5695950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857760"/>
            <a:ext cx="2786050" cy="1428760"/>
          </a:xfrm>
        </p:spPr>
        <p:txBody>
          <a:bodyPr>
            <a:normAutofit fontScale="90000"/>
          </a:bodyPr>
          <a:lstStyle/>
          <a:p>
            <a:r>
              <a:rPr lang="ru-RU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Внешний вид</a:t>
            </a:r>
            <a:endParaRPr lang="ru-RU" b="1" i="1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U_Tomsk_00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9152" cy="4340352"/>
          </a:xfrm>
          <a:prstGeom prst="rect">
            <a:avLst/>
          </a:prstGeom>
        </p:spPr>
      </p:pic>
      <p:pic>
        <p:nvPicPr>
          <p:cNvPr id="4" name="Рисунок 3" descr="RU_Tomsk_0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16" y="2700528"/>
            <a:ext cx="4901184" cy="4157472"/>
          </a:xfrm>
          <a:prstGeom prst="rect">
            <a:avLst/>
          </a:prstGeom>
        </p:spPr>
      </p:pic>
      <p:pic>
        <p:nvPicPr>
          <p:cNvPr id="5" name="Рисунок 4" descr="tomsk-7_4r0007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0"/>
            <a:ext cx="2928926" cy="317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500042"/>
            <a:ext cx="2285984" cy="714356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Месторас</a:t>
            </a:r>
            <a:br>
              <a:rPr lang="ru-RU" sz="32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</a:t>
            </a:r>
            <a:endParaRPr lang="ru-RU" sz="32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pc_toms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0364" cy="3643314"/>
          </a:xfrm>
          <a:prstGeom prst="rect">
            <a:avLst/>
          </a:prstGeom>
        </p:spPr>
      </p:pic>
      <p:pic>
        <p:nvPicPr>
          <p:cNvPr id="7" name="Рисунок 6" descr="tomsk-7_4r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15" y="1857364"/>
            <a:ext cx="4168985" cy="5000636"/>
          </a:xfrm>
          <a:prstGeom prst="rect">
            <a:avLst/>
          </a:prstGeom>
        </p:spPr>
      </p:pic>
      <p:pic>
        <p:nvPicPr>
          <p:cNvPr id="3" name="Рисунок 2" descr="n57e8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324832"/>
            <a:ext cx="3718837" cy="3533168"/>
          </a:xfrm>
          <a:prstGeom prst="rect">
            <a:avLst/>
          </a:prstGeom>
        </p:spPr>
      </p:pic>
      <p:pic>
        <p:nvPicPr>
          <p:cNvPr id="6" name="Рисунок 5" descr="tomsk-7_4r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0"/>
            <a:ext cx="4095746" cy="331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versk-Image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54" y="3899439"/>
            <a:ext cx="4128346" cy="2958561"/>
          </a:xfrm>
          <a:prstGeom prst="rect">
            <a:avLst/>
          </a:prstGeom>
        </p:spPr>
      </p:pic>
      <p:pic>
        <p:nvPicPr>
          <p:cNvPr id="5" name="Рисунок 4" descr="seversk-Image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752"/>
            <a:ext cx="5169296" cy="3364248"/>
          </a:xfrm>
          <a:prstGeom prst="rect">
            <a:avLst/>
          </a:prstGeom>
        </p:spPr>
      </p:pic>
      <p:pic>
        <p:nvPicPr>
          <p:cNvPr id="4" name="Рисунок 3" descr="seversk-Image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642918"/>
            <a:ext cx="4883684" cy="36038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518637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Реакторный завод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eactor-core-Image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2235"/>
            <a:ext cx="4214809" cy="2985259"/>
          </a:xfrm>
          <a:prstGeom prst="rect">
            <a:avLst/>
          </a:prstGeom>
        </p:spPr>
      </p:pic>
      <p:pic>
        <p:nvPicPr>
          <p:cNvPr id="3074" name="Picture 2" descr="http://new.atomsib.ru/sci/structure/RZ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46" y="0"/>
            <a:ext cx="2357454" cy="157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39784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Завод по разделению изотопов</a:t>
            </a:r>
            <a:endParaRPr lang="ru-RU" b="1" i="1" u="sng" dirty="0"/>
          </a:p>
        </p:txBody>
      </p:sp>
      <p:pic>
        <p:nvPicPr>
          <p:cNvPr id="1026" name="Picture 2" descr="http://atomexpo.ru/common/img/uploaded/PREDPRIATIA_ROSATOM/Tochmash-Shema-obogascheniya-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390900" cy="3810000"/>
          </a:xfrm>
          <a:prstGeom prst="rect">
            <a:avLst/>
          </a:prstGeom>
          <a:noFill/>
        </p:spPr>
      </p:pic>
      <p:pic>
        <p:nvPicPr>
          <p:cNvPr id="1034" name="Picture 10" descr="http://atomexpo.ru/common/img/uploaded/PREDPRIATIA_ROSATOM/Tochmash-Liniya-sborki-kaska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2857500" cy="1895475"/>
          </a:xfrm>
          <a:prstGeom prst="rect">
            <a:avLst/>
          </a:prstGeom>
          <a:noFill/>
        </p:spPr>
      </p:pic>
      <p:pic>
        <p:nvPicPr>
          <p:cNvPr id="1036" name="Picture 12" descr="Картинка 12 из 1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228975"/>
            <a:ext cx="507682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b="1" i="1" u="sng" spc="600" dirty="0" err="1" smtClean="0"/>
              <a:t>Сублиматный</a:t>
            </a:r>
            <a:r>
              <a:rPr lang="ru-RU" b="1" i="1" u="sng" spc="600" dirty="0" smtClean="0"/>
              <a:t> завод</a:t>
            </a:r>
            <a:endParaRPr lang="ru-RU" b="1" i="1" u="sng" spc="600" dirty="0"/>
          </a:p>
        </p:txBody>
      </p:sp>
      <p:pic>
        <p:nvPicPr>
          <p:cNvPr id="3" name="Picture 8" descr="http://new.atomsib.ru/sci/structure/SZ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2722550" cy="3891078"/>
          </a:xfrm>
          <a:prstGeom prst="rect">
            <a:avLst/>
          </a:prstGeom>
          <a:noFill/>
        </p:spPr>
      </p:pic>
      <p:pic>
        <p:nvPicPr>
          <p:cNvPr id="4" name="Picture 6" descr="http://new.atomsib.ru/sci/structure/SZ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946" y="1909258"/>
            <a:ext cx="3294054" cy="4948742"/>
          </a:xfrm>
          <a:prstGeom prst="rect">
            <a:avLst/>
          </a:prstGeom>
          <a:noFill/>
        </p:spPr>
      </p:pic>
      <p:pic>
        <p:nvPicPr>
          <p:cNvPr id="18434" name="Picture 2" descr="Картинка 2 из 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2943225" cy="3810000"/>
          </a:xfrm>
          <a:prstGeom prst="rect">
            <a:avLst/>
          </a:prstGeom>
          <a:noFill/>
        </p:spPr>
      </p:pic>
      <p:pic>
        <p:nvPicPr>
          <p:cNvPr id="18436" name="Picture 4" descr="Картинка 3 из 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857760"/>
            <a:ext cx="2643206" cy="178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Радиохимический завод</a:t>
            </a:r>
            <a:endParaRPr lang="ru-RU" b="1" i="1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ew.atomsib.ru/sci/structure/RH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277575" cy="2214578"/>
          </a:xfrm>
          <a:prstGeom prst="rect">
            <a:avLst/>
          </a:prstGeom>
          <a:noFill/>
        </p:spPr>
      </p:pic>
      <p:pic>
        <p:nvPicPr>
          <p:cNvPr id="19460" name="Picture 4" descr="Здание за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494" y="3643290"/>
            <a:ext cx="4918506" cy="3214710"/>
          </a:xfrm>
          <a:prstGeom prst="rect">
            <a:avLst/>
          </a:prstGeom>
          <a:noFill/>
        </p:spPr>
      </p:pic>
      <p:pic>
        <p:nvPicPr>
          <p:cNvPr id="19462" name="Picture 6" descr="http://nuclearno.ru/1999/komuoyt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857232"/>
            <a:ext cx="540133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Химико-металлургический завод</a:t>
            </a:r>
            <a:endParaRPr lang="ru-RU" b="1" i="1" u="sng" dirty="0"/>
          </a:p>
        </p:txBody>
      </p:sp>
      <p:pic>
        <p:nvPicPr>
          <p:cNvPr id="20482" name="Picture 2" descr="http://new.atomsib.ru/sci/structure/HM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623109" cy="3071834"/>
          </a:xfrm>
          <a:prstGeom prst="rect">
            <a:avLst/>
          </a:prstGeom>
          <a:noFill/>
        </p:spPr>
      </p:pic>
      <p:pic>
        <p:nvPicPr>
          <p:cNvPr id="20484" name="Picture 4" descr="Здание ХМ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218" y="1643050"/>
            <a:ext cx="4586782" cy="3186122"/>
          </a:xfrm>
          <a:prstGeom prst="rect">
            <a:avLst/>
          </a:prstGeom>
          <a:noFill/>
        </p:spPr>
      </p:pic>
      <p:pic>
        <p:nvPicPr>
          <p:cNvPr id="20486" name="Picture 6" descr="Макет ХМЗ в музее зав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3357586" cy="2496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500702"/>
            <a:ext cx="298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Макет  ХМЗ в музее завода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i.seu.ru/image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3565471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b="1" i="1" u="sng" spc="600" dirty="0" smtClean="0"/>
              <a:t>Сбросы СХК</a:t>
            </a:r>
            <a:endParaRPr lang="ru-RU" b="1" i="1" u="sng" spc="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8572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Чернильщиково</a:t>
            </a:r>
            <a:r>
              <a:rPr lang="ru-RU" dirty="0" smtClean="0"/>
              <a:t> (Томской обл.), 4 км. от места сбросов радиоактивных стоков СХК в реку Томь. </a:t>
            </a:r>
            <a:endParaRPr lang="ru-RU" dirty="0" smtClean="0"/>
          </a:p>
          <a:p>
            <a:r>
              <a:rPr lang="ru-RU" dirty="0" smtClean="0"/>
              <a:t>Гамма излучение. Санитарно-защитная зона. Использование воды запрещено.</a:t>
            </a:r>
            <a:endParaRPr lang="ru-RU" dirty="0"/>
          </a:p>
        </p:txBody>
      </p:sp>
      <p:pic>
        <p:nvPicPr>
          <p:cNvPr id="1032" name="Picture 8" descr="http://green.tomsk.ru/shared/uploads/galleryImages/2/Chernilka_2006y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4248109" cy="31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000768"/>
            <a:ext cx="4214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Река, из за сбросов, не замерзает здесь вот уже более пятидесяти лет. Когда комбинат работал в полную мощность, проталина тянулась до Красного Яра.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atomsib.ru/sci/ecology/control_a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714620"/>
            <a:ext cx="4622902" cy="353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366</TotalTime>
  <Words>230</Words>
  <Application>Microsoft Office PowerPoint</Application>
  <PresentationFormat>Экран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Tomsk-7 /  Seversk Combine 816 / Siberian Chemical Combine  N 56°38' E 84°55'  </vt:lpstr>
      <vt:lpstr>Внешний вид</vt:lpstr>
      <vt:lpstr>Месторас положение</vt:lpstr>
      <vt:lpstr>Реакторный завод</vt:lpstr>
      <vt:lpstr>Завод по разделению изотопов</vt:lpstr>
      <vt:lpstr>Сублиматный завод</vt:lpstr>
      <vt:lpstr>Радиохимический завод</vt:lpstr>
      <vt:lpstr>Химико-металлургический завод</vt:lpstr>
      <vt:lpstr>Сбросы СХК</vt:lpstr>
      <vt:lpstr>Выбросы в атмосферу</vt:lpstr>
      <vt:lpstr>Загрязнение территории атмосферными выбросами</vt:lpstr>
      <vt:lpstr>Выбросы в воду</vt:lpstr>
      <vt:lpstr>Инциденты на СХК:</vt:lpstr>
      <vt:lpstr>6 апреля 1993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worker</dc:creator>
  <cp:lastModifiedBy>worker</cp:lastModifiedBy>
  <cp:revision>36</cp:revision>
  <dcterms:created xsi:type="dcterms:W3CDTF">2009-03-27T14:22:02Z</dcterms:created>
  <dcterms:modified xsi:type="dcterms:W3CDTF">2009-03-30T10:58:20Z</dcterms:modified>
</cp:coreProperties>
</file>