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FB9C-2560-4B18-BC17-80392373EF5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5D4CB1-791D-462D-96A2-5DD6FCE97B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FB9C-2560-4B18-BC17-80392373EF5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CB1-791D-462D-96A2-5DD6FCE97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FB9C-2560-4B18-BC17-80392373EF5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CB1-791D-462D-96A2-5DD6FCE97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FB9C-2560-4B18-BC17-80392373EF5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CB1-791D-462D-96A2-5DD6FCE97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FB9C-2560-4B18-BC17-80392373EF5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CB1-791D-462D-96A2-5DD6FCE97B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FB9C-2560-4B18-BC17-80392373EF5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CB1-791D-462D-96A2-5DD6FCE97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FB9C-2560-4B18-BC17-80392373EF5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CB1-791D-462D-96A2-5DD6FCE97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FB9C-2560-4B18-BC17-80392373EF5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CB1-791D-462D-96A2-5DD6FCE97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FB9C-2560-4B18-BC17-80392373EF5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CB1-791D-462D-96A2-5DD6FCE97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FB9C-2560-4B18-BC17-80392373EF5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CB1-791D-462D-96A2-5DD6FCE97B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FB9C-2560-4B18-BC17-80392373EF5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4CB1-791D-462D-96A2-5DD6FCE97B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F87FB9C-2560-4B18-BC17-80392373EF5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65D4CB1-791D-462D-96A2-5DD6FCE97B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fepo.ru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www.i-exam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hyperlink" Target="http://www.i-olymp.ru/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Условия максимумов и </a:t>
            </a:r>
            <a:r>
              <a:rPr lang="ru-RU" dirty="0" smtClean="0"/>
              <a:t>минимумов интерференции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i="1" dirty="0" smtClean="0">
                  <a:latin typeface="Cambria Math"/>
                  <a:ea typeface="Cambria Math"/>
                </a:endParaRPr>
              </a:p>
              <a:p>
                <a:r>
                  <a:rPr lang="en-US" dirty="0" smtClean="0">
                    <a:latin typeface="Cambria Math"/>
                    <a:ea typeface="Cambria Math"/>
                  </a:rPr>
                  <a:t>max</a:t>
                </a:r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m:rPr>
                        <m:nor/>
                      </m:rPr>
                      <a:rPr lang="en-US">
                        <a:latin typeface="Symbol"/>
                        <a:ea typeface="Calibri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 b="0" i="0" smtClean="0">
                        <a:latin typeface="Symbol"/>
                        <a:ea typeface="Calibri"/>
                        <a:cs typeface="Times New Roman"/>
                      </a:rPr>
                      <m:t>=2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Symbol"/>
                            <a:ea typeface="Calibri"/>
                            <a:cs typeface="Times New Roman"/>
                          </a:rPr>
                          <m:t>l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ru-RU" dirty="0" smtClean="0"/>
                  <a:t>где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=0;±1;±2;…</m:t>
                    </m:r>
                  </m:oMath>
                </a14:m>
                <a:endParaRPr lang="en-US" dirty="0" smtClean="0"/>
              </a:p>
              <a:p>
                <a:r>
                  <a:rPr lang="en-US" dirty="0">
                    <a:latin typeface="Cambria Math"/>
                    <a:ea typeface="Cambria Math"/>
                  </a:rPr>
                  <a:t>m</a:t>
                </a:r>
                <a:r>
                  <a:rPr lang="en-US" dirty="0" smtClean="0">
                    <a:latin typeface="Cambria Math"/>
                    <a:ea typeface="Cambria Math"/>
                  </a:rPr>
                  <a:t>in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Symbol"/>
                            <a:ea typeface="Calibri"/>
                            <a:cs typeface="Times New Roman"/>
                          </a:rPr>
                          <m:t>l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Cambria Math"/>
                  <a:ea typeface="Cambria Math"/>
                </a:endParaRPr>
              </a:p>
              <a:p>
                <a:r>
                  <a:rPr lang="ru-RU" dirty="0"/>
                  <a:t>г</a:t>
                </a:r>
                <a:r>
                  <a:rPr lang="ru-RU" dirty="0" smtClean="0"/>
                  <a:t>де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=0;±1;±2;…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04987"/>
            <a:ext cx="360045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Рекомендованная литература</a:t>
            </a:r>
          </a:p>
          <a:p>
            <a:r>
              <a:rPr lang="ru-RU" dirty="0" smtClean="0"/>
              <a:t>Геометрическая оптика</a:t>
            </a:r>
          </a:p>
          <a:p>
            <a:r>
              <a:rPr lang="ru-RU" dirty="0" smtClean="0"/>
              <a:t>Волновая оптика </a:t>
            </a:r>
          </a:p>
          <a:p>
            <a:r>
              <a:rPr lang="ru-RU" dirty="0" smtClean="0"/>
              <a:t>Световые волны</a:t>
            </a:r>
          </a:p>
          <a:p>
            <a:r>
              <a:rPr lang="ru-RU" dirty="0"/>
              <a:t>Дисперсия света</a:t>
            </a:r>
          </a:p>
          <a:p>
            <a:r>
              <a:rPr lang="ru-RU" dirty="0" smtClean="0"/>
              <a:t>Интерференция </a:t>
            </a:r>
            <a:r>
              <a:rPr lang="ru-RU" dirty="0"/>
              <a:t>световых </a:t>
            </a:r>
            <a:r>
              <a:rPr lang="ru-RU" dirty="0" smtClean="0"/>
              <a:t>волн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16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Рекомендованная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r>
              <a:rPr lang="ru-RU" u="sng" dirty="0"/>
              <a:t>программное обеспечение и Интернет-ресурсы:</a:t>
            </a:r>
            <a:endParaRPr lang="ru-RU" dirty="0"/>
          </a:p>
          <a:p>
            <a:r>
              <a:rPr lang="ru-RU" dirty="0"/>
              <a:t> 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i</a:t>
            </a:r>
            <a:r>
              <a:rPr lang="ru-RU" u="sng" dirty="0">
                <a:hlinkClick r:id="rId2"/>
              </a:rPr>
              <a:t>-</a:t>
            </a:r>
            <a:r>
              <a:rPr lang="en-US" u="sng" dirty="0">
                <a:hlinkClick r:id="rId2"/>
              </a:rPr>
              <a:t>exam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dirty="0"/>
              <a:t> , </a:t>
            </a:r>
            <a:r>
              <a:rPr lang="en-US" u="sng" dirty="0">
                <a:hlinkClick r:id="rId3"/>
              </a:rPr>
              <a:t>www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fepo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r>
              <a:rPr lang="en-US" dirty="0"/>
              <a:t> </a:t>
            </a:r>
            <a:r>
              <a:rPr lang="en-US" u="sng" dirty="0">
                <a:hlinkClick r:id="rId4"/>
              </a:rPr>
              <a:t>www</a:t>
            </a:r>
            <a:r>
              <a:rPr lang="ru-RU" u="sng" dirty="0">
                <a:hlinkClick r:id="rId4"/>
              </a:rPr>
              <a:t>.</a:t>
            </a:r>
            <a:r>
              <a:rPr lang="en-US" u="sng" dirty="0">
                <a:hlinkClick r:id="rId4"/>
              </a:rPr>
              <a:t>i</a:t>
            </a:r>
            <a:r>
              <a:rPr lang="ru-RU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olymp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ru</a:t>
            </a:r>
            <a:endParaRPr lang="ru-RU" dirty="0"/>
          </a:p>
        </p:txBody>
      </p:sp>
      <p:pic>
        <p:nvPicPr>
          <p:cNvPr id="1028" name="Picture 4" descr="http://sevntu-fizika.com.ua/wp-content/uploads/2011/01/Trofimo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14" y="2259136"/>
            <a:ext cx="1905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lobalphysics.ru/uploads/posts/2011-12/1324456100_1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74" y="2259136"/>
            <a:ext cx="16954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y-shop.ru/_files/product/2/122/12167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14" y="2814234"/>
            <a:ext cx="1905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v01.twirpx.net/172/1721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46" y="2930649"/>
            <a:ext cx="26098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rochital.ru/covers/cov/28221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45" y="4133849"/>
            <a:ext cx="19050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padabum.com/pics/1496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14" y="2579288"/>
            <a:ext cx="28575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3314" y="1700808"/>
            <a:ext cx="744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Т.И.Трофимова</a:t>
            </a:r>
            <a:r>
              <a:rPr lang="ru-RU" dirty="0"/>
              <a:t>. Курс физики. М.: Изд-во Высшая школа. 2004.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314" y="2259136"/>
            <a:ext cx="814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И.В.Савельев</a:t>
            </a:r>
            <a:r>
              <a:rPr lang="ru-RU" dirty="0"/>
              <a:t>.  Курс общей физики:  </a:t>
            </a:r>
            <a:r>
              <a:rPr lang="ru-RU" dirty="0" err="1"/>
              <a:t>т.I</a:t>
            </a:r>
            <a:r>
              <a:rPr lang="ru-RU" dirty="0"/>
              <a:t>-V.  М.: Изд-во АСТ-рель, 2001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1042" y="2814234"/>
            <a:ext cx="504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Д.В. </a:t>
            </a:r>
            <a:r>
              <a:rPr lang="ru-RU" dirty="0" err="1" smtClean="0"/>
              <a:t>Сивухин</a:t>
            </a:r>
            <a:r>
              <a:rPr lang="ru-RU" dirty="0" smtClean="0"/>
              <a:t>. Общий курс физики. том </a:t>
            </a:r>
            <a:r>
              <a:rPr lang="en-US" dirty="0" smtClean="0"/>
              <a:t>IV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3730" y="3388350"/>
            <a:ext cx="769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В.С.Волькенштейн</a:t>
            </a:r>
            <a:r>
              <a:rPr lang="ru-RU" dirty="0"/>
              <a:t>.  Сборник  задач  по общему курсу физики.  </a:t>
            </a:r>
            <a:endParaRPr lang="en-US" dirty="0" smtClean="0"/>
          </a:p>
          <a:p>
            <a:r>
              <a:rPr lang="ru-RU" dirty="0" smtClean="0"/>
              <a:t>М</a:t>
            </a:r>
            <a:r>
              <a:rPr lang="ru-RU" dirty="0"/>
              <a:t>.: Изд-во </a:t>
            </a:r>
            <a:r>
              <a:rPr lang="ru-RU" dirty="0" err="1"/>
              <a:t>Физматлит</a:t>
            </a:r>
            <a:r>
              <a:rPr lang="ru-RU" dirty="0"/>
              <a:t>, 2003.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909" y="4133849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Е.И. Бутиков. Оптика.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17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4.44444E-6 0.07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Геометрическая </a:t>
            </a:r>
            <a:r>
              <a:rPr lang="ru-RU" dirty="0" smtClean="0"/>
              <a:t>оптика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8229600" cy="4844752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Закон прямолинейного распространения света</a:t>
                </a:r>
              </a:p>
              <a:p>
                <a:r>
                  <a:rPr lang="ru-RU" dirty="0"/>
                  <a:t>Закон независимого распространения </a:t>
                </a:r>
                <a:r>
                  <a:rPr lang="ru-RU" dirty="0" smtClean="0"/>
                  <a:t>лучей</a:t>
                </a:r>
              </a:p>
              <a:p>
                <a:r>
                  <a:rPr lang="ru-RU" dirty="0" smtClean="0"/>
                  <a:t>Закон </a:t>
                </a:r>
                <a:r>
                  <a:rPr lang="ru-RU" dirty="0"/>
                  <a:t>отражения</a:t>
                </a:r>
              </a:p>
              <a:p>
                <a:r>
                  <a:rPr lang="ru-RU" dirty="0"/>
                  <a:t>Закон </a:t>
                </a:r>
                <a:r>
                  <a:rPr lang="ru-RU" dirty="0" err="1"/>
                  <a:t>Снеллиуса</a:t>
                </a:r>
                <a:r>
                  <a:rPr lang="ru-RU" dirty="0"/>
                  <a:t> (</a:t>
                </a:r>
                <a:r>
                  <a:rPr lang="ru-RU" dirty="0" err="1"/>
                  <a:t>Снелла</a:t>
                </a:r>
                <a:r>
                  <a:rPr lang="ru-RU" dirty="0"/>
                  <a:t>) преломления </a:t>
                </a:r>
                <a:r>
                  <a:rPr lang="ru-RU" dirty="0" smtClean="0"/>
                  <a:t>света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r>
                  <a:rPr lang="ru-RU" dirty="0" smtClean="0"/>
                  <a:t>где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ru-RU" dirty="0"/>
                  <a:t>Закон обратимости светового луча.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8229600" cy="4844752"/>
              </a:xfrm>
              <a:blipFill rotWithShape="1">
                <a:blip r:embed="rId2"/>
                <a:stretch>
                  <a:fillRect t="-10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Ang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88377"/>
            <a:ext cx="238125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Fénytöré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71" y="3545602"/>
            <a:ext cx="4141517" cy="330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2040158" y="398680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09227"/>
            <a:ext cx="48196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74" y="3653983"/>
            <a:ext cx="21812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71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Полное внутреннее отражение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func>
                    <m:r>
                      <a:rPr lang="ru-RU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</m:oMath>
                </a14:m>
                <a:endParaRPr lang="ru-RU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endParaRPr lang="ru-R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пр</m:t>
                            </m:r>
                          </m:sub>
                        </m:sSub>
                      </m:e>
                    </m:func>
                    <m:r>
                      <a:rPr lang="ru-RU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пр</m:t>
                            </m:r>
                          </m:sub>
                        </m:sSub>
                      </m:e>
                    </m:func>
                    <m:r>
                      <a:rPr lang="ru-R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пр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ru-RU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𝑎𝑟𝑐𝑠𝑖𝑛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ru-RU" dirty="0"/>
              </a:p>
              <a:p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27527"/>
            <a:ext cx="4379640" cy="322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98" y="1844824"/>
            <a:ext cx="44767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9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28142 -0.260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Волновая оптика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772816"/>
                <a:ext cx="8784976" cy="49887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dirty="0" smtClean="0"/>
                  <a:t>Спектр электромагнитных волн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=0÷3∙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Гц</m:t>
                    </m:r>
                  </m:oMath>
                </a14:m>
                <a:endParaRPr lang="ru-RU" dirty="0" smtClean="0"/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Symbol"/>
                        <a:ea typeface="Calibri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 b="0" i="0" smtClean="0">
                        <a:latin typeface="Symbol"/>
                        <a:ea typeface="Calibri"/>
                        <a:cs typeface="Times New Roman"/>
                      </a:rPr>
                      <m:t>(</m:t>
                    </m:r>
                    <m:r>
                      <m:rPr>
                        <m:nor/>
                      </m:rPr>
                      <a:rPr lang="en-US">
                        <a:latin typeface="Symbol"/>
                        <a:ea typeface="Calibri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 b="0" i="0" smtClean="0">
                        <a:latin typeface="Symbol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ru-RU" b="0" i="0" smtClean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rPr>
                      <m:t>с/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m:rPr>
                        <m:nor/>
                      </m:rPr>
                      <a:rPr lang="en-US" b="0" i="0" smtClean="0">
                        <a:latin typeface="Symbol"/>
                        <a:ea typeface="Calibri"/>
                        <a:cs typeface="Times New Roman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cs typeface="Times New Roman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cs typeface="Times New Roman"/>
                          </a:rPr>
                          <m:t>−14</m:t>
                        </m:r>
                      </m:sup>
                    </m:sSup>
                    <m:r>
                      <a:rPr lang="ru-RU" b="0" i="1" smtClean="0">
                        <a:latin typeface="Cambria Math"/>
                        <a:cs typeface="Times New Roman"/>
                      </a:rPr>
                      <m:t>м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/>
                      </a:rPr>
                      <m:t>÷∞</m:t>
                    </m:r>
                  </m:oMath>
                </a14:m>
                <a:endParaRPr lang="ru-RU" dirty="0" smtClean="0">
                  <a:effectLst/>
                  <a:latin typeface="Calibri"/>
                  <a:ea typeface="Calibri"/>
                  <a:cs typeface="Times New Roman"/>
                </a:endParaRPr>
              </a:p>
              <a:p>
                <a:r>
                  <a:rPr lang="ru-RU" dirty="0" smtClean="0">
                    <a:latin typeface="Calibri"/>
                    <a:ea typeface="Calibri"/>
                    <a:cs typeface="Times New Roman"/>
                  </a:rPr>
                  <a:t>Электромагнитные волны звуковых частот: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=0÷2∙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Гц</m:t>
                    </m:r>
                    <m:r>
                      <m:rPr>
                        <m:nor/>
                      </m:rPr>
                      <a:rPr lang="ru-RU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Symbol"/>
                        <a:ea typeface="Calibri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 smtClean="0">
                        <a:latin typeface="Symbol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cs typeface="Times New Roman"/>
                          </a:rPr>
                          <m:t>1,5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∙</m:t>
                        </m:r>
                        <m:r>
                          <a:rPr lang="ru-RU" i="1">
                            <a:latin typeface="Cambria Math"/>
                            <a:cs typeface="Times New Roman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latin typeface="Cambria Math"/>
                            <a:cs typeface="Times New Roman"/>
                          </a:rPr>
                          <m:t>4</m:t>
                        </m:r>
                      </m:sup>
                    </m:sSup>
                    <m:r>
                      <a:rPr lang="ru-RU" b="0" i="1" smtClean="0">
                        <a:latin typeface="Cambria Math"/>
                        <a:cs typeface="Times New Roman"/>
                      </a:rPr>
                      <m:t>м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/>
                      </a:rPr>
                      <m:t>÷∞</m:t>
                    </m:r>
                  </m:oMath>
                </a14:m>
                <a:endParaRPr lang="ru-RU" dirty="0" smtClean="0">
                  <a:latin typeface="Calibri"/>
                  <a:ea typeface="Calibri"/>
                  <a:cs typeface="Times New Roman"/>
                </a:endParaRPr>
              </a:p>
              <a:p>
                <a:r>
                  <a:rPr lang="ru-RU" dirty="0" smtClean="0">
                    <a:latin typeface="Calibri"/>
                    <a:ea typeface="Calibri"/>
                    <a:cs typeface="Times New Roman"/>
                  </a:rPr>
                  <a:t>Радиоволны: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=2∙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÷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Гц</m:t>
                    </m:r>
                    <m:r>
                      <m:rPr>
                        <m:nor/>
                      </m:rPr>
                      <a:rPr lang="ru-RU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Symbol"/>
                        <a:ea typeface="Calibri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latin typeface="Symbol"/>
                        <a:ea typeface="Calibri"/>
                        <a:cs typeface="Times New Roman"/>
                      </a:rPr>
                      <m:t>=</m:t>
                    </m:r>
                    <m:r>
                      <a:rPr lang="ru-RU" b="0" i="1" smtClean="0">
                        <a:latin typeface="Cambria Math"/>
                        <a:ea typeface="Calibri"/>
                        <a:cs typeface="Times New Roman"/>
                      </a:rPr>
                      <m:t>0,3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/>
                      </a:rPr>
                      <m:t>÷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/>
                      </a:rPr>
                      <m:t>1,5∙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4</m:t>
                        </m:r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  <a:cs typeface="Times New Roman"/>
                      </a:rPr>
                      <m:t>м</m:t>
                    </m:r>
                  </m:oMath>
                </a14:m>
                <a:endParaRPr lang="ru-RU" dirty="0" smtClean="0">
                  <a:latin typeface="Calibri"/>
                  <a:ea typeface="Calibri"/>
                  <a:cs typeface="Times New Roman"/>
                </a:endParaRPr>
              </a:p>
              <a:p>
                <a:r>
                  <a:rPr lang="ru-RU" dirty="0" smtClean="0">
                    <a:latin typeface="Calibri"/>
                    <a:ea typeface="Calibri"/>
                    <a:cs typeface="Times New Roman"/>
                  </a:rPr>
                  <a:t>Микроволновое излучение: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latin typeface="Cambria Math"/>
                            <a:ea typeface="Cambria Math"/>
                          </a:rPr>
                          <m:t>9</m:t>
                        </m:r>
                      </m:sup>
                    </m:sSup>
                    <m:r>
                      <a:rPr lang="en-US" i="1" smtClean="0">
                        <a:latin typeface="Cambria Math"/>
                      </a:rPr>
                      <m:t>÷</m:t>
                    </m:r>
                    <m:r>
                      <a:rPr lang="ru-RU" b="0" i="1" smtClean="0">
                        <a:latin typeface="Cambria Math"/>
                      </a:rPr>
                      <m:t>3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11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Гц</m:t>
                    </m:r>
                    <m:r>
                      <m:rPr>
                        <m:nor/>
                      </m:rPr>
                      <a:rPr lang="ru-RU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Symbol"/>
                        <a:ea typeface="Calibri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latin typeface="Symbol"/>
                        <a:ea typeface="Calibri"/>
                        <a:cs typeface="Times New Roman"/>
                      </a:rPr>
                      <m:t>=</m:t>
                    </m:r>
                    <m:r>
                      <a:rPr lang="ru-RU" b="0" i="1" smtClean="0">
                        <a:latin typeface="Cambria Math"/>
                        <a:ea typeface="Calibri"/>
                        <a:cs typeface="Times New Roman"/>
                      </a:rPr>
                      <m:t>1 мм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/>
                      </a:rPr>
                      <m:t>÷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/>
                      </a:rPr>
                      <m:t>0</m:t>
                    </m:r>
                    <m:r>
                      <a:rPr lang="ru-RU" i="1">
                        <a:latin typeface="Cambria Math"/>
                        <a:ea typeface="Cambria Math"/>
                        <a:cs typeface="Times New Roman"/>
                      </a:rPr>
                      <m:t>,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/>
                      </a:rPr>
                      <m:t>3 </m:t>
                    </m:r>
                    <m:r>
                      <a:rPr lang="ru-RU" i="1">
                        <a:latin typeface="Cambria Math"/>
                        <a:ea typeface="Cambria Math"/>
                        <a:cs typeface="Times New Roman"/>
                      </a:rPr>
                      <m:t>м</m:t>
                    </m:r>
                  </m:oMath>
                </a14:m>
                <a:endParaRPr lang="ru-RU" dirty="0" smtClean="0">
                  <a:latin typeface="Calibri"/>
                  <a:ea typeface="Calibri"/>
                  <a:cs typeface="Times New Roman"/>
                </a:endParaRPr>
              </a:p>
              <a:p>
                <a:r>
                  <a:rPr lang="ru-RU" dirty="0" smtClean="0">
                    <a:latin typeface="Calibri"/>
                    <a:ea typeface="Calibri"/>
                    <a:cs typeface="Times New Roman"/>
                  </a:rPr>
                  <a:t>ИК излучение: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=3∙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÷</m:t>
                    </m:r>
                    <m:r>
                      <a:rPr lang="ru-RU" b="0" i="1" smtClean="0">
                        <a:latin typeface="Cambria Math"/>
                      </a:rPr>
                      <m:t>3,85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14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Гц</m:t>
                    </m:r>
                    <m:r>
                      <m:rPr>
                        <m:nor/>
                      </m:rPr>
                      <a:rPr lang="ru-RU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Symbol"/>
                        <a:ea typeface="Calibri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latin typeface="Symbol"/>
                        <a:ea typeface="Calibri"/>
                        <a:cs typeface="Times New Roman"/>
                      </a:rPr>
                      <m:t>=</m:t>
                    </m:r>
                    <m:r>
                      <a:rPr lang="ru-RU" b="0" i="1" smtClean="0">
                        <a:latin typeface="Cambria Math"/>
                        <a:ea typeface="Calibri"/>
                        <a:cs typeface="Times New Roman"/>
                      </a:rPr>
                      <m:t>780 нм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/>
                      </a:rPr>
                      <m:t>÷</m:t>
                    </m:r>
                    <m:r>
                      <a:rPr lang="ru-RU" i="1">
                        <a:latin typeface="Cambria Math"/>
                        <a:ea typeface="Cambria Math"/>
                        <a:cs typeface="Times New Roman"/>
                      </a:rPr>
                      <m:t>1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/>
                      </a:rPr>
                      <m:t> мм</m:t>
                    </m:r>
                  </m:oMath>
                </a14:m>
                <a:endParaRPr lang="ru-RU" dirty="0" smtClean="0">
                  <a:latin typeface="Calibri"/>
                  <a:ea typeface="Calibri"/>
                  <a:cs typeface="Times New Roman"/>
                </a:endParaRPr>
              </a:p>
              <a:p>
                <a:r>
                  <a:rPr lang="ru-RU" dirty="0" smtClean="0">
                    <a:latin typeface="Calibri"/>
                    <a:ea typeface="Calibri"/>
                    <a:cs typeface="Times New Roman"/>
                  </a:rPr>
                  <a:t>Видимый свет: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=3,85∙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ru-RU" i="1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÷</m:t>
                    </m:r>
                    <m:r>
                      <a:rPr lang="ru-RU" b="0" i="1" smtClean="0">
                        <a:latin typeface="Cambria Math"/>
                      </a:rPr>
                      <m:t>7,89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14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Гц</m:t>
                    </m:r>
                    <m:r>
                      <m:rPr>
                        <m:nor/>
                      </m:rPr>
                      <a:rPr lang="ru-RU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Symbol"/>
                        <a:ea typeface="Calibri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latin typeface="Symbol"/>
                        <a:ea typeface="Calibri"/>
                        <a:cs typeface="Times New Roman"/>
                      </a:rPr>
                      <m:t>=</m:t>
                    </m:r>
                    <m:r>
                      <a:rPr lang="ru-RU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ru-RU" b="0" i="1" smtClean="0">
                        <a:latin typeface="Cambria Math"/>
                        <a:ea typeface="Calibri"/>
                        <a:cs typeface="Times New Roman"/>
                      </a:rPr>
                      <m:t>80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/>
                      </a:rPr>
                      <m:t>÷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/>
                      </a:rPr>
                      <m:t>780 н</m:t>
                    </m:r>
                    <m:r>
                      <a:rPr lang="ru-RU" i="1">
                        <a:latin typeface="Cambria Math"/>
                        <a:ea typeface="Cambria Math"/>
                        <a:cs typeface="Times New Roman"/>
                      </a:rPr>
                      <m:t>м</m:t>
                    </m:r>
                  </m:oMath>
                </a14:m>
                <a:endParaRPr lang="ru-RU" dirty="0" smtClean="0">
                  <a:latin typeface="Calibri"/>
                  <a:ea typeface="Calibri"/>
                  <a:cs typeface="Times New Roman"/>
                </a:endParaRPr>
              </a:p>
              <a:p>
                <a:r>
                  <a:rPr lang="ru-RU" dirty="0" smtClean="0">
                    <a:latin typeface="Calibri"/>
                    <a:ea typeface="Calibri"/>
                    <a:cs typeface="Times New Roman"/>
                  </a:rPr>
                  <a:t>УФ излучение: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=7,89∙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ru-RU" i="1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÷</m:t>
                    </m:r>
                    <m:r>
                      <a:rPr lang="ru-RU" b="0" i="1" smtClean="0">
                        <a:latin typeface="Cambria Math"/>
                      </a:rPr>
                      <m:t>3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16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Гц</m:t>
                    </m:r>
                    <m:r>
                      <m:rPr>
                        <m:nor/>
                      </m:rPr>
                      <a:rPr lang="ru-RU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Symbol"/>
                        <a:ea typeface="Calibri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latin typeface="Symbol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ru-RU" b="0" i="0" smtClean="0">
                        <a:latin typeface="Symbol"/>
                        <a:ea typeface="Calibri"/>
                        <a:cs typeface="Times New Roman"/>
                      </a:rPr>
                      <m:t>1</m:t>
                    </m:r>
                    <m:r>
                      <a:rPr lang="ru-RU" i="1"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/>
                      </a:rPr>
                      <m:t>÷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/>
                      </a:rPr>
                      <m:t>380 н</m:t>
                    </m:r>
                    <m:r>
                      <a:rPr lang="ru-RU" i="1" smtClean="0">
                        <a:latin typeface="Cambria Math"/>
                        <a:ea typeface="Cambria Math"/>
                        <a:cs typeface="Times New Roman"/>
                      </a:rPr>
                      <m:t>м</m:t>
                    </m:r>
                  </m:oMath>
                </a14:m>
                <a:endParaRPr lang="ru-RU" dirty="0" smtClean="0">
                  <a:latin typeface="Calibri"/>
                  <a:ea typeface="Calibri"/>
                  <a:cs typeface="Times New Roman"/>
                </a:endParaRPr>
              </a:p>
              <a:p>
                <a:r>
                  <a:rPr lang="ru-RU" dirty="0" smtClean="0">
                    <a:latin typeface="Calibri"/>
                    <a:ea typeface="Calibri"/>
                    <a:cs typeface="Times New Roman"/>
                  </a:rPr>
                  <a:t>Рентгеновское излучение: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=3∙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16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÷</m:t>
                    </m:r>
                    <m:r>
                      <a:rPr lang="ru-RU" b="0" i="1" smtClean="0">
                        <a:latin typeface="Cambria Math"/>
                      </a:rPr>
                      <m:t>3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20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Гц</m:t>
                    </m:r>
                    <m:r>
                      <m:rPr>
                        <m:nor/>
                      </m:rPr>
                      <a:rPr lang="ru-RU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Symbol"/>
                        <a:ea typeface="Calibri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latin typeface="Symbol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cs typeface="Times New Roman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cs typeface="Times New Roman"/>
                          </a:rPr>
                          <m:t>−12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  <a:cs typeface="Times New Roman"/>
                      </a:rPr>
                      <m:t>÷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  <a:ea typeface="Cambria Math"/>
                            <a:cs typeface="Times New Roman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−8</m:t>
                        </m:r>
                      </m:sup>
                    </m:sSup>
                    <m:r>
                      <a:rPr lang="ru-RU" i="1">
                        <a:latin typeface="Cambria Math"/>
                        <a:ea typeface="Cambria Math"/>
                        <a:cs typeface="Times New Roman"/>
                      </a:rPr>
                      <m:t>м</m:t>
                    </m:r>
                  </m:oMath>
                </a14:m>
                <a:endParaRPr lang="ru-RU" dirty="0" smtClean="0">
                  <a:latin typeface="Calibri"/>
                  <a:ea typeface="Calibri"/>
                  <a:cs typeface="Times New Roman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/>
                      </a:rPr>
                      <m:t>𝛾</m:t>
                    </m:r>
                  </m:oMath>
                </a14:m>
                <a:r>
                  <a:rPr lang="en-US" dirty="0" smtClean="0">
                    <a:latin typeface="Calibri"/>
                    <a:ea typeface="Calibri"/>
                    <a:cs typeface="Times New Roman"/>
                  </a:rPr>
                  <a:t>-</a:t>
                </a:r>
                <a:r>
                  <a:rPr lang="ru-RU" dirty="0" smtClean="0">
                    <a:latin typeface="Calibri"/>
                    <a:ea typeface="Calibri"/>
                    <a:cs typeface="Times New Roman"/>
                  </a:rPr>
                  <a:t>излучение: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20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Гц</m:t>
                    </m:r>
                    <m:r>
                      <m:rPr>
                        <m:nor/>
                      </m:rPr>
                      <a:rPr lang="ru-RU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Symbol"/>
                        <a:ea typeface="Calibri"/>
                        <a:cs typeface="Times New Roman"/>
                      </a:rPr>
                      <m:t>l</m:t>
                    </m:r>
                    <m:r>
                      <a:rPr lang="en-US" i="1" smtClean="0">
                        <a:latin typeface="Cambria Math"/>
                        <a:ea typeface="Cambria Math"/>
                        <a:cs typeface="Times New Roman"/>
                      </a:rPr>
                      <m:t>&lt;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  <a:ea typeface="Cambria Math"/>
                            <a:cs typeface="Times New Roman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−12</m:t>
                        </m:r>
                      </m:sup>
                    </m:sSup>
                    <m:r>
                      <a:rPr lang="ru-RU" i="1">
                        <a:latin typeface="Cambria Math"/>
                        <a:ea typeface="Cambria Math"/>
                        <a:cs typeface="Times New Roman"/>
                      </a:rPr>
                      <m:t>м</m:t>
                    </m:r>
                  </m:oMath>
                </a14:m>
                <a:endParaRPr lang="ru-RU" dirty="0">
                  <a:latin typeface="Calibri"/>
                  <a:ea typeface="Calibri"/>
                  <a:cs typeface="Times New Roman"/>
                </a:endParaRPr>
              </a:p>
              <a:p>
                <a:endParaRPr lang="ru-RU" dirty="0"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772816"/>
                <a:ext cx="8784976" cy="4988768"/>
              </a:xfrm>
              <a:blipFill rotWithShape="1">
                <a:blip r:embed="rId2"/>
                <a:stretch>
                  <a:fillRect t="-1467" b="-1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900igr.net/datai/fizika/SHkala-elektromagnitnykh-voln/0017-009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12621"/>
            <a:ext cx="8432120" cy="44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8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Световые </a:t>
            </a:r>
            <a:r>
              <a:rPr lang="ru-RU" dirty="0" smtClean="0"/>
              <a:t>волны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him.1september.ru/2009/11/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18198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8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Дисперсия света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𝐤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Symbol"/>
                            <a:ea typeface="Calibri"/>
                            <a:cs typeface="Times New Roman"/>
                          </a:rPr>
                          <m:t>l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rockandroll.at.ua/_nw/0/70095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3" y="1772816"/>
            <a:ext cx="4883696" cy="488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0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Интерференция световых </a:t>
            </a:r>
            <a:r>
              <a:rPr lang="ru-RU" dirty="0" smtClean="0"/>
              <a:t>волн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𝑬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𝒌𝒓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𝑬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en-US" b="1" i="1" smtClean="0">
                        <a:latin typeface="Cambria Math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rad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Interference of two wave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495497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5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245</TotalTime>
  <Words>668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Лекция №1</vt:lpstr>
      <vt:lpstr>План лекции</vt:lpstr>
      <vt:lpstr>Рекомендованная литература</vt:lpstr>
      <vt:lpstr>Геометрическая оптика</vt:lpstr>
      <vt:lpstr>Полное внутреннее отражение</vt:lpstr>
      <vt:lpstr>Волновая оптика</vt:lpstr>
      <vt:lpstr>Световые волны</vt:lpstr>
      <vt:lpstr>Дисперсия света</vt:lpstr>
      <vt:lpstr>Интерференция световых волн</vt:lpstr>
      <vt:lpstr>Условия максимумов и минимумов интерференции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</dc:title>
  <dc:creator>Илья</dc:creator>
  <cp:lastModifiedBy>Илья</cp:lastModifiedBy>
  <cp:revision>21</cp:revision>
  <dcterms:created xsi:type="dcterms:W3CDTF">2012-09-04T10:14:04Z</dcterms:created>
  <dcterms:modified xsi:type="dcterms:W3CDTF">2012-09-04T17:39:00Z</dcterms:modified>
</cp:coreProperties>
</file>