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4" r:id="rId10"/>
    <p:sldId id="266"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4173012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3704945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D21D4B-4641-41BF-A447-69169B7ACD69}"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5060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366502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D21D4B-4641-41BF-A447-69169B7ACD69}"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2828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484948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1927279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643347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3163064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124664-AA99-42C8-B718-D7BFF494E441}"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52821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4289565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124664-AA99-42C8-B718-D7BFF494E441}" type="datetimeFigureOut">
              <a:rPr lang="ru-RU" smtClean="0"/>
              <a:t>09.04.2020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2121235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124664-AA99-42C8-B718-D7BFF494E441}" type="datetimeFigureOut">
              <a:rPr lang="ru-RU" smtClean="0"/>
              <a:t>09.04.2020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1415835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24664-AA99-42C8-B718-D7BFF494E441}" type="datetimeFigureOut">
              <a:rPr lang="ru-RU" smtClean="0"/>
              <a:t>09.04.2020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3646348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1070772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124664-AA99-42C8-B718-D7BFF494E441}"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D21D4B-4641-41BF-A447-69169B7ACD69}" type="slidenum">
              <a:rPr lang="ru-RU" smtClean="0"/>
              <a:t>‹#›</a:t>
            </a:fld>
            <a:endParaRPr lang="ru-RU"/>
          </a:p>
        </p:txBody>
      </p:sp>
    </p:spTree>
    <p:extLst>
      <p:ext uri="{BB962C8B-B14F-4D97-AF65-F5344CB8AC3E}">
        <p14:creationId xmlns:p14="http://schemas.microsoft.com/office/powerpoint/2010/main" val="2296596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124664-AA99-42C8-B718-D7BFF494E441}" type="datetimeFigureOut">
              <a:rPr lang="ru-RU" smtClean="0"/>
              <a:t>09.04.2020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ED21D4B-4641-41BF-A447-69169B7ACD69}" type="slidenum">
              <a:rPr lang="ru-RU" smtClean="0"/>
              <a:t>‹#›</a:t>
            </a:fld>
            <a:endParaRPr lang="ru-RU"/>
          </a:p>
        </p:txBody>
      </p:sp>
    </p:spTree>
    <p:extLst>
      <p:ext uri="{BB962C8B-B14F-4D97-AF65-F5344CB8AC3E}">
        <p14:creationId xmlns:p14="http://schemas.microsoft.com/office/powerpoint/2010/main" val="415394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kabu.ru/story/chelovek_obedinivshiy_germaniyu_otto_fon_bismark_7185150" TargetMode="External"/><Relationship Id="rId2" Type="http://schemas.openxmlformats.org/officeDocument/2006/relationships/hyperlink" Target="https://www.maximonline.ru/longreads/get-smart/_article/bismarck/" TargetMode="External"/><Relationship Id="rId1" Type="http://schemas.openxmlformats.org/officeDocument/2006/relationships/slideLayout" Target="../slideLayouts/slideLayout2.xml"/><Relationship Id="rId6" Type="http://schemas.openxmlformats.org/officeDocument/2006/relationships/hyperlink" Target="https://wiki.wargaming.net/ru/Navy:Bismarck_%281939%29" TargetMode="External"/><Relationship Id="rId5" Type="http://schemas.openxmlformats.org/officeDocument/2006/relationships/hyperlink" Target="https://ru.wikipedia.org/wiki/Bismarck_(1939)" TargetMode="External"/><Relationship Id="rId4" Type="http://schemas.openxmlformats.org/officeDocument/2006/relationships/hyperlink" Target="https://ru.wikipedia.org/wiki/&#1041;&#1080;&#1089;&#1084;&#1072;&#1088;&#1082;,_&#1054;&#1090;&#1090;&#1086;_&#1092;&#1086;&#108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2" y="1690241"/>
            <a:ext cx="8680150" cy="1869425"/>
          </a:xfrm>
        </p:spPr>
        <p:txBody>
          <a:bodyPr>
            <a:normAutofit/>
          </a:bodyPr>
          <a:lstStyle/>
          <a:p>
            <a:pPr algn="ctr"/>
            <a:r>
              <a:rPr lang="ru-RU" sz="3900" dirty="0">
                <a:solidFill>
                  <a:schemeClr val="tx1"/>
                </a:solidFill>
                <a:latin typeface="Times New Roman" panose="02020603050405020304" pitchFamily="18" charset="0"/>
                <a:cs typeface="Times New Roman" panose="02020603050405020304" pitchFamily="18" charset="0"/>
              </a:rPr>
              <a:t>Презентация по дисциплине: «Немецкий язык»</a:t>
            </a:r>
            <a:br>
              <a:rPr lang="ru-RU" sz="3900" dirty="0">
                <a:solidFill>
                  <a:schemeClr val="tx1"/>
                </a:solidFill>
                <a:latin typeface="Times New Roman" panose="02020603050405020304" pitchFamily="18" charset="0"/>
                <a:cs typeface="Times New Roman" panose="02020603050405020304" pitchFamily="18" charset="0"/>
              </a:rPr>
            </a:br>
            <a:r>
              <a:rPr lang="de-DE" sz="3800" i="1" dirty="0" smtClean="0">
                <a:latin typeface="Times New Roman" panose="02020603050405020304" pitchFamily="18" charset="0"/>
                <a:cs typeface="Times New Roman" panose="02020603050405020304" pitchFamily="18" charset="0"/>
              </a:rPr>
              <a:t>Otto </a:t>
            </a:r>
            <a:r>
              <a:rPr lang="de-DE" sz="3800" i="1" dirty="0">
                <a:latin typeface="Times New Roman" panose="02020603050405020304" pitchFamily="18" charset="0"/>
                <a:cs typeface="Times New Roman" panose="02020603050405020304" pitchFamily="18" charset="0"/>
              </a:rPr>
              <a:t>von </a:t>
            </a:r>
            <a:r>
              <a:rPr lang="de-DE" sz="3800" i="1" dirty="0" smtClean="0">
                <a:latin typeface="Times New Roman" panose="02020603050405020304" pitchFamily="18" charset="0"/>
                <a:cs typeface="Times New Roman" panose="02020603050405020304" pitchFamily="18" charset="0"/>
              </a:rPr>
              <a:t>Bismarck</a:t>
            </a:r>
            <a:r>
              <a:rPr lang="ru-RU" sz="3800" dirty="0" smtClean="0">
                <a:solidFill>
                  <a:schemeClr val="tx1"/>
                </a:solidFill>
                <a:latin typeface="Times New Roman" panose="02020603050405020304" pitchFamily="18" charset="0"/>
                <a:cs typeface="Times New Roman" panose="02020603050405020304" pitchFamily="18" charset="0"/>
              </a:rPr>
              <a:t>.</a:t>
            </a:r>
            <a:endParaRPr lang="ru-RU" sz="3800" dirty="0">
              <a:solidFill>
                <a:schemeClr val="tx1"/>
              </a:solidFill>
            </a:endParaRPr>
          </a:p>
        </p:txBody>
      </p:sp>
      <p:sp>
        <p:nvSpPr>
          <p:cNvPr id="3" name="Подзаголовок 2"/>
          <p:cNvSpPr>
            <a:spLocks noGrp="1"/>
          </p:cNvSpPr>
          <p:nvPr>
            <p:ph type="subTitle" idx="1"/>
          </p:nvPr>
        </p:nvSpPr>
        <p:spPr>
          <a:xfrm>
            <a:off x="2471587" y="4128307"/>
            <a:ext cx="8915399" cy="1230634"/>
          </a:xfrm>
        </p:spPr>
        <p:txBody>
          <a:bodyPr>
            <a:noAutofit/>
          </a:bodyPr>
          <a:lstStyle/>
          <a:p>
            <a:pPr algn="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Выполнил студент: Фархутдинов М. М. </a:t>
            </a:r>
          </a:p>
          <a:p>
            <a:pPr algn="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гр. ЭЭ-10-19.</a:t>
            </a:r>
          </a:p>
          <a:p>
            <a:pPr algn="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Проверила: доцент Максимова А. Б.</a:t>
            </a:r>
          </a:p>
          <a:p>
            <a:pPr algn="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98912" y="413714"/>
            <a:ext cx="6096000" cy="707886"/>
          </a:xfrm>
          <a:prstGeom prst="rect">
            <a:avLst/>
          </a:prstGeom>
        </p:spPr>
        <p:txBody>
          <a:bodyPr>
            <a:spAutoFit/>
          </a:bodyPr>
          <a:lstStyle/>
          <a:p>
            <a:pPr algn="ctr"/>
            <a:r>
              <a:rPr lang="ru-RU" sz="2000" dirty="0" smtClean="0">
                <a:latin typeface="Times New Roman" panose="02020603050405020304" pitchFamily="18" charset="0"/>
                <a:cs typeface="Times New Roman" panose="02020603050405020304" pitchFamily="18" charset="0"/>
              </a:rPr>
              <a:t>ФГБОУ ВО КГЭУ</a:t>
            </a:r>
          </a:p>
          <a:p>
            <a:pPr algn="ctr"/>
            <a:r>
              <a:rPr lang="ru-RU" sz="2000" dirty="0" smtClean="0">
                <a:latin typeface="Times New Roman" panose="02020603050405020304" pitchFamily="18" charset="0"/>
                <a:cs typeface="Times New Roman" panose="02020603050405020304" pitchFamily="18" charset="0"/>
              </a:rPr>
              <a:t>кафедра: «Иностранный язык».</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327707" y="6111102"/>
            <a:ext cx="1438407" cy="369332"/>
          </a:xfrm>
          <a:prstGeom prst="rect">
            <a:avLst/>
          </a:prstGeom>
        </p:spPr>
        <p:txBody>
          <a:bodyPr wrap="none">
            <a:spAutoFit/>
          </a:bodyPr>
          <a:lstStyle/>
          <a:p>
            <a:pPr algn="ctr"/>
            <a:r>
              <a:rPr lang="ru-RU" dirty="0" smtClean="0">
                <a:latin typeface="Times New Roman" panose="02020603050405020304" pitchFamily="18" charset="0"/>
                <a:cs typeface="Times New Roman" panose="02020603050405020304" pitchFamily="18" charset="0"/>
              </a:rPr>
              <a:t>Казань 2020.</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99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anose="02020603050405020304" pitchFamily="18" charset="0"/>
                <a:cs typeface="Times New Roman" panose="02020603050405020304" pitchFamily="18" charset="0"/>
              </a:rPr>
              <a:t>Источники:</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92925" y="1905000"/>
            <a:ext cx="8915400" cy="3777622"/>
          </a:xfrm>
        </p:spPr>
        <p:txBody>
          <a:bodyPr/>
          <a:lstStyle/>
          <a:p>
            <a:r>
              <a:rPr lang="de-DE" sz="2000" dirty="0">
                <a:solidFill>
                  <a:schemeClr val="tx1"/>
                </a:solidFill>
                <a:latin typeface="Times New Roman" panose="02020603050405020304" pitchFamily="18" charset="0"/>
                <a:cs typeface="Times New Roman" panose="02020603050405020304" pitchFamily="18" charset="0"/>
                <a:hlinkClick r:id="rId2"/>
              </a:rPr>
              <a:t>https://www.maximonline.ru/longreads/get-smart/_article/bismarck</a:t>
            </a:r>
            <a:r>
              <a:rPr lang="de-DE" sz="2000" dirty="0" smtClean="0">
                <a:solidFill>
                  <a:schemeClr val="tx1"/>
                </a:solidFill>
                <a:latin typeface="Times New Roman" panose="02020603050405020304" pitchFamily="18" charset="0"/>
                <a:cs typeface="Times New Roman" panose="02020603050405020304" pitchFamily="18" charset="0"/>
                <a:hlinkClick r:id="rId2"/>
              </a:rPr>
              <a:t>/</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de-DE" sz="2000" dirty="0">
                <a:solidFill>
                  <a:schemeClr val="tx1"/>
                </a:solidFill>
                <a:latin typeface="Times New Roman" panose="02020603050405020304" pitchFamily="18" charset="0"/>
                <a:cs typeface="Times New Roman" panose="02020603050405020304" pitchFamily="18" charset="0"/>
                <a:hlinkClick r:id="rId3"/>
              </a:rPr>
              <a:t>https://</a:t>
            </a:r>
            <a:r>
              <a:rPr lang="de-DE" sz="2000" dirty="0" smtClean="0">
                <a:solidFill>
                  <a:schemeClr val="tx1"/>
                </a:solidFill>
                <a:latin typeface="Times New Roman" panose="02020603050405020304" pitchFamily="18" charset="0"/>
                <a:cs typeface="Times New Roman" panose="02020603050405020304" pitchFamily="18" charset="0"/>
                <a:hlinkClick r:id="rId3"/>
              </a:rPr>
              <a:t>pikabu.ru/story/chelovek_obedinivshiy_germaniyu_otto_fon_bismark_7185150</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de-DE" sz="2000" dirty="0">
                <a:solidFill>
                  <a:schemeClr val="tx1"/>
                </a:solidFill>
                <a:latin typeface="Times New Roman" panose="02020603050405020304" pitchFamily="18" charset="0"/>
                <a:cs typeface="Times New Roman" panose="02020603050405020304" pitchFamily="18" charset="0"/>
                <a:hlinkClick r:id="rId4"/>
              </a:rPr>
              <a:t>https://ru.wikipedia.org/wiki/</a:t>
            </a:r>
            <a:r>
              <a:rPr lang="ru-RU" sz="2000" dirty="0">
                <a:solidFill>
                  <a:schemeClr val="tx1"/>
                </a:solidFill>
                <a:latin typeface="Times New Roman" panose="02020603050405020304" pitchFamily="18" charset="0"/>
                <a:cs typeface="Times New Roman" panose="02020603050405020304" pitchFamily="18" charset="0"/>
                <a:hlinkClick r:id="rId4"/>
              </a:rPr>
              <a:t>Бисмарк,_</a:t>
            </a:r>
            <a:r>
              <a:rPr lang="ru-RU" sz="2000" dirty="0" err="1" smtClean="0">
                <a:solidFill>
                  <a:schemeClr val="tx1"/>
                </a:solidFill>
                <a:latin typeface="Times New Roman" panose="02020603050405020304" pitchFamily="18" charset="0"/>
                <a:cs typeface="Times New Roman" panose="02020603050405020304" pitchFamily="18" charset="0"/>
                <a:hlinkClick r:id="rId4"/>
              </a:rPr>
              <a:t>Отто_фон</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de-DE" sz="2000" dirty="0">
                <a:solidFill>
                  <a:schemeClr val="tx1"/>
                </a:solidFill>
                <a:latin typeface="Times New Roman" panose="02020603050405020304" pitchFamily="18" charset="0"/>
                <a:cs typeface="Times New Roman" panose="02020603050405020304" pitchFamily="18" charset="0"/>
                <a:hlinkClick r:id="rId5"/>
              </a:rPr>
              <a:t>https://ru.wikipedia.org/wiki/Bismarck_(1939</a:t>
            </a:r>
            <a:r>
              <a:rPr lang="de-DE" sz="2000" dirty="0" smtClean="0">
                <a:solidFill>
                  <a:schemeClr val="tx1"/>
                </a:solidFill>
                <a:latin typeface="Times New Roman" panose="02020603050405020304" pitchFamily="18" charset="0"/>
                <a:cs typeface="Times New Roman" panose="02020603050405020304" pitchFamily="18" charset="0"/>
                <a:hlinkClick r:id="rId5"/>
              </a:rPr>
              <a:t>)</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de-DE" sz="2000" dirty="0">
                <a:solidFill>
                  <a:schemeClr val="tx1"/>
                </a:solidFill>
                <a:latin typeface="Times New Roman" panose="02020603050405020304" pitchFamily="18" charset="0"/>
                <a:cs typeface="Times New Roman" panose="02020603050405020304" pitchFamily="18" charset="0"/>
                <a:hlinkClick r:id="rId6"/>
              </a:rPr>
              <a:t>https://wiki.wargaming.net/ru/Navy:Bismarck_%</a:t>
            </a:r>
            <a:r>
              <a:rPr lang="de-DE" sz="2000" dirty="0" smtClean="0">
                <a:solidFill>
                  <a:schemeClr val="tx1"/>
                </a:solidFill>
                <a:latin typeface="Times New Roman" panose="02020603050405020304" pitchFamily="18" charset="0"/>
                <a:cs typeface="Times New Roman" panose="02020603050405020304" pitchFamily="18" charset="0"/>
                <a:hlinkClick r:id="rId6"/>
              </a:rPr>
              <a:t>281939%29</a:t>
            </a:r>
            <a:endParaRPr lang="ru-RU" sz="2000"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9508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9531" y="2930704"/>
            <a:ext cx="8911687" cy="1280890"/>
          </a:xfrm>
        </p:spPr>
        <p:txBody>
          <a:bodyPr>
            <a:normAutofit/>
          </a:bodyPr>
          <a:lstStyle/>
          <a:p>
            <a:r>
              <a:rPr lang="de-DE" sz="3200" dirty="0">
                <a:latin typeface="Times New Roman" panose="02020603050405020304" pitchFamily="18" charset="0"/>
                <a:cs typeface="Times New Roman" panose="02020603050405020304" pitchFamily="18" charset="0"/>
              </a:rPr>
              <a:t>Vielen Dank für Ihre </a:t>
            </a:r>
            <a:r>
              <a:rPr lang="de-DE" sz="3200" dirty="0" smtClean="0">
                <a:latin typeface="Times New Roman" panose="02020603050405020304" pitchFamily="18" charset="0"/>
                <a:cs typeface="Times New Roman" panose="02020603050405020304" pitchFamily="18" charset="0"/>
              </a:rPr>
              <a:t>Aufmerksamkeit</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159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3" y="550008"/>
            <a:ext cx="8911687" cy="1280890"/>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a:t>
            </a:r>
            <a:r>
              <a:rPr lang="de-DE" dirty="0" smtClean="0">
                <a:latin typeface="Times New Roman" panose="02020603050405020304" pitchFamily="18" charset="0"/>
                <a:cs typeface="Times New Roman" panose="02020603050405020304" pitchFamily="18" charset="0"/>
              </a:rPr>
              <a:t>Selbst </a:t>
            </a:r>
            <a:r>
              <a:rPr lang="de-DE" dirty="0">
                <a:latin typeface="Times New Roman" panose="02020603050405020304" pitchFamily="18" charset="0"/>
                <a:cs typeface="Times New Roman" panose="02020603050405020304" pitchFamily="18" charset="0"/>
              </a:rPr>
              <a:t>ein siegreicher Krieg ist ein übel, das durch die Weisheit der Völker verhindert werden muss.»</a:t>
            </a:r>
            <a:endParaRPr lang="ru-RU"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2688" y="2560002"/>
            <a:ext cx="5852160" cy="3739896"/>
          </a:xfrm>
        </p:spPr>
      </p:pic>
      <p:sp>
        <p:nvSpPr>
          <p:cNvPr id="8" name="TextBox 7"/>
          <p:cNvSpPr txBox="1"/>
          <p:nvPr/>
        </p:nvSpPr>
        <p:spPr>
          <a:xfrm>
            <a:off x="3168746" y="1797908"/>
            <a:ext cx="7760043" cy="584775"/>
          </a:xfrm>
          <a:prstGeom prst="rect">
            <a:avLst/>
          </a:prstGeom>
          <a:no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Перевод: «Даже победоносная война — это зло, которое должно быть предотвращено мудростью народов».</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647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8574" y="624110"/>
            <a:ext cx="4406038" cy="5150614"/>
          </a:xfrm>
        </p:spPr>
      </p:pic>
      <p:sp>
        <p:nvSpPr>
          <p:cNvPr id="5" name="TextBox 4"/>
          <p:cNvSpPr txBox="1"/>
          <p:nvPr/>
        </p:nvSpPr>
        <p:spPr>
          <a:xfrm>
            <a:off x="2603155" y="1768256"/>
            <a:ext cx="4431957" cy="2862322"/>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Otto von Bismarck (Eduard Leopold von</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Schönhausen</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geboren 1. April 1815 in einem Familienbetrieb </a:t>
            </a:r>
            <a:r>
              <a:rPr lang="de-DE" sz="2000" dirty="0" smtClean="0">
                <a:latin typeface="Times New Roman" panose="02020603050405020304" pitchFamily="18" charset="0"/>
                <a:cs typeface="Times New Roman" panose="02020603050405020304" pitchFamily="18" charset="0"/>
              </a:rPr>
              <a:t>Schönhausen</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in Brandenburg nordwestlich von Berlin, der Dritte Sohn des preußischen Gutsbesitzers Ferdinand von Bismarck-</a:t>
            </a:r>
            <a:r>
              <a:rPr lang="ru-RU" sz="2000" dirty="0" err="1" smtClean="0">
                <a:latin typeface="Times New Roman" panose="02020603050405020304" pitchFamily="18" charset="0"/>
                <a:cs typeface="Times New Roman" panose="02020603050405020304" pitchFamily="18" charset="0"/>
              </a:rPr>
              <a:t>Шенхаузена</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und Wilhelmina Mencken, bei der Geburt erhielt den Namen Otto Eduard Leopold.</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37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4011" y="624110"/>
            <a:ext cx="4230601" cy="5576701"/>
          </a:xfrm>
        </p:spPr>
      </p:pic>
      <p:sp>
        <p:nvSpPr>
          <p:cNvPr id="5" name="TextBox 4"/>
          <p:cNvSpPr txBox="1"/>
          <p:nvPr/>
        </p:nvSpPr>
        <p:spPr>
          <a:xfrm>
            <a:off x="2907957" y="1365746"/>
            <a:ext cx="3748216" cy="4093428"/>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Als der kleine Otto 6 Jahre alt war, schickte ihn seine Mutter nach Berlin zur </a:t>
            </a:r>
            <a:r>
              <a:rPr lang="de-DE" sz="2000" dirty="0" err="1" smtClean="0">
                <a:latin typeface="Times New Roman" panose="02020603050405020304" pitchFamily="18" charset="0"/>
                <a:cs typeface="Times New Roman" panose="02020603050405020304" pitchFamily="18" charset="0"/>
              </a:rPr>
              <a:t>Plaman</a:t>
            </a:r>
            <a:r>
              <a:rPr lang="de-DE" sz="2000" dirty="0" smtClean="0">
                <a:latin typeface="Times New Roman" panose="02020603050405020304" pitchFamily="18" charset="0"/>
                <a:cs typeface="Times New Roman" panose="02020603050405020304" pitchFamily="18" charset="0"/>
              </a:rPr>
              <a:t>-Schule, wo die Kinder aristokratischer Familien aufgewachsen waren.</a:t>
            </a:r>
            <a:endParaRPr lang="ru-RU"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Nach Abschluss des Gymnasiums trat Otto am 10.Mai 1832 im Alter von 17 Jahren an die Universität in Göttingen ein, wo er Rechtswissenschaften studierte. Als Student erhielt er den Ruf, in den Duellen einen Gangster-Charakter zu haben.</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50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4540" y="624109"/>
            <a:ext cx="4420071" cy="3871879"/>
          </a:xfrm>
        </p:spPr>
      </p:pic>
      <p:sp>
        <p:nvSpPr>
          <p:cNvPr id="5" name="TextBox 4"/>
          <p:cNvSpPr txBox="1"/>
          <p:nvPr/>
        </p:nvSpPr>
        <p:spPr>
          <a:xfrm>
            <a:off x="1993557" y="1530270"/>
            <a:ext cx="4127157" cy="2554545"/>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Otto nahm an 27 Duellen Teil, in denen er zum ersten und einzigen mal in seinem Leben verletzt wurde — von einer Wunde an der Wange hatte er eine Narbe. Insgesamt zeigte sich Otto von Bismarck damals wenig von der "Goldenen" deutschen Jugend.</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93557" y="4495988"/>
            <a:ext cx="9511054" cy="1631216"/>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Bismarck wurde 1848-1850 durch seine konservative Haltung während des </a:t>
            </a:r>
            <a:r>
              <a:rPr lang="de-DE" sz="2000" dirty="0" err="1" smtClean="0">
                <a:latin typeface="Times New Roman" panose="02020603050405020304" pitchFamily="18" charset="0"/>
                <a:cs typeface="Times New Roman" panose="02020603050405020304" pitchFamily="18" charset="0"/>
              </a:rPr>
              <a:t>verfassungskampfes</a:t>
            </a:r>
            <a:r>
              <a:rPr lang="de-DE" sz="2000" dirty="0" smtClean="0">
                <a:latin typeface="Times New Roman" panose="02020603050405020304" pitchFamily="18" charset="0"/>
                <a:cs typeface="Times New Roman" panose="02020603050405020304" pitchFamily="18" charset="0"/>
              </a:rPr>
              <a:t> in Preußen bekannt. Aus dem" Tollwütigen Juncker(Vermieter) "wurde Bismarck zum" Tollwütigen Abgeordneten " des Berliner Landtags. Gegen die Liberalen hat Bismarck die Gründung verschiedener politischer Organisationen und Zeitungen gefördert, darunter die " Neue preußische Zeitung"</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897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74" b="12177"/>
          <a:stretch/>
        </p:blipFill>
        <p:spPr>
          <a:xfrm>
            <a:off x="7043351" y="372208"/>
            <a:ext cx="4543639" cy="4201299"/>
          </a:xfrm>
        </p:spPr>
      </p:pic>
      <p:sp>
        <p:nvSpPr>
          <p:cNvPr id="5" name="TextBox 4"/>
          <p:cNvSpPr txBox="1"/>
          <p:nvPr/>
        </p:nvSpPr>
        <p:spPr>
          <a:xfrm>
            <a:off x="3052119" y="733919"/>
            <a:ext cx="3492843" cy="3477875"/>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In den folgenden zehn Jahren führte die Politik Bismarcks zu drei kriegen: dem Krieg mit Dänemark 1864, nach dem Schleswig, Holstein und Lauenburg an Preußen angeschlossen wurden; </a:t>
            </a:r>
            <a:r>
              <a:rPr lang="de-DE" sz="2000" dirty="0" err="1" smtClean="0">
                <a:latin typeface="Times New Roman" panose="02020603050405020304" pitchFamily="18" charset="0"/>
                <a:cs typeface="Times New Roman" panose="02020603050405020304" pitchFamily="18" charset="0"/>
              </a:rPr>
              <a:t>österreich</a:t>
            </a:r>
            <a:r>
              <a:rPr lang="de-DE" sz="2000" dirty="0" smtClean="0">
                <a:latin typeface="Times New Roman" panose="02020603050405020304" pitchFamily="18" charset="0"/>
                <a:cs typeface="Times New Roman" panose="02020603050405020304" pitchFamily="18" charset="0"/>
              </a:rPr>
              <a:t> 1866; und Frankreich (der Französisch-preußische Krieg 1870-1871).</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52119" y="4876799"/>
            <a:ext cx="8534871" cy="1323439"/>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Eine der wichtigsten Folgen des österreichisch-preußischen Krieges war die Bildung der Norddeutschen Union, zu der neben Preußen noch etwa 30 Staaten gehörten. Sie alle bildeten nach der 1867 verabschiedeten Verfassung ein einheitliches Territorium mit allen Gesetzen und Institutionen.</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299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6194" y="505313"/>
            <a:ext cx="3690551" cy="3785652"/>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Von 1857 bis 1861 war Bismarck Botschafter von Preußen in Russland. Er schaffte es nicht nur, die Sprache zu lernen, sondern auch die geheimnisvolle russische Seele zu verstehen.</a:t>
            </a:r>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Zum Beispiel sagte er vor Beginn des Berliner Kongresses 1878: «glauben Sie niemals den Russen, denn die Russen glauben nicht einmal an sich selbst».</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265" y="505313"/>
            <a:ext cx="4629664" cy="3574101"/>
          </a:xfrm>
          <a:prstGeom prst="rect">
            <a:avLst/>
          </a:prstGeom>
        </p:spPr>
      </p:pic>
      <p:sp>
        <p:nvSpPr>
          <p:cNvPr id="6" name="TextBox 5"/>
          <p:cNvSpPr txBox="1"/>
          <p:nvPr/>
        </p:nvSpPr>
        <p:spPr>
          <a:xfrm>
            <a:off x="2916194" y="4448432"/>
            <a:ext cx="8476735" cy="1938992"/>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Das berühmte "Russen ziehen lange, aber schnell fahren" gehört auch zu Bismarck.</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Und mit diesem Sprichwort ist eine interessante Geschichte über "Nichts...</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In St. Petersburg bestellte Bismarck einen Ring aus einem Stahlstock und befahl ihm, ein Wort darauf zu gravieren — «Nichts». Später sagte er, als er den Vorwurf einer unnötig sanften Haltung gegenüber Russland hörte: "In Deutschland sage ich nur „</a:t>
            </a:r>
            <a:r>
              <a:rPr lang="de-DE" sz="2000" dirty="0" err="1" smtClean="0">
                <a:latin typeface="Times New Roman" panose="02020603050405020304" pitchFamily="18" charset="0"/>
                <a:cs typeface="Times New Roman" panose="02020603050405020304" pitchFamily="18" charset="0"/>
              </a:rPr>
              <a:t>Nichts!"und</a:t>
            </a:r>
            <a:r>
              <a:rPr lang="de-DE" sz="2000" dirty="0" smtClean="0">
                <a:latin typeface="Times New Roman" panose="02020603050405020304" pitchFamily="18" charset="0"/>
                <a:cs typeface="Times New Roman" panose="02020603050405020304" pitchFamily="18" charset="0"/>
              </a:rPr>
              <a:t> in Russland-das ganze Volk."</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56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3817" y="624110"/>
            <a:ext cx="2586680" cy="4093428"/>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Nach Otto von Bismarck benannt Schlachtschiff aus dem zweiten Weltkrieg</a:t>
            </a:r>
            <a:r>
              <a:rPr lang="ru-RU"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Zum größten Teil war dies der Grund für die Wahl dieser Persönlichkeit, und auch, dass Otto von Bismarck einen großen Beitrag zur deutschen Vereinigung geleistet hat.</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321" y="624110"/>
            <a:ext cx="6011292" cy="4090007"/>
          </a:xfrm>
          <a:prstGeom prst="rect">
            <a:avLst/>
          </a:prstGeom>
        </p:spPr>
      </p:pic>
    </p:spTree>
    <p:extLst>
      <p:ext uri="{BB962C8B-B14F-4D97-AF65-F5344CB8AC3E}">
        <p14:creationId xmlns:p14="http://schemas.microsoft.com/office/powerpoint/2010/main" val="2864716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52755"/>
          </a:xfrm>
        </p:spPr>
        <p:txBody>
          <a:bodyPr>
            <a:normAutofit/>
          </a:bodyPr>
          <a:lstStyle/>
          <a:p>
            <a:r>
              <a:rPr lang="ru-RU" sz="2800" dirty="0" smtClean="0">
                <a:latin typeface="Times New Roman" panose="02020603050405020304" pitchFamily="18" charset="0"/>
                <a:cs typeface="Times New Roman" panose="02020603050405020304" pitchFamily="18" charset="0"/>
              </a:rPr>
              <a:t>История про «Ничего…»</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89212" y="1837038"/>
            <a:ext cx="8915400" cy="3929448"/>
          </a:xfrm>
        </p:spPr>
        <p:txBody>
          <a:bodyPr>
            <a:normAutofit fontScale="85000" lnSpcReduction="10000"/>
          </a:bodyPr>
          <a:lstStyle/>
          <a:p>
            <a:pPr marL="0" indent="0">
              <a:buNone/>
            </a:pPr>
            <a:r>
              <a:rPr lang="ru-RU" sz="2400" dirty="0">
                <a:solidFill>
                  <a:schemeClr val="tx1"/>
                </a:solidFill>
                <a:latin typeface="Times New Roman" panose="02020603050405020304" pitchFamily="18" charset="0"/>
                <a:cs typeface="Times New Roman" panose="02020603050405020304" pitchFamily="18" charset="0"/>
              </a:rPr>
              <a:t>«Русские долго запрягают, но быстро едут</a:t>
            </a:r>
            <a:r>
              <a:rPr lang="ru-RU" sz="2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2200" dirty="0" smtClean="0">
                <a:solidFill>
                  <a:schemeClr val="tx1"/>
                </a:solidFill>
                <a:latin typeface="Times New Roman" panose="02020603050405020304" pitchFamily="18" charset="0"/>
                <a:cs typeface="Times New Roman" panose="02020603050405020304" pitchFamily="18" charset="0"/>
              </a:rPr>
              <a:t>С </a:t>
            </a:r>
            <a:r>
              <a:rPr lang="ru-RU" sz="2200" dirty="0">
                <a:solidFill>
                  <a:schemeClr val="tx1"/>
                </a:solidFill>
                <a:latin typeface="Times New Roman" panose="02020603050405020304" pitchFamily="18" charset="0"/>
                <a:cs typeface="Times New Roman" panose="02020603050405020304" pitchFamily="18" charset="0"/>
              </a:rPr>
              <a:t>быстрой ездой русских связан случай, происшедший с будущим рейхсканцлером по дороге в Петербург. Наняв извозчика, фон Бисмарк усомнился, смогут ли тощие и полудохлые клячи везти достаточно быстро, о чем и спросил извозчика.</a:t>
            </a:r>
          </a:p>
          <a:p>
            <a:pPr marL="0" indent="0">
              <a:buNone/>
            </a:pP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Ничего-о… — протянул тот, разгоняя лошадей по ухабистой дороге так быстро, что Бисмарк не удержался от следующего вопроса.</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Да ты меня не вывалишь?</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Ничего-о… — заверил ямщик, и вскоре сани опрокинулись.</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Бисмарк упал в снег, ободрав лицо в кровь. Он уже замахнулся на подбежавшего к нему извозчика стальной тростью, но так и не ударил, услышав как тот успокаивающе приговаривает, вытирая снегом кровь с лица прусского посла:</a:t>
            </a:r>
            <a:br>
              <a:rPr lang="ru-RU" sz="2200" dirty="0">
                <a:solidFill>
                  <a:schemeClr val="tx1"/>
                </a:solidFill>
                <a:latin typeface="Times New Roman" panose="02020603050405020304" pitchFamily="18" charset="0"/>
                <a:cs typeface="Times New Roman" panose="02020603050405020304" pitchFamily="18" charset="0"/>
              </a:rPr>
            </a:br>
            <a:r>
              <a:rPr lang="ru-RU" sz="2200" dirty="0">
                <a:solidFill>
                  <a:schemeClr val="tx1"/>
                </a:solidFill>
                <a:latin typeface="Times New Roman" panose="02020603050405020304" pitchFamily="18" charset="0"/>
                <a:cs typeface="Times New Roman" panose="02020603050405020304" pitchFamily="18" charset="0"/>
              </a:rPr>
              <a:t>— Ничего-о… ничего…</a:t>
            </a:r>
          </a:p>
          <a:p>
            <a:endParaRPr lang="ru-RU" dirty="0"/>
          </a:p>
        </p:txBody>
      </p:sp>
    </p:spTree>
    <p:extLst>
      <p:ext uri="{BB962C8B-B14F-4D97-AF65-F5344CB8AC3E}">
        <p14:creationId xmlns:p14="http://schemas.microsoft.com/office/powerpoint/2010/main" val="1759532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98</TotalTime>
  <Words>649</Words>
  <Application>Microsoft Office PowerPoint</Application>
  <PresentationFormat>Широкоэкранный</PresentationFormat>
  <Paragraphs>32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Times New Roman</vt:lpstr>
      <vt:lpstr>Wingdings 3</vt:lpstr>
      <vt:lpstr>Легкий дым</vt:lpstr>
      <vt:lpstr>Презентация по дисциплине: «Немецкий язык» Otto von Bismarck.</vt:lpstr>
      <vt:lpstr>«Selbst ein siegreicher Krieg ist ein übel, das durch die Weisheit der Völker verhindert werden muss.»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История про «Ничего…»</vt:lpstr>
      <vt:lpstr>Источники:</vt:lpstr>
      <vt:lpstr>Vielen Dank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дисциплине: «Немецкий язык» Otto von Bismarck.</dc:title>
  <dc:creator>Пользователь Windows</dc:creator>
  <cp:lastModifiedBy>Пользователь Windows</cp:lastModifiedBy>
  <cp:revision>7</cp:revision>
  <dcterms:created xsi:type="dcterms:W3CDTF">2020-04-09T16:21:56Z</dcterms:created>
  <dcterms:modified xsi:type="dcterms:W3CDTF">2020-04-09T18:00:15Z</dcterms:modified>
</cp:coreProperties>
</file>