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41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429" r:id="rId7"/>
    <p:sldId id="261" r:id="rId8"/>
    <p:sldId id="437" r:id="rId9"/>
    <p:sldId id="262" r:id="rId10"/>
    <p:sldId id="436" r:id="rId11"/>
    <p:sldId id="374" r:id="rId12"/>
    <p:sldId id="375" r:id="rId13"/>
    <p:sldId id="376" r:id="rId14"/>
    <p:sldId id="377" r:id="rId15"/>
    <p:sldId id="427" r:id="rId16"/>
    <p:sldId id="428" r:id="rId17"/>
  </p:sldIdLst>
  <p:sldSz cx="9144000" cy="6858000" type="screen4x3"/>
  <p:notesSz cx="6858000" cy="96377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Windows" initials="UW" lastIdx="2" clrIdx="0">
    <p:extLst>
      <p:ext uri="{19B8F6BF-5375-455C-9EA6-DF929625EA0E}">
        <p15:presenceInfo xmlns:p15="http://schemas.microsoft.com/office/powerpoint/2012/main" userId="Use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FF"/>
    <a:srgbClr val="30FC52"/>
    <a:srgbClr val="FF3300"/>
    <a:srgbClr val="FFFF00"/>
    <a:srgbClr val="F9F9A5"/>
    <a:srgbClr val="3399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 autoAdjust="0"/>
    <p:restoredTop sz="95503" autoAdjust="0"/>
  </p:normalViewPr>
  <p:slideViewPr>
    <p:cSldViewPr>
      <p:cViewPr varScale="1">
        <p:scale>
          <a:sx n="115" d="100"/>
          <a:sy n="115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3.97</c:v>
                </c:pt>
                <c:pt idx="1">
                  <c:v>4.47</c:v>
                </c:pt>
                <c:pt idx="2">
                  <c:v>4.97</c:v>
                </c:pt>
                <c:pt idx="3">
                  <c:v>5.47</c:v>
                </c:pt>
                <c:pt idx="4">
                  <c:v>5.97</c:v>
                </c:pt>
                <c:pt idx="5">
                  <c:v>6.47</c:v>
                </c:pt>
                <c:pt idx="6">
                  <c:v>6.97</c:v>
                </c:pt>
                <c:pt idx="7">
                  <c:v>7.47</c:v>
                </c:pt>
                <c:pt idx="8">
                  <c:v>7.97</c:v>
                </c:pt>
                <c:pt idx="9">
                  <c:v>8.4700000000000006</c:v>
                </c:pt>
                <c:pt idx="10">
                  <c:v>8.9700000000000006</c:v>
                </c:pt>
                <c:pt idx="11">
                  <c:v>9.4700000000000006</c:v>
                </c:pt>
                <c:pt idx="12">
                  <c:v>9.9700000000000006</c:v>
                </c:pt>
                <c:pt idx="13">
                  <c:v>10.47</c:v>
                </c:pt>
                <c:pt idx="14">
                  <c:v>10.97</c:v>
                </c:pt>
                <c:pt idx="15">
                  <c:v>11.47</c:v>
                </c:pt>
                <c:pt idx="16">
                  <c:v>11.97</c:v>
                </c:pt>
                <c:pt idx="17">
                  <c:v>12.47</c:v>
                </c:pt>
                <c:pt idx="18">
                  <c:v>12.97</c:v>
                </c:pt>
                <c:pt idx="19">
                  <c:v>13.47</c:v>
                </c:pt>
                <c:pt idx="20">
                  <c:v>13.97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1.619</c:v>
                </c:pt>
                <c:pt idx="1">
                  <c:v>3.1379999999999999</c:v>
                </c:pt>
                <c:pt idx="2">
                  <c:v>5.032</c:v>
                </c:pt>
                <c:pt idx="3">
                  <c:v>7.0709999999999997</c:v>
                </c:pt>
                <c:pt idx="4">
                  <c:v>9.0340000000000007</c:v>
                </c:pt>
                <c:pt idx="5">
                  <c:v>10.760999999999999</c:v>
                </c:pt>
                <c:pt idx="6">
                  <c:v>12.162000000000001</c:v>
                </c:pt>
                <c:pt idx="7">
                  <c:v>13.204000000000001</c:v>
                </c:pt>
                <c:pt idx="8">
                  <c:v>13.898999999999999</c:v>
                </c:pt>
                <c:pt idx="9">
                  <c:v>14.282</c:v>
                </c:pt>
                <c:pt idx="10">
                  <c:v>14.398999999999999</c:v>
                </c:pt>
                <c:pt idx="11">
                  <c:v>14.298999999999999</c:v>
                </c:pt>
                <c:pt idx="12">
                  <c:v>14.032</c:v>
                </c:pt>
                <c:pt idx="13">
                  <c:v>13.637</c:v>
                </c:pt>
                <c:pt idx="14">
                  <c:v>13.151999999999999</c:v>
                </c:pt>
                <c:pt idx="15">
                  <c:v>12.605</c:v>
                </c:pt>
                <c:pt idx="16">
                  <c:v>12.021000000000001</c:v>
                </c:pt>
                <c:pt idx="17">
                  <c:v>11.419</c:v>
                </c:pt>
                <c:pt idx="18">
                  <c:v>10.811999999999999</c:v>
                </c:pt>
                <c:pt idx="19">
                  <c:v>10.212</c:v>
                </c:pt>
                <c:pt idx="20">
                  <c:v>9.6259999999999994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3-4022-8E76-A825F2926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795135"/>
        <c:axId val="901796799"/>
      </c:lineChart>
      <c:catAx>
        <c:axId val="901795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prstDash val="solid"/>
              <a:round/>
              <a:headEnd type="none"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ru-RU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мкм</a:t>
                </a:r>
                <a:endParaRPr lang="ru-RU" sz="1200" b="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796799"/>
        <c:crosses val="autoZero"/>
        <c:auto val="1"/>
        <c:lblAlgn val="ctr"/>
        <c:lblOffset val="100"/>
        <c:noMultiLvlLbl val="0"/>
      </c:catAx>
      <c:valAx>
        <c:axId val="90179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  <a:tailEnd type="none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Вт/(м</a:t>
                </a:r>
                <a:r>
                  <a:rPr lang="en-US" sz="1200" b="0" i="1" u="none" strike="noStrike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0" i="1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·ср·мкм)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7951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0D6D26-AF4A-4739-860A-A4F6F62381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3852C-9048-4058-93EA-8A67C60B308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Круто!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DDCD5-4688-4FFA-AE26-8287C3B62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2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2491-9037-48AE-95D1-B4AD7D18D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1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55BD-9922-4E7A-BFE5-CFFAD65744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82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B972C-B67A-47D8-8D23-E1366C851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19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2426910 h 640"/>
              <a:gd name="T6" fmla="*/ 2147483646 w 2706"/>
              <a:gd name="T7" fmla="*/ 47345203 h 640"/>
              <a:gd name="T8" fmla="*/ 2147483646 w 2706"/>
              <a:gd name="T9" fmla="*/ 74755995 h 640"/>
              <a:gd name="T10" fmla="*/ 2147483646 w 2706"/>
              <a:gd name="T11" fmla="*/ 102165671 h 640"/>
              <a:gd name="T12" fmla="*/ 2147483646 w 2706"/>
              <a:gd name="T13" fmla="*/ 134560345 h 640"/>
              <a:gd name="T14" fmla="*/ 2147483646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6 w 2706"/>
              <a:gd name="T79" fmla="*/ 737588839 h 640"/>
              <a:gd name="T80" fmla="*/ 2147483646 w 2706"/>
              <a:gd name="T81" fmla="*/ 722637193 h 640"/>
              <a:gd name="T82" fmla="*/ 2147483646 w 2706"/>
              <a:gd name="T83" fmla="*/ 707686664 h 640"/>
              <a:gd name="T84" fmla="*/ 2147483646 w 2706"/>
              <a:gd name="T85" fmla="*/ 690243636 h 640"/>
              <a:gd name="T86" fmla="*/ 2147483646 w 2706"/>
              <a:gd name="T87" fmla="*/ 672800607 h 640"/>
              <a:gd name="T88" fmla="*/ 2147483646 w 2706"/>
              <a:gd name="T89" fmla="*/ 652866196 h 640"/>
              <a:gd name="T90" fmla="*/ 2147483646 w 2706"/>
              <a:gd name="T91" fmla="*/ 632930669 h 640"/>
              <a:gd name="T92" fmla="*/ 2147483646 w 2706"/>
              <a:gd name="T93" fmla="*/ 610503759 h 640"/>
              <a:gd name="T94" fmla="*/ 2147483646 w 2706"/>
              <a:gd name="T95" fmla="*/ 588077965 h 640"/>
              <a:gd name="T96" fmla="*/ 2147483646 w 2706"/>
              <a:gd name="T97" fmla="*/ 538240263 h 640"/>
              <a:gd name="T98" fmla="*/ 2147483646 w 2706"/>
              <a:gd name="T99" fmla="*/ 485911178 h 640"/>
              <a:gd name="T100" fmla="*/ 2147483646 w 2706"/>
              <a:gd name="T101" fmla="*/ 485911178 h 640"/>
              <a:gd name="T102" fmla="*/ 2147483646 w 2706"/>
              <a:gd name="T103" fmla="*/ 483419795 h 640"/>
              <a:gd name="T104" fmla="*/ 2147483646 w 2706"/>
              <a:gd name="T105" fmla="*/ 483419795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890318333 h 762"/>
              <a:gd name="T2" fmla="*/ 2147483646 w 5216"/>
              <a:gd name="T3" fmla="*/ 855403517 h 762"/>
              <a:gd name="T4" fmla="*/ 2147483646 w 5216"/>
              <a:gd name="T5" fmla="*/ 760636483 h 762"/>
              <a:gd name="T6" fmla="*/ 2147483646 w 5216"/>
              <a:gd name="T7" fmla="*/ 633448150 h 762"/>
              <a:gd name="T8" fmla="*/ 2147483646 w 5216"/>
              <a:gd name="T9" fmla="*/ 466356850 h 762"/>
              <a:gd name="T10" fmla="*/ 2147483646 w 5216"/>
              <a:gd name="T11" fmla="*/ 369095183 h 762"/>
              <a:gd name="T12" fmla="*/ 2147483646 w 5216"/>
              <a:gd name="T13" fmla="*/ 294278517 h 762"/>
              <a:gd name="T14" fmla="*/ 2147483646 w 5216"/>
              <a:gd name="T15" fmla="*/ 229438150 h 762"/>
              <a:gd name="T16" fmla="*/ 2147483646 w 5216"/>
              <a:gd name="T17" fmla="*/ 174571850 h 762"/>
              <a:gd name="T18" fmla="*/ 2147483646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6 w 5216"/>
              <a:gd name="T45" fmla="*/ 643423333 h 762"/>
              <a:gd name="T46" fmla="*/ 2147483646 w 5216"/>
              <a:gd name="T47" fmla="*/ 713251850 h 762"/>
              <a:gd name="T48" fmla="*/ 2147483646 w 5216"/>
              <a:gd name="T49" fmla="*/ 773105183 h 762"/>
              <a:gd name="T50" fmla="*/ 2147483646 w 5216"/>
              <a:gd name="T51" fmla="*/ 825476850 h 762"/>
              <a:gd name="T52" fmla="*/ 2147483646 w 5216"/>
              <a:gd name="T53" fmla="*/ 865379817 h 762"/>
              <a:gd name="T54" fmla="*/ 2147483646 w 5216"/>
              <a:gd name="T55" fmla="*/ 900293517 h 762"/>
              <a:gd name="T56" fmla="*/ 2147483646 w 5216"/>
              <a:gd name="T57" fmla="*/ 922738517 h 762"/>
              <a:gd name="T58" fmla="*/ 2147483646 w 5216"/>
              <a:gd name="T59" fmla="*/ 940196483 h 762"/>
              <a:gd name="T60" fmla="*/ 2147483646 w 5216"/>
              <a:gd name="T61" fmla="*/ 950171667 h 762"/>
              <a:gd name="T62" fmla="*/ 2147483646 w 5216"/>
              <a:gd name="T63" fmla="*/ 950171667 h 762"/>
              <a:gd name="T64" fmla="*/ 2147483646 w 5216"/>
              <a:gd name="T65" fmla="*/ 945183517 h 762"/>
              <a:gd name="T66" fmla="*/ 2147483646 w 5216"/>
              <a:gd name="T67" fmla="*/ 932714817 h 762"/>
              <a:gd name="T68" fmla="*/ 2147483646 w 5216"/>
              <a:gd name="T69" fmla="*/ 912763333 h 762"/>
              <a:gd name="T70" fmla="*/ 2147483646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6 w 5144"/>
              <a:gd name="T37" fmla="*/ 72272589 h 694"/>
              <a:gd name="T38" fmla="*/ 2147483646 w 5144"/>
              <a:gd name="T39" fmla="*/ 99687369 h 694"/>
              <a:gd name="T40" fmla="*/ 2147483646 w 5144"/>
              <a:gd name="T41" fmla="*/ 132085234 h 694"/>
              <a:gd name="T42" fmla="*/ 2147483646 w 5144"/>
              <a:gd name="T43" fmla="*/ 171959958 h 694"/>
              <a:gd name="T44" fmla="*/ 2147483646 w 5144"/>
              <a:gd name="T45" fmla="*/ 216818883 h 694"/>
              <a:gd name="T46" fmla="*/ 2147483646 w 5144"/>
              <a:gd name="T47" fmla="*/ 269154668 h 694"/>
              <a:gd name="T48" fmla="*/ 2147483646 w 5144"/>
              <a:gd name="T49" fmla="*/ 331458855 h 694"/>
              <a:gd name="T50" fmla="*/ 2147483646 w 5144"/>
              <a:gd name="T51" fmla="*/ 398747244 h 694"/>
              <a:gd name="T52" fmla="*/ 2147483646 w 5144"/>
              <a:gd name="T53" fmla="*/ 473512491 h 694"/>
              <a:gd name="T54" fmla="*/ 2147483646 w 5144"/>
              <a:gd name="T55" fmla="*/ 558247257 h 694"/>
              <a:gd name="T56" fmla="*/ 2147483646 w 5144"/>
              <a:gd name="T57" fmla="*/ 650456650 h 694"/>
              <a:gd name="T58" fmla="*/ 2147483646 w 5144"/>
              <a:gd name="T59" fmla="*/ 752636678 h 694"/>
              <a:gd name="T60" fmla="*/ 2147483646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6 w 3112"/>
              <a:gd name="T21" fmla="*/ 192224091 h 584"/>
              <a:gd name="T22" fmla="*/ 2147483646 w 3112"/>
              <a:gd name="T23" fmla="*/ 134806230 h 584"/>
              <a:gd name="T24" fmla="*/ 2147483646 w 3112"/>
              <a:gd name="T25" fmla="*/ 109841699 h 584"/>
              <a:gd name="T26" fmla="*/ 2147483646 w 3112"/>
              <a:gd name="T27" fmla="*/ 84878286 h 584"/>
              <a:gd name="T28" fmla="*/ 2147483646 w 3112"/>
              <a:gd name="T29" fmla="*/ 64906662 h 584"/>
              <a:gd name="T30" fmla="*/ 2147483646 w 3112"/>
              <a:gd name="T31" fmla="*/ 44935037 h 584"/>
              <a:gd name="T32" fmla="*/ 2147483646 w 3112"/>
              <a:gd name="T33" fmla="*/ 29957436 h 584"/>
              <a:gd name="T34" fmla="*/ 2147483646 w 3112"/>
              <a:gd name="T35" fmla="*/ 17474613 h 584"/>
              <a:gd name="T36" fmla="*/ 2147483646 w 3112"/>
              <a:gd name="T37" fmla="*/ 7488800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636203066 h 1192"/>
              <a:gd name="T2" fmla="*/ 2147483646 w 8196"/>
              <a:gd name="T3" fmla="*/ 708272557 h 1192"/>
              <a:gd name="T4" fmla="*/ 2147483646 w 8196"/>
              <a:gd name="T5" fmla="*/ 770402158 h 1192"/>
              <a:gd name="T6" fmla="*/ 2147483646 w 8196"/>
              <a:gd name="T7" fmla="*/ 827560144 h 1192"/>
              <a:gd name="T8" fmla="*/ 2147483646 w 8196"/>
              <a:gd name="T9" fmla="*/ 872293546 h 1192"/>
              <a:gd name="T10" fmla="*/ 2147483646 w 8196"/>
              <a:gd name="T11" fmla="*/ 907085945 h 1192"/>
              <a:gd name="T12" fmla="*/ 2147483646 w 8196"/>
              <a:gd name="T13" fmla="*/ 931937340 h 1192"/>
              <a:gd name="T14" fmla="*/ 2147483646 w 8196"/>
              <a:gd name="T15" fmla="*/ 946848846 h 1192"/>
              <a:gd name="T16" fmla="*/ 2147483646 w 8196"/>
              <a:gd name="T17" fmla="*/ 944363037 h 1192"/>
              <a:gd name="T18" fmla="*/ 2147483646 w 8196"/>
              <a:gd name="T19" fmla="*/ 931937340 h 1192"/>
              <a:gd name="T20" fmla="*/ 2147483646 w 8196"/>
              <a:gd name="T21" fmla="*/ 902115443 h 1192"/>
              <a:gd name="T22" fmla="*/ 2147483646 w 8196"/>
              <a:gd name="T23" fmla="*/ 857382041 h 1192"/>
              <a:gd name="T24" fmla="*/ 2147483646 w 8196"/>
              <a:gd name="T25" fmla="*/ 797738247 h 1192"/>
              <a:gd name="T26" fmla="*/ 2147483646 w 8196"/>
              <a:gd name="T27" fmla="*/ 718213560 h 1192"/>
              <a:gd name="T28" fmla="*/ 2147483646 w 8196"/>
              <a:gd name="T29" fmla="*/ 621291560 h 1192"/>
              <a:gd name="T30" fmla="*/ 2147483646 w 8196"/>
              <a:gd name="T31" fmla="*/ 504488666 h 1192"/>
              <a:gd name="T32" fmla="*/ 2147483646 w 8196"/>
              <a:gd name="T33" fmla="*/ 367804880 h 1192"/>
              <a:gd name="T34" fmla="*/ 2147483646 w 8196"/>
              <a:gd name="T35" fmla="*/ 298220083 h 1192"/>
              <a:gd name="T36" fmla="*/ 2147483646 w 8196"/>
              <a:gd name="T37" fmla="*/ 183901883 h 1192"/>
              <a:gd name="T38" fmla="*/ 2147483646 w 8196"/>
              <a:gd name="T39" fmla="*/ 101891388 h 1192"/>
              <a:gd name="T40" fmla="*/ 2147483646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6 w 8196"/>
              <a:gd name="T65" fmla="*/ 1481159409 h 1192"/>
              <a:gd name="T66" fmla="*/ 2147483646 w 8196"/>
              <a:gd name="T67" fmla="*/ 1473704213 h 1192"/>
              <a:gd name="T68" fmla="*/ 2147483646 w 8196"/>
              <a:gd name="T69" fmla="*/ 633717257 h 1192"/>
              <a:gd name="T70" fmla="*/ 2147483646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3E3A9-8EFC-41E1-9E51-B41012009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2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AEE2553-2B4C-42C4-9405-0F2DDA5A1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18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4509-B4F2-441E-A51F-542BE8276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1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70D14-04E7-4BCA-8984-845D9315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58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B6CA-A449-47F1-A0B5-EA16B4291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7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28F9-A994-44F3-970C-39C7E5F88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09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48B3-81A1-4706-907B-8B35E42AC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7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0B0B59EF-4F7F-4614-AB71-6FE2A1E740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87" r:id="rId2"/>
    <p:sldLayoutId id="2147484493" r:id="rId3"/>
    <p:sldLayoutId id="2147484488" r:id="rId4"/>
    <p:sldLayoutId id="2147484489" r:id="rId5"/>
    <p:sldLayoutId id="2147484490" r:id="rId6"/>
    <p:sldLayoutId id="2147484494" r:id="rId7"/>
    <p:sldLayoutId id="2147484495" r:id="rId8"/>
    <p:sldLayoutId id="2147484496" r:id="rId9"/>
    <p:sldLayoutId id="2147484491" r:id="rId10"/>
    <p:sldLayoutId id="2147484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03648" y="397567"/>
            <a:ext cx="7072362" cy="37901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энергетический университет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«Электрические станции им. В.К. Шибанова»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«Тепловизионное диагностирование электрооборудования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Силовые кабельные линии»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334" y="4545496"/>
            <a:ext cx="8103074" cy="216010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магистр гр.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ЗЭм-1-19 Меркулов А.Н.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доцент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тех. н.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4" y="397567"/>
            <a:ext cx="618909" cy="8711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461663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89426" cy="59046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188640"/>
            <a:ext cx="8979576" cy="56886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сессия была очно…</a:t>
            </a:r>
            <a:endParaRPr lang="ru-RU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6024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259228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74" y="2492896"/>
            <a:ext cx="3214941" cy="428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61" y="2348879"/>
            <a:ext cx="3250439" cy="43339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301720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41436"/>
            <a:ext cx="3543858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76"/>
            <a:ext cx="2895786" cy="386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13" y="2498696"/>
            <a:ext cx="3200913" cy="426788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32856"/>
            <a:ext cx="7571184" cy="2376263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СПАСИБО ЗА ВНИМАНИЕ!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Тепловизионный</a:t>
            </a:r>
            <a:r>
              <a:rPr lang="ru-RU" dirty="0" smtClean="0"/>
              <a:t> контроль оборудования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6360" y="1916832"/>
            <a:ext cx="4417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электрооборудования любого уровня напряжения является одним из наиболее эффективных методов диагностики с точки зрения таких показателей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проведения измерений.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не требует большого времени на его проведение. Для определения состояния оборудования такого как разъединитель потребуется несколько секунд.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Простота.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Тепловизионная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не требует отключения электрооборудования, не требует большого количества организационных и технических мероприятий. Современные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просты и удобны в эксплуатации, при этом набор встроенных инструментов для анализа позволяет в отдельных случаях производить диагностику прямо на объекте.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Доступность. Современные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доступными и недорогими, благодаря этому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тепловизором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оснащен любой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достоинством </a:t>
            </a:r>
            <a:r>
              <a:rPr lang="ru-RU" sz="1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тепловизионного</a:t>
            </a:r>
            <a:r>
              <a:rPr lang="ru-RU" sz="1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является получение данных о неисправности без отключения оборудования, при этом многие виды дефектов проявляются в виде нагрева (или его отсутствия) нагруженном оборудовании. Обычно для определения таких дефектов требуется проводить сложные электрические испытания, которые связаны с отключением оборудования и организационно-техническими мероприятиями, которые связаны с допуском бригады на испытания.</a:t>
            </a:r>
            <a:endParaRPr lang="ru-RU" sz="1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https://iifrf.ru/wp-content/uploads/2017/08/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402832" cy="41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3300"/>
                </a:solidFill>
              </a:rPr>
              <a:t>Т</a:t>
            </a:r>
            <a:r>
              <a:rPr lang="ru-RU" dirty="0" err="1" smtClean="0">
                <a:solidFill>
                  <a:srgbClr val="FFC000"/>
                </a:solidFill>
              </a:rPr>
              <a:t>е</a:t>
            </a:r>
            <a:r>
              <a:rPr lang="ru-RU" dirty="0" err="1" smtClean="0">
                <a:solidFill>
                  <a:srgbClr val="FFFF00"/>
                </a:solidFill>
              </a:rPr>
              <a:t>п</a:t>
            </a:r>
            <a:r>
              <a:rPr lang="ru-RU" dirty="0" err="1" smtClean="0">
                <a:solidFill>
                  <a:srgbClr val="30FC52"/>
                </a:solidFill>
              </a:rPr>
              <a:t>л</a:t>
            </a:r>
            <a:r>
              <a:rPr lang="ru-RU" dirty="0" err="1" smtClean="0">
                <a:solidFill>
                  <a:srgbClr val="00B0F0"/>
                </a:solidFill>
              </a:rPr>
              <a:t>о</a:t>
            </a:r>
            <a:r>
              <a:rPr lang="ru-RU" dirty="0" err="1" smtClean="0">
                <a:solidFill>
                  <a:srgbClr val="0066FF"/>
                </a:solidFill>
              </a:rPr>
              <a:t>в</a:t>
            </a:r>
            <a:r>
              <a:rPr lang="ru-RU" dirty="0" err="1" smtClean="0">
                <a:solidFill>
                  <a:srgbClr val="7030A0"/>
                </a:solidFill>
              </a:rPr>
              <a:t>изор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6" name="Picture 6" descr="Устройство тепловиз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9095"/>
            <a:ext cx="4104456" cy="20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64" y="4221088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  <a:latin typeface="PT Sans"/>
              </a:rPr>
              <a:t>Тепловизор</a:t>
            </a:r>
            <a:r>
              <a:rPr lang="ru-RU" b="0" i="0" dirty="0" smtClean="0">
                <a:effectLst/>
                <a:latin typeface="PT Sans"/>
              </a:rPr>
              <a:t> – измерительный прибор, который позволяет видеть тепловое (инфракрасное) излучение окружающих объектов в любое время суток, измерять температуру в любой точке на поверхности с точностью 0,1°С и выше. </a:t>
            </a:r>
            <a:endParaRPr lang="ru-RU" dirty="0"/>
          </a:p>
        </p:txBody>
      </p:sp>
      <p:pic>
        <p:nvPicPr>
          <p:cNvPr id="10248" name="Picture 8" descr="https://tut.ru/upload/iblock/4a6/4a661f02f0992a7963e525f9fb4e19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00" y="1484784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95" y="473075"/>
            <a:ext cx="8229600" cy="13716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spc="-100" dirty="0" err="1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Тепловизионный</a:t>
            </a:r>
            <a:r>
              <a:rPr lang="ru-RU" sz="28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n-ea"/>
                <a:cs typeface="+mn-cs"/>
              </a:rPr>
              <a:t> контроль силовых кабельных линий</a:t>
            </a:r>
            <a:r>
              <a:rPr lang="ru-RU" sz="32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tx1"/>
                </a:solidFill>
                <a:ea typeface="+mn-ea"/>
                <a:cs typeface="+mn-cs"/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03" y="450912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Инфракрасная диагностика силовых кабельных линий обеспечивает возможность оценки их теплового  состояния,  что  важно  при  установлении  наибольших  токовых  нагрузок  кабелей (пп.5.8.2; 5.8.3 ПТЭ), решении вопроса о </a:t>
            </a:r>
            <a:r>
              <a:rPr lang="ru-RU" sz="1200" dirty="0" err="1" smtClean="0"/>
              <a:t>пожароопасности</a:t>
            </a:r>
            <a:r>
              <a:rPr lang="ru-RU" sz="1200" dirty="0" smtClean="0"/>
              <a:t> кабельных прокладок, определении их термической стойкости, оценке эффективности работы вентиляционных устройств и т.п. Термографическая  съемка  силовых  кабелей  по  их  длине  позволяет  выявить  участки  с повышенными значениями </a:t>
            </a:r>
            <a:r>
              <a:rPr lang="ru-RU" sz="1200" dirty="0" err="1" smtClean="0"/>
              <a:t>tg</a:t>
            </a:r>
            <a:r>
              <a:rPr lang="ru-RU" sz="1200" dirty="0" smtClean="0"/>
              <a:t> , что важно для кабелей с большим перепадом высот прокладки и значительным сроком службы, а у маслонаполненных  кабелей оценивать степень циркуляции масла от </a:t>
            </a:r>
            <a:r>
              <a:rPr lang="ru-RU" sz="1200" dirty="0" err="1" smtClean="0"/>
              <a:t>маслоподпитывающих</a:t>
            </a:r>
            <a:r>
              <a:rPr lang="ru-RU" sz="1200" dirty="0" smtClean="0"/>
              <a:t> устройств. ИК-контроль позволяет выявить на начальной стадии развития очаги разрушения изоляции в сухих разделках кабелей. По  зафиксированной  температуре  нагрева  оболочки  кабеля  с  помощью  специальной номограммы  может  быть  определена  температура  жилы  кабеля  и  проведен  соответствующий расчет по проверке кабеля на термическую стойкость. </a:t>
            </a:r>
            <a:endParaRPr lang="ru-RU" sz="1200" dirty="0"/>
          </a:p>
        </p:txBody>
      </p:sp>
      <p:pic>
        <p:nvPicPr>
          <p:cNvPr id="11269" name="Picture 5" descr="Коронирование в разделке кабеля 10 к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9" y="1621944"/>
            <a:ext cx="3744416" cy="23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1944"/>
            <a:ext cx="3528392" cy="238224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40968"/>
            <a:ext cx="81168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Конструктивное исполнение кабельных линий позволяет выявить в них следующие дефекты, следствием которых являются температурные аномалии: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внешних контактных соединений (в местах подключения кабеля к аппаратным выводам электрооборудования);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внутренних контактных соединений (в муфтах, доступных для осмотра);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загрязнение и увлажнение разделок кабелей;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перегревы кабелей в местах огнестойких проходок через перекрытия, перегородки и стены;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выявление участков доступных для осмотра кабелей с повышенными значениями диэлектрических потерь в изоляции (особенно в кабелях со значительным сроком службы и большим перепадом высоты прокладки);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перегруз кабелей, определяемый по температуре токоведущих жил в местах разделок и по температуре оболочек кабелей;</a:t>
            </a:r>
          </a:p>
          <a:p>
            <a:pPr>
              <a:buFont typeface="+mj-lt"/>
              <a:buAutoNum type="arabicPeriod"/>
            </a:pP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несимметричная токовая загрузка кабеля по фазам (для кабелей 0,4 </a:t>
            </a:r>
            <a:r>
              <a:rPr lang="ru-RU" sz="1400" b="0" i="0" dirty="0" err="1" smtClean="0">
                <a:solidFill>
                  <a:srgbClr val="99FF66"/>
                </a:solidFill>
                <a:effectLst/>
                <a:latin typeface="sourcesanspro"/>
              </a:rPr>
              <a:t>кВ</a:t>
            </a: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), выражающаяся в повышенном нагреве нулевого провода </a:t>
            </a:r>
            <a:r>
              <a:rPr lang="ru-RU" sz="1400" b="0" i="0" dirty="0" err="1" smtClean="0">
                <a:solidFill>
                  <a:srgbClr val="99FF66"/>
                </a:solidFill>
                <a:effectLst/>
                <a:latin typeface="sourcesanspro"/>
              </a:rPr>
              <a:t>тепловизионную</a:t>
            </a:r>
            <a:r>
              <a:rPr lang="ru-RU" sz="1400" b="0" i="0" dirty="0" smtClean="0">
                <a:solidFill>
                  <a:srgbClr val="99FF66"/>
                </a:solidFill>
                <a:effectLst/>
                <a:latin typeface="sourcesanspro"/>
              </a:rPr>
              <a:t> диагностику открытых контактных соединений кабельных линий выполняются в соответствии с действующими указаниями.</a:t>
            </a:r>
            <a:endParaRPr lang="ru-RU" sz="1400" b="0" i="0" dirty="0">
              <a:solidFill>
                <a:srgbClr val="99FF66"/>
              </a:solidFill>
              <a:effectLst/>
              <a:latin typeface="sourcesanspr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3600450" cy="2238375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150938"/>
          </a:xfrm>
        </p:spPr>
        <p:txBody>
          <a:bodyPr/>
          <a:lstStyle/>
          <a:p>
            <a:pPr lvl="0" eaLnBrk="1" hangingPunct="1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Расчет спектральной плотности излучения энергии нагретого тела при температуре 50 °С.</a:t>
            </a:r>
            <a:b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altLang="ru-RU" sz="2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1528"/>
              </p:ext>
            </p:extLst>
          </p:nvPr>
        </p:nvGraphicFramePr>
        <p:xfrm>
          <a:off x="3027393" y="4365104"/>
          <a:ext cx="5934075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695">
                  <a:extLst>
                    <a:ext uri="{9D8B030D-6E8A-4147-A177-3AD203B41FA5}">
                      <a16:colId xmlns:a16="http://schemas.microsoft.com/office/drawing/2014/main" val="797441087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1410628066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337304848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73107112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61326484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1389779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L, </a:t>
                      </a:r>
                      <a:r>
                        <a:rPr lang="en-US" sz="1200" dirty="0" err="1">
                          <a:effectLst/>
                        </a:rPr>
                        <a:t>Вт</a:t>
                      </a:r>
                      <a:r>
                        <a:rPr lang="en-US" sz="1200" dirty="0">
                          <a:effectLst/>
                        </a:rPr>
                        <a:t>/(м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·ср·мкм)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407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13,204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849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3,138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13,899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198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6871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7,071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8,97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14,399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294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14,299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886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14,032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0846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12,162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13,637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9,626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515472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060848"/>
            <a:ext cx="26318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 спектральную плотность излучения энергии нагретого тела необходим знать несколько величин, а именно: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абсолютная температура, К. Для этого берём температуру, которая дана в исходных данных (в нашем случае это 50 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переводим её в градусы по Кельвину по следующей формуле:  К = С + 273, следовательно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323 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 по формуле Вина находим длину волны максимального излучения(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):</a:t>
            </a:r>
            <a:endParaRPr kumimoji="0" lang="ru-RU" altLang="ru-RU" sz="600" b="0" i="0" u="none" strike="noStrike" cap="none" normalizeH="0" baseline="0" dirty="0" smtClean="0" bmk="_Hlk57280016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=2898/Т, мкм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</a:t>
            </a:r>
            <a:r>
              <a:rPr kumimoji="0" lang="en-US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2898/323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8,97 мкм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722366"/>
            <a:ext cx="1743075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постоянная Планка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постоянная Планка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  <a:t>График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Rectangle 34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94282988"/>
              </p:ext>
            </p:extLst>
          </p:nvPr>
        </p:nvGraphicFramePr>
        <p:xfrm>
          <a:off x="1043608" y="1801110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13285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Небольшое дополнение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" y="476672"/>
            <a:ext cx="8748079" cy="54006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2351</TotalTime>
  <Words>748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Candara</vt:lpstr>
      <vt:lpstr>PT Sans</vt:lpstr>
      <vt:lpstr>sourcesanspro</vt:lpstr>
      <vt:lpstr>Symbol</vt:lpstr>
      <vt:lpstr>Times New Roman</vt:lpstr>
      <vt:lpstr>Волна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Казанский государственный энергетический университет   Кафедра «Электрические станции им. В.К. Шибанова»  Курсовой проект «Тепловизионное диагностирование электрооборудования. Силовые кабельные линии»  </vt:lpstr>
      <vt:lpstr>Тепловизионный контроль оборудования</vt:lpstr>
      <vt:lpstr>Тепловизор</vt:lpstr>
      <vt:lpstr>Тепловизионный контроль силовых кабельных линий </vt:lpstr>
      <vt:lpstr>Презентация PowerPoint</vt:lpstr>
      <vt:lpstr>Расчет спектральной плотности излучения энергии нагретого тела при температуре 50 °С. </vt:lpstr>
      <vt:lpstr> 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СВАРКА МЕТАЛЛОВ</dc:title>
  <dc:creator>user</dc:creator>
  <cp:lastModifiedBy>User Windows</cp:lastModifiedBy>
  <cp:revision>255</cp:revision>
  <dcterms:created xsi:type="dcterms:W3CDTF">2006-09-19T11:24:50Z</dcterms:created>
  <dcterms:modified xsi:type="dcterms:W3CDTF">2020-12-17T05:43:52Z</dcterms:modified>
</cp:coreProperties>
</file>