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00" r:id="rId2"/>
    <p:sldId id="30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3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561E7-EF40-4DA1-A46D-2729773E5984}" type="datetimeFigureOut">
              <a:rPr lang="ru-RU" smtClean="0"/>
              <a:t>13.10.2021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2EA6B-FA0A-4C3D-A469-809FB848FA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6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ru.wikipedia.org/wiki/%D0%A1%D0%B2%D0%B0%D1%80%D0%BA%D0%B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ru-wiki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140968"/>
            <a:ext cx="7406208" cy="150304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Электрооборудование промышленности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5085184"/>
            <a:ext cx="5184576" cy="1602512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ЛЕКЦИЯ № 6 </a:t>
            </a:r>
          </a:p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Электрооборудование вентиляционных </a:t>
            </a:r>
            <a:r>
              <a:rPr lang="ru-RU" sz="2400" b="1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систем и  </a:t>
            </a: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тепловых завес</a:t>
            </a: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    Автор к.т.н., доцент Сидоров А.Е.</a:t>
            </a:r>
            <a:endParaRPr lang="ru-RU" sz="2400" b="1" dirty="0">
              <a:solidFill>
                <a:srgbClr val="212745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3772747" cy="25922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www.agenor.hr/wp-content/uploads/2014/06/page-rjesenja-projektiranje-el-teh-sust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3163074" cy="210665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ergydiscuss.com/wp-content/uploads/2018/09/electricity-distribu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64" y="548680"/>
            <a:ext cx="3616513" cy="241040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5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46168" cy="1143000"/>
          </a:xfrm>
        </p:spPr>
        <p:txBody>
          <a:bodyPr/>
          <a:lstStyle/>
          <a:p>
            <a:pPr algn="ctr"/>
            <a:r>
              <a:rPr lang="ru-RU" sz="40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Местная-Общеобменная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11560" y="980728"/>
                <a:ext cx="7920880" cy="5544616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buFont typeface="Wingdings" pitchFamily="2" charset="2"/>
                  <a:buChar char="v"/>
                </a:pPr>
                <a:r>
                  <a:rPr lang="ru-RU" b="1" kern="0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Местная</a:t>
                </a:r>
                <a:r>
                  <a:rPr lang="ru-RU" b="1" kern="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kern="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обслуживает небольшую зону, часто не более 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м</m:t>
                        </m:r>
                      </m:e>
                      <m:sup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kern="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Часто представлена как кухонные зонты, местные отсосы на производстве. Применяется когда вредности выделяются локально и их можно в том же месте удалить. Позволяет значительно снизить общий расход воздуха на вентиляцию.</a:t>
                </a:r>
              </a:p>
              <a:p>
                <a:pPr marL="342900" lvl="0" indent="-342900" algn="just" eaLnBrk="0" fontAlgn="base" hangingPunct="0">
                  <a:spcAft>
                    <a:spcPct val="0"/>
                  </a:spcAft>
                  <a:buClr>
                    <a:srgbClr val="B2B2B2"/>
                  </a:buClr>
                  <a:buSzPct val="90000"/>
                  <a:buFont typeface="Wingdings" pitchFamily="2" charset="2"/>
                  <a:buChar char="v"/>
                </a:pPr>
                <a:r>
                  <a:rPr lang="ru-RU" b="1" kern="0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Общеобменная</a:t>
                </a:r>
                <a:r>
                  <a:rPr lang="ru-RU" kern="0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kern="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система вентиляции предусматривается для создания одинаковых условий и параметров воздушной среды (температуры, влажности и подвижности воздуха) во всём объёме помещения, главным образом в его рабочей зоне (1,5—2,0 м от пола), когда вредные вещества распространяются по всему объёму помещения и нет возможности (или нет необходимости) их уловить в месте образования.</a:t>
                </a:r>
              </a:p>
              <a:p>
                <a:pPr algn="just"/>
                <a:endParaRPr lang="ru-RU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11560" y="980728"/>
                <a:ext cx="7920880" cy="5544616"/>
              </a:xfrm>
              <a:blipFill>
                <a:blip r:embed="rId2"/>
                <a:stretch>
                  <a:fillRect l="-846" t="-1870" r="-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51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r>
              <a:rPr lang="ru-RU" sz="42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Приточная - Вытяжная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424936" cy="5688632"/>
          </a:xfrm>
        </p:spPr>
        <p:txBody>
          <a:bodyPr>
            <a:noAutofit/>
          </a:bodyPr>
          <a:lstStyle/>
          <a:p>
            <a:pPr marL="342900" lvl="0" indent="-342900" algn="just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Приточная – вентиляция направленная на подачу воздуха.</a:t>
            </a:r>
            <a:r>
              <a:rPr lang="ru-RU" sz="2400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Может выглядеть как осевой вентилятор в стене, так и сложной установкой с очисткой, нагревом/охлаждением, увлажнением и последующей раздачей во множество комнат. Но для любого варианта существует правило: «Приточный воздух подавать в чистую зону».</a:t>
            </a:r>
          </a:p>
          <a:p>
            <a:pPr marL="342900" lvl="0" indent="-342900" algn="just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Вытяжная – вентиляция направленная на удаление воздуха.</a:t>
            </a:r>
            <a:r>
              <a:rPr lang="ru-RU" sz="2400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Часто это вентилятор с воздухораспределителями. На производстве можно встретить сложную систему очистки загрязненного воздуха. Правило для вытяжной вентиляции: «Воздух удалять из грязной зоны». Например, для жилых зданий - подавать воздух в комнаты, а удалять через </a:t>
            </a:r>
            <a:r>
              <a:rPr lang="ru-RU" sz="2400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сан.узлы</a:t>
            </a:r>
            <a:r>
              <a:rPr lang="ru-RU" sz="2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кухню, кладовую. </a:t>
            </a:r>
          </a:p>
          <a:p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2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1" cy="1143000"/>
          </a:xfrm>
        </p:spPr>
        <p:txBody>
          <a:bodyPr/>
          <a:lstStyle/>
          <a:p>
            <a:pPr algn="ctr"/>
            <a:r>
              <a:rPr lang="ru-RU" altLang="ru-RU" sz="4200" b="0" kern="0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Способы воздухораспределения</a:t>
            </a:r>
            <a:endParaRPr lang="ru-RU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676456" y="2996952"/>
            <a:ext cx="424136" cy="36004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Содержимое 3" descr="ris6.bmp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2" y="2585095"/>
            <a:ext cx="396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ris9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454161" cy="23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6723" y="1071958"/>
            <a:ext cx="332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Перемешивающая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вентиляция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(сверху-вверх)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1052561"/>
            <a:ext cx="26068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Вытесняющая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вентиляция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(снизу-вверх)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0718" y="513309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Arial" charset="0"/>
              </a:rPr>
              <a:t>При расчетах вентиляции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самым важным моментом является обеспечение того, что бы скорость воздуха в рабочей зоне не была слишком высокой, иначе возникает ощущение сквозняка.</a:t>
            </a:r>
          </a:p>
        </p:txBody>
      </p:sp>
    </p:spTree>
    <p:extLst>
      <p:ext uri="{BB962C8B-B14F-4D97-AF65-F5344CB8AC3E}">
        <p14:creationId xmlns:p14="http://schemas.microsoft.com/office/powerpoint/2010/main" val="38756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7" cy="11430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E0E0E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Система принудительной приточной вентиляции состоит из следующих элементов: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060848"/>
            <a:ext cx="8496944" cy="424847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ru-RU" sz="2400" dirty="0">
                <a:solidFill>
                  <a:srgbClr val="0E0E0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воздуховоды;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E0E0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вентилятор;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E0E0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воздушные фильтры;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E0E0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воздушные клапаны;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E0E0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воздухозаборные решетки;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E0E0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шумопоглощающая изоляция;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E0E0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калорифер (нагревание воздуха);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E0E0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автоматический блок управления при необходимости.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41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svgroup.ru/wp-content/uploads/2017/08/truby-dlya-ventilyacii-1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76464" cy="226020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564904"/>
            <a:ext cx="2319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воздуховоды</a:t>
            </a:r>
          </a:p>
        </p:txBody>
      </p:sp>
      <p:pic>
        <p:nvPicPr>
          <p:cNvPr id="5124" name="Picture 4" descr="http://airvrn.ru/upload/resize_cache/iblock/8e2/900_900_1/8e27addceb48a6fc183863e4b7870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51" y="188639"/>
            <a:ext cx="3031305" cy="242504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9753" y="2613683"/>
            <a:ext cx="232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вентиляторы</a:t>
            </a:r>
          </a:p>
        </p:txBody>
      </p:sp>
      <p:pic>
        <p:nvPicPr>
          <p:cNvPr id="5126" name="Picture 6" descr="http://ruclimat.ru/u/kassetnyy_filtr_dlya_kruglyh_kanalov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4" y="3212976"/>
            <a:ext cx="2933164" cy="29331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973" y="6163091"/>
            <a:ext cx="3611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воздушные фильтры</a:t>
            </a:r>
          </a:p>
        </p:txBody>
      </p:sp>
      <p:pic>
        <p:nvPicPr>
          <p:cNvPr id="5128" name="Picture 8" descr="https://ruscos.ru/wp-content/uploads/2018/02/339d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28" y="3248769"/>
            <a:ext cx="3642528" cy="273189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9116" y="6120912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воздушные клапаны</a:t>
            </a:r>
          </a:p>
        </p:txBody>
      </p:sp>
    </p:spTree>
    <p:extLst>
      <p:ext uri="{BB962C8B-B14F-4D97-AF65-F5344CB8AC3E}">
        <p14:creationId xmlns:p14="http://schemas.microsoft.com/office/powerpoint/2010/main" val="46736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baza-bsm.ru/upload/catalog/img/73/735000368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880320" cy="28803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00" y="3145314"/>
            <a:ext cx="4597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воздухозаборные решетки</a:t>
            </a:r>
          </a:p>
        </p:txBody>
      </p:sp>
      <p:pic>
        <p:nvPicPr>
          <p:cNvPr id="6148" name="Picture 4" descr="https://www.msant.ru/upload/resize_cache/iblock/94c/821_821_1a4acbc3cde7f8a08af9591cbf90ffaf8/iz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6805" y="255947"/>
            <a:ext cx="2813012" cy="281301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2506" y="3191480"/>
            <a:ext cx="3381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шумопоглощающая</a:t>
            </a:r>
          </a:p>
          <a:p>
            <a:pPr algn="ctr"/>
            <a:r>
              <a:rPr lang="ru-RU" sz="2800" dirty="0"/>
              <a:t> изоляция</a:t>
            </a:r>
          </a:p>
        </p:txBody>
      </p:sp>
      <p:pic>
        <p:nvPicPr>
          <p:cNvPr id="6150" name="Picture 6" descr="http://www.shuft.ru/upload/catpreview/bigsize/wh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9" y="3772734"/>
            <a:ext cx="2497628" cy="238427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810" y="6156413"/>
            <a:ext cx="227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калориферы</a:t>
            </a:r>
          </a:p>
        </p:txBody>
      </p:sp>
      <p:pic>
        <p:nvPicPr>
          <p:cNvPr id="6152" name="Picture 8" descr="http://www.shuft.ru/upload/catpreview/bigsize/arc_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06" y="4221088"/>
            <a:ext cx="3600399" cy="230425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3033" y="4896162"/>
            <a:ext cx="2228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блоки</a:t>
            </a:r>
          </a:p>
          <a:p>
            <a:pPr algn="ctr"/>
            <a:r>
              <a:rPr lang="ru-RU" sz="2800" dirty="0"/>
              <a:t>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307978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2. Назначение и устройство и принцип действия тепловой завесы.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604448" y="6093296"/>
            <a:ext cx="280120" cy="522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antechniki.com/pic/12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85145"/>
            <a:ext cx="4643669" cy="348275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eplomash-sales.ru/upload/iblock/e6f/e6fe9df559a073a52aa3e250c0fa36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03" y="2721119"/>
            <a:ext cx="3316620" cy="3946778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1" cy="2880320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Воздушная завеса (тепловая завеса, воздушно-тепловая завеса)</a:t>
            </a:r>
            <a:r>
              <a:rPr lang="ru-RU" sz="2800" b="0" dirty="0">
                <a:solidFill>
                  <a:srgbClr val="22222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— создает невидимый барьер воздушного потока. Применяется в целях энергосбережения, для предотвращения попадания больших количеств холодного воздуха в отапливаемое помещение.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56376" y="6021288"/>
            <a:ext cx="496144" cy="450384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http://oldsite.optim.ua/uploads/tinyimages/POWER_pa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22" y="3356992"/>
            <a:ext cx="4281346" cy="3324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copolymer.kh.ua/upload/medialibrary/1cd/1cda2fb38a1edd5bff78d5dbff321a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84884"/>
            <a:ext cx="3744416" cy="2579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91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pPr algn="l"/>
            <a:r>
              <a:rPr lang="ru-RU" b="0" dirty="0">
                <a:solidFill>
                  <a:srgbClr val="C00000"/>
                </a:solidFill>
                <a:effectLst/>
                <a:latin typeface="Linux Libertine"/>
              </a:rPr>
              <a:t>Классификация завес</a:t>
            </a:r>
            <a:br>
              <a:rPr lang="ru-RU" b="0" dirty="0">
                <a:solidFill>
                  <a:srgbClr val="C00000"/>
                </a:solidFill>
                <a:effectLst/>
                <a:latin typeface="Linux Libertine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8856984" cy="3456384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Завесы могут быть с электрическим, водяным, паровым, газовым нагревом, а также без нагрева.</a:t>
            </a:r>
          </a:p>
          <a:p>
            <a:pPr marL="45720" indent="0">
              <a:buNone/>
            </a:pPr>
            <a:r>
              <a:rPr lang="ru-RU" sz="26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монтажу: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ru-RU" sz="26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завесы вертикального монтажа;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ru-RU" sz="26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завесы горизонтального монтажа;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ru-RU" sz="26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завесы скрытого монтажа 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ru-RU" sz="26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(встраиваемые в / за </a:t>
            </a:r>
            <a:r>
              <a:rPr lang="ru-RU" sz="2600" dirty="0" err="1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фальшпотолок</a:t>
            </a:r>
            <a:r>
              <a:rPr lang="ru-RU" sz="26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ru-RU" sz="26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дверной проем ).</a:t>
            </a:r>
          </a:p>
          <a:p>
            <a:endParaRPr lang="ru-RU" dirty="0"/>
          </a:p>
        </p:txBody>
      </p:sp>
      <p:pic>
        <p:nvPicPr>
          <p:cNvPr id="4098" name="Picture 2" descr="http://teploventshop.ru/wa-data/public/shop/products/61/27/2761/images/2796/2796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3133534" cy="475252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rmomir.ru/files/it/2005_4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53136"/>
            <a:ext cx="2612976" cy="19597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7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448" y="6309320"/>
            <a:ext cx="421432" cy="3579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347472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типу нагрева: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завесы с нагревом (завесы с нагревом принято называть воздушно-тепловыми или же тепловыми завесами, так как экранирование дверного проема осуществляется подогретым воздухом);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завесы без нагрева (завесы без нагрева принято называть воздушными завесами, так как экранирования проема осуществляется потоком воздуха с температурой помещения("холодным потоком")).</a:t>
            </a:r>
            <a:endParaRPr lang="ru-RU" sz="2400" b="0" i="0" dirty="0">
              <a:solidFill>
                <a:srgbClr val="222222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https://formulaklimata.ru/wp-content/uploads/2017/12/%D1%82%D0%B5%D0%BF%D0%BB%D0%BE%D0%B2%D0%B0%D1%8F-%D0%B7%D0%B0%D0%B2%D0%B5%D1%81%D0%B0-%D0%B1%D0%B5%D0%B7-%D0%BE%D0%B1%D0%BE%D0%B3%D1%80%D0%B5%D0%B2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53877"/>
            <a:ext cx="4560441" cy="25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0-tub-ru.yandex.net/i?id=d52c41423d8fa0339a176af7a1f2f296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69120"/>
            <a:ext cx="3259088" cy="23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8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6940" y="4853592"/>
            <a:ext cx="8928100" cy="16573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Электрооборудование </a:t>
            </a:r>
            <a:r>
              <a:rPr lang="ru-RU" sz="3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вентиляторов и тепловых завес</a:t>
            </a:r>
            <a:br>
              <a:rPr lang="ru-RU" sz="4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oqbo.ru/uploads/posts/2017-10/1506956271_centrobezhnye-ventilyatory-dymoudal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7058"/>
            <a:ext cx="4012730" cy="321018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ormulaklimata.ru/wp-content/uploads/2017/12/%D0%B3%D0%BE%D1%80%D0%B8%D0%B7%D0%BE%D0%BD%D1%82%D0%B0%D1%8C%D0%BD%D1%8B%D0%B5-%D1%82%D0%B5%D0%BF%D0%BB%D0%BE%D0%B2%D1%8B%D0%B5-%D0%B7%D0%B0%D0%B2%D0%B5%D1%81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478545" cy="367240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86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Конструкция</a:t>
            </a:r>
            <a:br>
              <a:rPr lang="ru-RU" b="0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424936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3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конструкцию тепловой завесы входят:</a:t>
            </a:r>
          </a:p>
          <a:p>
            <a:pPr algn="just">
              <a:buFont typeface="Arial"/>
              <a:buChar char="•"/>
            </a:pPr>
            <a:r>
              <a:rPr lang="ru-RU" sz="33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электронагреватель</a:t>
            </a:r>
            <a:r>
              <a:rPr lang="ru-RU" sz="33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или </a:t>
            </a:r>
            <a:r>
              <a:rPr lang="ru-RU" sz="33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водяной нагреватель</a:t>
            </a:r>
            <a:r>
              <a:rPr lang="ru-RU" sz="33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а также большие промышленные тепловые завесы могут оснащаться паровым или газовым нагревателем (в случае если завеса с нагревом, в завесе без нагрева отсутствует какого рода нагреватель);</a:t>
            </a:r>
          </a:p>
          <a:p>
            <a:pPr algn="just">
              <a:buFont typeface="Arial"/>
              <a:buChar char="•"/>
            </a:pPr>
            <a:r>
              <a:rPr lang="ru-RU" sz="33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вентилятор</a:t>
            </a:r>
            <a:r>
              <a:rPr lang="ru-RU" sz="33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>
              <a:buFont typeface="Arial"/>
              <a:buChar char="•"/>
            </a:pPr>
            <a:r>
              <a:rPr lang="ru-RU" sz="33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воздушный фильтр</a:t>
            </a:r>
            <a:r>
              <a:rPr lang="ru-RU" sz="33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(для моделей с водяным нагревом).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438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irvrn.ru/upload/resize_cache/iblock/297/900_900_1/29741b23697722fdf300b409d0d2c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16632"/>
            <a:ext cx="4104456" cy="32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huft.ru/upload/catpreview/bigsize/eh_cau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14688"/>
            <a:ext cx="3923928" cy="319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eterperemen.kiev.ua/userfiles/image/VENTS/nagrev_el_priamou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61" y="231846"/>
            <a:ext cx="39604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301208"/>
            <a:ext cx="357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электронагреватели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4223773" y="534001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1835696" y="402371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95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coheat.ru/upload/news/Teploventiljatory-Volcano-VR-ap1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61612" cy="312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k-vent.ru/wa-data/public/shop/products/53/61/26153/images/15924/15924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57" y="2996952"/>
            <a:ext cx="4141118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869160"/>
            <a:ext cx="3716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водяной нагреватель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1952622" y="395589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923928" y="49343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://provozdyx.ru/wp-content/uploads/2014/12/121714_1933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9983"/>
            <a:ext cx="3486295" cy="267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57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eplomash-sales.ru/upload/iblock/241/2412dbff9edd2c40b2283e22c7932e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7631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rmamir.by/img/pages/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75" y="404664"/>
            <a:ext cx="461035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vromash.ru/catalog/img/vnu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610636" cy="30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540" y="6093296"/>
            <a:ext cx="232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вентиляторы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1375480" y="516166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176036" y="6160851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91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imehvacparts.com/wp-content/uploads/2017/09/HVAC-AIR-FIL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4824536" cy="34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l-vent.ru/files/298/5659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2664"/>
            <a:ext cx="3675876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ages.ru.prom.st/292840141_w640_h640_filtry_vozdush__ningrade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4" y="3522564"/>
            <a:ext cx="3203552" cy="31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593" y="5517232"/>
            <a:ext cx="3611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воздушные фильтры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2107149" y="424620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082808" y="55558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46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9694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3. Электрооборудование вентиляторов и тепловых завес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460432" y="6093296"/>
            <a:ext cx="424136" cy="37837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7170" name="Picture 2" descr="http://ses-kip.umi.ru/images/cms/thumbs/a5b0aeaa3fa7d6e58d75710c18673bd7ec6d5f6d/3_800_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82253"/>
            <a:ext cx="7308031" cy="372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21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1" cy="1800200"/>
          </a:xfrm>
        </p:spPr>
        <p:txBody>
          <a:bodyPr/>
          <a:lstStyle/>
          <a:p>
            <a:pPr algn="just"/>
            <a:r>
              <a:rPr lang="ru-RU" sz="2600" b="0" dirty="0">
                <a:solidFill>
                  <a:srgbClr val="3333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 электрооборудованию вентиляторных и тепловых установок относятся приводные электродвигатели, аппаратура управления, защиты, контроля, сигнализации и блокировки.</a:t>
            </a:r>
            <a:endParaRPr lang="ru-RU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4536504" cy="2448272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полученной по расчету мощности двигателя </a:t>
            </a:r>
            <a:r>
              <a:rPr lang="ru-RU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менее 200 кВт </a:t>
            </a:r>
            <a:r>
              <a:rPr lang="ru-RU" sz="28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установке применяют </a:t>
            </a:r>
            <a:r>
              <a:rPr lang="ru-RU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асинхронные двигатели</a:t>
            </a:r>
            <a:r>
              <a:rPr lang="ru-RU" sz="28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" indent="0" algn="just">
              <a:buNone/>
            </a:pPr>
            <a:endParaRPr lang="ru-RU" sz="2800" dirty="0">
              <a:solidFill>
                <a:srgbClr val="3333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 algn="just">
              <a:buNone/>
            </a:pP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http://electrikmaster.ru/wp-content/uploads/2018/02/assinhronnyiy-dvigatel-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77" y="1932257"/>
            <a:ext cx="3561023" cy="224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liloredutores.com.br/imagem/index/3676640/G/motor_eletrico_weg_cdin_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3364"/>
            <a:ext cx="3408379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4788024" y="36187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74232" y="435292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18288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8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мощности </a:t>
            </a:r>
            <a:r>
              <a:rPr lang="ru-RU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свыше 200 кВт</a:t>
            </a:r>
            <a:r>
              <a:rPr lang="ru-RU" sz="28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для привода  выбирают </a:t>
            </a:r>
            <a:r>
              <a:rPr lang="ru-RU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синхронные электродвигатели</a:t>
            </a:r>
            <a:r>
              <a:rPr lang="ru-RU" sz="28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578740" y="56841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00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0" y="6309320"/>
            <a:ext cx="853480" cy="141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04867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сравнению с асинхронными синхронные электродвигатели имеют следующие преимущества:</a:t>
            </a: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более высокий к. и. д.;</a:t>
            </a: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неизменную частоту вращения при любых нагрузках; </a:t>
            </a: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пропорциональность вращающего момента напряжению в первой степени (у асинхронных электродвигателей момент пропорционален квадрату напряжения);</a:t>
            </a: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возможность компенсации реактивной мощности предприятия.</a:t>
            </a:r>
          </a:p>
          <a:p>
            <a:pPr algn="just"/>
            <a:endParaRPr lang="ru-RU" sz="2400" dirty="0">
              <a:solidFill>
                <a:srgbClr val="3333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 algn="just">
              <a:buNone/>
            </a:pPr>
            <a:r>
              <a:rPr lang="ru-RU" sz="2600" dirty="0">
                <a:solidFill>
                  <a:srgbClr val="333333"/>
                </a:solidFill>
                <a:latin typeface="Verdana"/>
              </a:rPr>
              <a:t>	Поэтому </a:t>
            </a:r>
            <a:r>
              <a:rPr lang="ru-RU" sz="2600" u="sng" dirty="0">
                <a:solidFill>
                  <a:srgbClr val="C00000"/>
                </a:solidFill>
                <a:latin typeface="Verdana"/>
              </a:rPr>
              <a:t>синхронные электродвигатели стали основным типом привода </a:t>
            </a:r>
            <a:r>
              <a:rPr lang="ru-RU" sz="2600" dirty="0">
                <a:solidFill>
                  <a:srgbClr val="333333"/>
                </a:solidFill>
                <a:latin typeface="Verdana"/>
              </a:rPr>
              <a:t>для центробежных и осевых вентиляторных установок главного проветривания.</a:t>
            </a:r>
            <a:endParaRPr lang="ru-RU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65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включения асинхронного двигателя в работу необходимо: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860032" y="2260005"/>
            <a:ext cx="4104456" cy="354525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QF –  автоматический выключатель.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KM – электромагнитный пускатель или контактор.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SB2 – это кнопка стоп.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SB1 – кнопка пуск.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KK –  тепловое реле.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 </a:t>
            </a:r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en-US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предохранитель.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667107" cy="349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277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19" cy="144016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Схема запуска синхронного двигателя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20272" y="3501008"/>
            <a:ext cx="523528" cy="705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dogend.ru/texts/426/425224/425224_html_4b6502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" y="1916832"/>
            <a:ext cx="4176464" cy="281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1e8b7fc9c413ffacffd375af739013de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68" y="4005064"/>
            <a:ext cx="5497816" cy="25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2492896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классическая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4309858" y="26106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8826" y="5287888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варианты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339752" y="53866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4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1. Назначение, устройство и принцип действия вентиляторов.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16416" y="6093296"/>
            <a:ext cx="352128" cy="30636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strojdvor.ru/wp-content/uploads/2015/06/pic_4180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6476"/>
            <a:ext cx="3672407" cy="2754306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2.photo.2gis.com/images/branch/1/140737505491082_3f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665149" cy="311355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31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50224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Автоматический выключатель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4608512" cy="460851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Автоматический выключатель</a:t>
            </a:r>
            <a:r>
              <a:rPr lang="ru-RU" sz="2400" dirty="0">
                <a:solidFill>
                  <a:srgbClr val="1F282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- электрический аппарат, предназначенный для нечастых операций включения и отключения токов нагрузки в номинальном режиме, а также автоматического отключения питающей цепи в аварийном режиме: при перегрузке или коротком замыкании.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988839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Конструктивно автоматы бывают одно- двух- трех- и </a:t>
            </a:r>
            <a:r>
              <a:rPr lang="ru-RU" sz="24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четырехполюсные</a:t>
            </a:r>
            <a:r>
              <a:rPr lang="ru-RU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ru-RU" dirty="0">
                <a:solidFill>
                  <a:srgbClr val="1F282C"/>
                </a:solidFill>
                <a:latin typeface="Arial"/>
              </a:rPr>
              <a:t> </a:t>
            </a:r>
            <a:endParaRPr lang="ru-RU" b="0" i="0" dirty="0">
              <a:solidFill>
                <a:srgbClr val="1F282C"/>
              </a:solidFill>
              <a:effectLst/>
              <a:latin typeface="Arial"/>
            </a:endParaRPr>
          </a:p>
        </p:txBody>
      </p:sp>
      <p:pic>
        <p:nvPicPr>
          <p:cNvPr id="8194" name="Picture 2" descr="https://stroyday.ru/wp-content/uploads/2016/06/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2888371" cy="317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2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2360" y="5373216"/>
            <a:ext cx="493440" cy="141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5760640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Автоматический выключатель выполняет три основный функции:</a:t>
            </a:r>
          </a:p>
          <a:p>
            <a:pPr marL="45720" indent="0">
              <a:buNone/>
            </a:pP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fontAlgn="base"/>
            <a:r>
              <a:rPr lang="ru-RU" sz="2400" b="1" dirty="0">
                <a:solidFill>
                  <a:srgbClr val="666666"/>
                </a:solidFill>
                <a:latin typeface="inherit"/>
              </a:rPr>
              <a:t>1)</a:t>
            </a:r>
            <a:r>
              <a:rPr lang="ru-RU" sz="2400" dirty="0">
                <a:solidFill>
                  <a:srgbClr val="666666"/>
                </a:solidFill>
                <a:latin typeface="Helvetica Neue"/>
              </a:rPr>
              <a:t> коммутацию цепи (позволяет включать и отключать конкретный участок электрической цепи);</a:t>
            </a:r>
          </a:p>
          <a:p>
            <a:pPr algn="just" fontAlgn="base"/>
            <a:r>
              <a:rPr lang="ru-RU" sz="2400" b="1" dirty="0">
                <a:solidFill>
                  <a:srgbClr val="666666"/>
                </a:solidFill>
                <a:latin typeface="inherit"/>
              </a:rPr>
              <a:t>2)</a:t>
            </a:r>
            <a:r>
              <a:rPr lang="ru-RU" sz="2400" dirty="0">
                <a:solidFill>
                  <a:srgbClr val="666666"/>
                </a:solidFill>
                <a:latin typeface="Helvetica Neue"/>
              </a:rPr>
              <a:t> обеспечивает защиту от токов перегрузки, отключая защищаемую цепь, когда в ней протекает ток, превышающий допустимый;</a:t>
            </a:r>
          </a:p>
          <a:p>
            <a:pPr algn="just" fontAlgn="base"/>
            <a:r>
              <a:rPr lang="ru-RU" sz="2400" b="1" dirty="0">
                <a:solidFill>
                  <a:srgbClr val="666666"/>
                </a:solidFill>
                <a:latin typeface="inherit"/>
              </a:rPr>
              <a:t>3)</a:t>
            </a:r>
            <a:r>
              <a:rPr lang="ru-RU" sz="2400" dirty="0">
                <a:solidFill>
                  <a:srgbClr val="666666"/>
                </a:solidFill>
                <a:latin typeface="Helvetica Neue"/>
              </a:rPr>
              <a:t>  отключает от питающей сети защищаемую цепь, когда в ней возникают большие по значению токи короткого замыкания.</a:t>
            </a:r>
          </a:p>
          <a:p>
            <a:pPr marL="45720" indent="0">
              <a:buNone/>
            </a:pPr>
            <a:endParaRPr lang="ru-RU"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https://ozon-st.cdn.ngenix.net/multimedia/audio_cd_covers/1021931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825982" cy="42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912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Электромагнитный пускатель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568952" cy="2592288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Пуска́тель</a:t>
            </a:r>
            <a:r>
              <a:rPr lang="ru-RU" b="1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электромагни́тный</a:t>
            </a:r>
            <a:r>
              <a:rPr lang="ru-RU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— низковольтное электромагнитное комбинированное устройство распределения и управления, предназначенное для пуска </a:t>
            </a:r>
            <a:r>
              <a:rPr lang="ru-RU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электродвигателя</a:t>
            </a:r>
            <a:r>
              <a:rPr lang="ru-RU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обеспечения его непрерывной работы, отключения питания, защиты электродвигателя и подключенных цепей, и иногда для реверсирования направления его вращения.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https://www.tek-el.ru/static/img/goods/0000/1127/img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electrotm.ua/image/cache/catalog/categories/kommutatsionnoe/PuskatelPMLo1/%D0%9F%D0%9C%D0%9B%D0%BE-1%20%D1%80%D0%B5%D0%B2%D0%B5%D1%80%D1%81_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41" y="4142209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etm-elektro.ru/upload/iblock/59a/59ad9d0255edf396f3c040bfffe99b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9" y="4142209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14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Тепловое реле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5328592" cy="3744416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Прибором под названием тепловое реле (ТР) называют ряд устройств, разработанных для защиты электромеханических машин (двигателей) и аккумуляторных батарей от перегрева при токовых перегрузках.</a:t>
            </a:r>
            <a:endParaRPr lang="ru-RU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www.trevis-vvk.com/keaz/rele-rtl-2055d-rtl-205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7534" y="4590097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Verdana"/>
              </a:rPr>
              <a:t>При перегрузке электродвигателей повышается потребляемый ток, соответственно увеличивается его нагрев. Если двигатель перегревается – нарушается целостность изоляции обмоток, быстрее изнашиваются подшипники, они могут заклинить. При этом </a:t>
            </a:r>
            <a:r>
              <a:rPr lang="ru-RU" sz="2000" u="sng" dirty="0">
                <a:solidFill>
                  <a:srgbClr val="C00000"/>
                </a:solidFill>
                <a:latin typeface="Verdana"/>
              </a:rPr>
              <a:t>тепловой </a:t>
            </a:r>
            <a:r>
              <a:rPr lang="ru-RU" sz="2000" u="sng" dirty="0" err="1">
                <a:solidFill>
                  <a:srgbClr val="C00000"/>
                </a:solidFill>
                <a:latin typeface="Verdana"/>
              </a:rPr>
              <a:t>расцепитель</a:t>
            </a:r>
            <a:r>
              <a:rPr lang="ru-RU" sz="2000" u="sng" dirty="0">
                <a:solidFill>
                  <a:srgbClr val="C00000"/>
                </a:solidFill>
                <a:latin typeface="Verdana"/>
              </a:rPr>
              <a:t> автоматического выключателя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 может и не защитить оборудование. Для этого нужно </a:t>
            </a:r>
            <a:r>
              <a:rPr lang="ru-RU" sz="2000" u="sng" dirty="0">
                <a:solidFill>
                  <a:srgbClr val="C00000"/>
                </a:solidFill>
                <a:latin typeface="Verdana"/>
              </a:rPr>
              <a:t>тепловое реле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4289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£ÑÑÑÐ¾Ð¹ÑÑÐ²Ð¾ ÑÐµÐ»Ðµ Ð¢Ð Ð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80" y="476672"/>
            <a:ext cx="3573328" cy="54006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260648"/>
            <a:ext cx="49685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Когда ток протекает через нагревательный элемент (1), его температура растёт, когда ток достигает установленного тока перегрузки биметаллическая пластина(2) деформируется. Толкатель (10) перемещается вправо и толкает пластину температурного компенсатора (3). Когда ток перегрузки достигнут, она выгибается вправо и выводит из зацепления защелку (7). Штанга </a:t>
            </a:r>
            <a:r>
              <a:rPr lang="ru-RU" sz="24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расцепителя</a:t>
            </a: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(6) поднимается вверх и контакты (8) размыкаются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2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0" y="5877272"/>
            <a:ext cx="781472" cy="790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4896544" cy="62646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Биметаллическая пластина представляет собой отрезок ленты, изготовленной из </a:t>
            </a:r>
            <a:r>
              <a:rPr lang="ru-RU" sz="38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биметалла</a:t>
            </a:r>
            <a:r>
              <a:rPr lang="ru-RU" sz="38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Один конец ленты, как правило, неподвижно закреплён в устройстве, а другой — перемещается в зависимости от </a:t>
            </a:r>
            <a:r>
              <a:rPr lang="ru-RU" sz="38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температуры</a:t>
            </a:r>
            <a:r>
              <a:rPr lang="ru-RU" sz="38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пластины.</a:t>
            </a:r>
          </a:p>
          <a:p>
            <a:pPr marL="45720" indent="0" algn="just">
              <a:buNone/>
            </a:pPr>
            <a:endParaRPr lang="ru-RU" sz="3800" dirty="0">
              <a:solidFill>
                <a:srgbClr val="22222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38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Встречаются устройства, состоящие из двух пластин разнородных </a:t>
            </a:r>
            <a:r>
              <a:rPr lang="ru-RU" sz="3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металлов</a:t>
            </a:r>
            <a:r>
              <a:rPr lang="ru-RU" sz="38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закреплённых одними концами и соединённых (</a:t>
            </a:r>
            <a:r>
              <a:rPr lang="ru-RU" sz="3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клёпкой</a:t>
            </a:r>
            <a:r>
              <a:rPr lang="ru-RU" sz="38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 </a:t>
            </a:r>
            <a:r>
              <a:rPr lang="ru-RU" sz="38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пайкой</a:t>
            </a:r>
            <a:r>
              <a:rPr lang="ru-RU" sz="38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или </a:t>
            </a:r>
            <a:r>
              <a:rPr lang="ru-RU" sz="38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tooltip="Сварка"/>
              </a:rPr>
              <a:t>сваркой</a:t>
            </a:r>
            <a:r>
              <a:rPr lang="ru-RU" sz="38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у других концов. При изменении температуры соединённый конец пластин перемещается.</a:t>
            </a:r>
          </a:p>
          <a:p>
            <a:endParaRPr lang="ru-RU" dirty="0"/>
          </a:p>
        </p:txBody>
      </p:sp>
      <p:pic>
        <p:nvPicPr>
          <p:cNvPr id="3074" name="Picture 2" descr="http://freshremont.com/wp-content/uploads/2015/12/%D0%B1%D0%B8%D0%BC%D0%B5%D1%82%D0%B0%D0%BB%D0%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654574" cy="53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2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6084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Кнопка электрическая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5112568" cy="316835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5555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Кнопка</a:t>
            </a:r>
            <a:r>
              <a:rPr lang="ru-RU" sz="2400" dirty="0">
                <a:solidFill>
                  <a:srgbClr val="5555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— электрический командный аппарат, состоящий из кнопочного (контактного) и приводного элементов и предназначенный в основном для ручного дистанционного управления электромагнитными аппаратами.</a:t>
            </a:r>
            <a:endParaRPr lang="ru-RU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https://cdn.elec.ru/_thumb/1200x900/i/c2/03/c203eea99e63696eae6357611f986d66c7c915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392541" cy="28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inimaks.ru/upload/iblock/aaa/aaa9880a00399b37fbc1adde8fcea3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3" y="4694655"/>
            <a:ext cx="2401764" cy="177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vajak.ru/upload/iblock/78f/78f9008afec7b590ce9aa9aee6f0a7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58" y="1844824"/>
            <a:ext cx="30578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92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8424" y="5949280"/>
            <a:ext cx="565448" cy="5019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424936" cy="2664296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1E1E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Установленный в завесе вентилятор с высокой мощностью, создает скоростной поток теплого воздуха. Этот поток образует завесу, которая не позволяет внутренним и наружным массам воздуха смешиваться, понижая температуру внутри помещения.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http://gid-str.ru/images/gidstr/2014/08/rabota_teplovoi_zaves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5715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42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6479" y="6246604"/>
            <a:ext cx="781472" cy="5019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96944" cy="468052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конструкции электрических тепловых завес предусмотрен нагревательный элемент, который питается электротоком. Существует два вида таких элементов:</a:t>
            </a:r>
          </a:p>
          <a:p>
            <a:pPr algn="just">
              <a:buFont typeface="Arial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СТИЧ </a:t>
            </a:r>
            <a:r>
              <a:rPr lang="ru-RU" sz="24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выпускается на основе проволоки или металлической ленты. Такие элементы быстро нагреваются и имеют низкую себестоимость.</a:t>
            </a:r>
          </a:p>
          <a:p>
            <a:pPr algn="just">
              <a:buFont typeface="Arial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ТЭН </a:t>
            </a:r>
            <a:r>
              <a:rPr lang="ru-RU" sz="24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разогревается медленнее, но может продуцировать более высокую температуру. Его производят из металла в виде трубок разной формы, на которой крепится решетка, повышающая эффективности передачи тепловой энергии.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rgbClr val="222222"/>
                </a:solidFill>
                <a:latin typeface="Helvetica Neue"/>
              </a:rPr>
              <a:t>				</a:t>
            </a:r>
            <a:r>
              <a:rPr lang="ru-RU" sz="2400" b="1" dirty="0" err="1">
                <a:solidFill>
                  <a:srgbClr val="222222"/>
                </a:solidFill>
                <a:latin typeface="Helvetica Neue"/>
              </a:rPr>
              <a:t>Стич</a:t>
            </a:r>
            <a:r>
              <a:rPr lang="ru-RU" sz="2400" dirty="0">
                <a:solidFill>
                  <a:srgbClr val="222222"/>
                </a:solidFill>
                <a:latin typeface="Helvetica Neue"/>
              </a:rPr>
              <a:t> (</a:t>
            </a:r>
            <a:r>
              <a:rPr lang="ru-RU" sz="2400" dirty="0">
                <a:solidFill>
                  <a:srgbClr val="5A3696"/>
                </a:solidFill>
                <a:latin typeface="Helvetica Neue"/>
                <a:hlinkClick r:id="rId2" tooltip="Английский язык"/>
              </a:rPr>
              <a:t>англ.</a:t>
            </a:r>
            <a:r>
              <a:rPr lang="ru-RU" sz="2400" dirty="0">
                <a:solidFill>
                  <a:srgbClr val="222222"/>
                </a:solidFill>
                <a:latin typeface="Helvetica Neue"/>
              </a:rPr>
              <a:t> </a:t>
            </a:r>
            <a:r>
              <a:rPr lang="en-US" sz="2400" i="1" dirty="0">
                <a:solidFill>
                  <a:srgbClr val="222222"/>
                </a:solidFill>
                <a:latin typeface="Helvetica Neue"/>
              </a:rPr>
              <a:t>Stitch</a:t>
            </a:r>
            <a:r>
              <a:rPr lang="en-US" sz="2400" dirty="0">
                <a:solidFill>
                  <a:srgbClr val="222222"/>
                </a:solidFill>
                <a:latin typeface="Helvetica Neue"/>
              </a:rPr>
              <a:t> — «</a:t>
            </a:r>
            <a:r>
              <a:rPr lang="ru-RU" sz="2400" dirty="0">
                <a:solidFill>
                  <a:srgbClr val="222222"/>
                </a:solidFill>
                <a:latin typeface="Helvetica Neue"/>
              </a:rPr>
              <a:t>стежок»)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http://www.klimdom.ru/uploads/bufer_obmena01%5b5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4" y="5476872"/>
            <a:ext cx="580709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90209" y="5730712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стич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409506" y="575929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3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373216"/>
            <a:ext cx="1976007" cy="2789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496944" cy="259228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Трубчатый электронагреватель</a:t>
            </a: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</a:t>
            </a:r>
            <a:r>
              <a:rPr lang="ru-RU" sz="2400" b="1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ТЭН</a:t>
            </a: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 — электронагревательный прибор в виде металлической трубки, заполненной теплопроводящим </a:t>
            </a:r>
            <a:r>
              <a:rPr lang="ru-RU" sz="24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электрическим изолятором</a:t>
            </a: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Точно по центру изолятора проходит токопроводящая нить (обычно </a:t>
            </a:r>
            <a:r>
              <a:rPr lang="ru-RU" sz="2400" u="sng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нихромовая</a:t>
            </a: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или </a:t>
            </a:r>
            <a:r>
              <a:rPr lang="ru-RU" sz="2400" dirty="0" err="1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фехромовая</a:t>
            </a: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определённого </a:t>
            </a:r>
            <a:r>
              <a:rPr lang="ru-RU" sz="24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сопротивления</a:t>
            </a: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для передачи необходимой </a:t>
            </a:r>
            <a:r>
              <a:rPr lang="ru-RU" sz="2400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удельной мощности</a:t>
            </a: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на поверхность ТЭН.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https://upload.wikimedia.org/wikipedia/commons/6/62/Tubular_heating_element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77057"/>
            <a:ext cx="3925094" cy="342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7/73/%D0%A2%D1%80%D1%83%D0%B1%D1%87%D0%B0%D1%82%D1%8B%D0%B9_%D1%8D%D0%BB%D0%B5%D0%BA%D1%82%D1%80%D0%BE%D0%BD%D0%B0%D0%B3%D1%80%D0%B5%D0%B2%D0%B0%D1%82%D0%B5%D0%BB%D1%8C_%28%D0%A2%D0%AD%D0%9D%29_f001.jpg/1280px-%D0%A2%D1%80%D1%83%D0%B1%D1%87%D0%B0%D1%82%D1%8B%D0%B9_%D1%8D%D0%BB%D0%B5%D0%BA%D1%82%D1%80%D0%BE%D0%BD%D0%B0%D0%B3%D1%80%D0%B5%D0%B2%D0%B0%D1%82%D0%B5%D0%BB%D1%8C_%28%D0%A2%D0%AD%D0%9D%29_f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425428" cy="29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3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/>
          <a:lstStyle/>
          <a:p>
            <a:pPr algn="ctr"/>
            <a:r>
              <a:rPr lang="ru-RU" altLang="ru-RU" sz="3400" i="1" kern="0" dirty="0">
                <a:solidFill>
                  <a:srgbClr val="C00000"/>
                </a:solidFill>
                <a:effectLst/>
                <a:latin typeface="Arial" charset="0"/>
              </a:rPr>
              <a:t>Вентиляция</a:t>
            </a:r>
            <a:r>
              <a:rPr lang="ru-RU" altLang="ru-RU" sz="3400" b="0" kern="0" dirty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br>
              <a:rPr lang="ru-RU" altLang="ru-RU" sz="3400" b="0" kern="0" dirty="0">
                <a:solidFill>
                  <a:srgbClr val="C00000"/>
                </a:solidFill>
                <a:effectLst/>
                <a:latin typeface="Arial" charset="0"/>
              </a:rPr>
            </a:br>
            <a:r>
              <a:rPr lang="ru-RU" altLang="ru-RU" sz="3400" b="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от латинского </a:t>
            </a:r>
            <a:r>
              <a:rPr lang="ru-RU" sz="3400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ventilatio</a:t>
            </a:r>
            <a:r>
              <a:rPr lang="ru-RU" altLang="ru-RU" sz="3400" b="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— проветривание</a:t>
            </a:r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568952" cy="5112568"/>
          </a:xfrm>
        </p:spPr>
        <p:txBody>
          <a:bodyPr>
            <a:normAutofit/>
          </a:bodyPr>
          <a:lstStyle/>
          <a:p>
            <a:pPr marL="0" indent="0" algn="just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sz="28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Процесс удаления отработанного воздуха из помещения и замена его наружным. В необходимых случаях при этом проводится: фильтрация, подогрев или охлаждение, увлажнение или осушение, ионизация и т. д. </a:t>
            </a:r>
          </a:p>
          <a:p>
            <a:pPr marL="0" lvl="0" indent="0" algn="just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sz="3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Вентиляция</a:t>
            </a:r>
            <a:r>
              <a:rPr lang="ru-RU" sz="30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необходима для удаления избытков теплоты, влаги, выдыхаемого человеком углекислого газа и других вредных веществ для обеспечения высокой работоспособности, хорошего самочувствия.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endParaRPr lang="ru-RU" sz="2000" kern="0" dirty="0">
              <a:solidFill>
                <a:srgbClr val="000000"/>
              </a:solidFill>
              <a:latin typeface="Arial"/>
            </a:endParaRPr>
          </a:p>
          <a:p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82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10264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Автоматика работы системы вентиляции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8064" y="3789040"/>
            <a:ext cx="2395736" cy="41720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0" name="Picture 2" descr="https://ekaterinburg.ivent72.ru/upload/iblock/2f5/2f5d2c19a84cbd1bd90d822d714ec1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52" y="1844825"/>
            <a:ext cx="6110732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layta.ru/rubeg-shuv-t-37-0.resiz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5" y="1887234"/>
            <a:ext cx="2563987" cy="48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6270377"/>
            <a:ext cx="272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шкаф управления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2808387" y="627037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22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ionabms.ru/file_manager/images/solution/p1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661"/>
            <a:ext cx="8784976" cy="66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87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elefantkip.ru/wp-content/uploads/2014/15/trm133_p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3103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50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1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Автоматика работы тепловых завес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59832" y="2060848"/>
            <a:ext cx="4483968" cy="2145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presentacii.ru/documents_2/4e9be7cfb02401b3fb8425f5f54ad4dc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563883" cy="49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15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udfiles.net/html/2706/583/html_S55SMCcxx3.zx5u/img-zaJvD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516653" cy="64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540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367" y="5715000"/>
            <a:ext cx="73342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88224" y="3284984"/>
            <a:ext cx="928192" cy="882432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http://mtdata.ru/u24/photo1BA2/20195768737-0/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1" y="188640"/>
            <a:ext cx="76200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6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indsun.net.ua/wp-content/uploads/2015/03/DSCN4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4662729" cy="309634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rojdvor.ru/wp-content/uploads/2015/06/mak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6216"/>
            <a:ext cx="4451727" cy="297361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www.inventi.ru/_mod_files/ce_images/articles/proizv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www.inventi.ru/_mod_files/ce_images/articles/proizven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www.inventi.ru/_mod_files/ce_images/articles/proizven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pro-tools.eu/news/uploads/posts/2016-05/1462740615_promyshlennaya-ventilyaci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706645" cy="277998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106" y="3512043"/>
            <a:ext cx="4332815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defRPr/>
            </a:pPr>
            <a:r>
              <a:rPr lang="ru-RU" sz="20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Таким образом можно выделить важные параметры воздуха такие как: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v"/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влажность</a:t>
            </a:r>
            <a:r>
              <a:rPr lang="ru-RU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r>
              <a:rPr lang="ru-RU" sz="2400" b="1" i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v"/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подвижность (скорость движения воздуха) </a:t>
            </a:r>
            <a:r>
              <a:rPr lang="ru-RU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2400" b="1" i="1" kern="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v"/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СО</a:t>
            </a:r>
            <a:r>
              <a:rPr lang="ru-RU" sz="1600" b="1" i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b="1" i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2400" b="1" i="1" kern="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v"/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температура .</a:t>
            </a:r>
          </a:p>
        </p:txBody>
      </p:sp>
    </p:spTree>
    <p:extLst>
      <p:ext uri="{BB962C8B-B14F-4D97-AF65-F5344CB8AC3E}">
        <p14:creationId xmlns:p14="http://schemas.microsoft.com/office/powerpoint/2010/main" val="5842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33056"/>
            <a:ext cx="8712967" cy="2636912"/>
          </a:xfrm>
        </p:spPr>
        <p:txBody>
          <a:bodyPr/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0" kern="0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большинстве помещений добиться требуемых параметров воздуха путем проветривания через окно невозможно т.к. при этом неизбежны уличный шум, пыль, сквозняки.</a:t>
            </a:r>
            <a:br>
              <a:rPr lang="ru-RU" sz="2800" b="0" kern="0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0" kern="0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Для решения этих проблем применяется </a:t>
            </a: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вентиляция</a:t>
            </a:r>
            <a:r>
              <a:rPr lang="ru-RU" sz="2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.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625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ovk24.ru/wp-content/uploads/2015/11/vozdushnoe-otoplenie-promyshlennyh-zdanij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4494676" cy="299352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housechief.ru/wp-content/uploads/2018/01/18-9-768x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31" y="939264"/>
            <a:ext cx="3972440" cy="297933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0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1143000"/>
          </a:xfrm>
        </p:spPr>
        <p:txBody>
          <a:bodyPr/>
          <a:lstStyle/>
          <a:p>
            <a:pPr algn="l"/>
            <a:r>
              <a:rPr lang="ru-RU" altLang="ru-RU" sz="4200" b="0" kern="0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Основные виды вредных выделений</a:t>
            </a:r>
            <a:endParaRPr lang="ru-RU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4968552" cy="4896544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600" kern="0" dirty="0">
                <a:solidFill>
                  <a:srgbClr val="000000"/>
                </a:solidFill>
                <a:latin typeface="Arial"/>
              </a:rPr>
              <a:t>Тепло</a:t>
            </a:r>
          </a:p>
          <a:p>
            <a:pPr marL="342900" lvl="0" indent="-34290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600" kern="0" dirty="0">
                <a:solidFill>
                  <a:srgbClr val="000000"/>
                </a:solidFill>
                <a:latin typeface="Arial"/>
              </a:rPr>
              <a:t>Влага (водяные пары)</a:t>
            </a:r>
          </a:p>
          <a:p>
            <a:pPr marL="342900" lvl="0" indent="-34290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600" kern="0" dirty="0">
                <a:solidFill>
                  <a:srgbClr val="000000"/>
                </a:solidFill>
                <a:latin typeface="Arial"/>
              </a:rPr>
              <a:t>Угарный газ (СО)</a:t>
            </a:r>
          </a:p>
          <a:p>
            <a:pPr marL="342900" lvl="0" indent="-34290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600" kern="0" dirty="0">
                <a:solidFill>
                  <a:srgbClr val="000000"/>
                </a:solidFill>
                <a:latin typeface="Arial"/>
              </a:rPr>
              <a:t>Сернистый газ (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SO2)</a:t>
            </a:r>
          </a:p>
          <a:p>
            <a:pPr marL="342900" lvl="0" indent="-34290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600" kern="0" dirty="0">
                <a:solidFill>
                  <a:srgbClr val="000000"/>
                </a:solidFill>
                <a:latin typeface="Arial"/>
              </a:rPr>
              <a:t>Пары растворителей (бензин, ацетон, скипидар, </a:t>
            </a:r>
            <a:r>
              <a:rPr lang="ru-RU" sz="2600" kern="0" dirty="0" err="1">
                <a:solidFill>
                  <a:srgbClr val="000000"/>
                </a:solidFill>
                <a:latin typeface="Arial"/>
              </a:rPr>
              <a:t>уайт</a:t>
            </a:r>
            <a:r>
              <a:rPr lang="ru-RU" sz="2600" kern="0" dirty="0">
                <a:solidFill>
                  <a:srgbClr val="000000"/>
                </a:solidFill>
                <a:latin typeface="Arial"/>
              </a:rPr>
              <a:t>-спирит и др.)</a:t>
            </a:r>
          </a:p>
          <a:p>
            <a:pPr marL="342900" lvl="0" indent="-34290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600" kern="0" dirty="0">
                <a:solidFill>
                  <a:srgbClr val="000000"/>
                </a:solidFill>
                <a:latin typeface="Arial"/>
              </a:rPr>
              <a:t>Синильная кислота (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HCN</a:t>
            </a:r>
            <a:r>
              <a:rPr lang="ru-RU" sz="2600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342900" lvl="0" indent="-34290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600" kern="0" dirty="0">
                <a:solidFill>
                  <a:srgbClr val="000000"/>
                </a:solidFill>
                <a:latin typeface="Arial"/>
              </a:rPr>
              <a:t>Марганец (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Mg)</a:t>
            </a:r>
            <a:r>
              <a:rPr lang="ru-RU" sz="2600" kern="0" dirty="0">
                <a:solidFill>
                  <a:srgbClr val="000000"/>
                </a:solidFill>
                <a:latin typeface="Arial"/>
              </a:rPr>
              <a:t>, свинец(</a:t>
            </a:r>
            <a:r>
              <a:rPr lang="en-US" sz="2600" kern="0" dirty="0" err="1">
                <a:solidFill>
                  <a:srgbClr val="000000"/>
                </a:solidFill>
                <a:latin typeface="Arial"/>
              </a:rPr>
              <a:t>Pb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)</a:t>
            </a:r>
            <a:r>
              <a:rPr lang="ru-RU" sz="2600" kern="0" dirty="0">
                <a:solidFill>
                  <a:srgbClr val="000000"/>
                </a:solidFill>
                <a:latin typeface="Arial"/>
              </a:rPr>
              <a:t>, ртуть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(Hg)</a:t>
            </a:r>
            <a:endParaRPr lang="ru-RU" sz="26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600" kern="0" dirty="0">
                <a:solidFill>
                  <a:srgbClr val="000000"/>
                </a:solidFill>
                <a:latin typeface="Arial"/>
              </a:rPr>
              <a:t>Пыль (аэрозольные системы, а также дым, туман, возгоны</a:t>
            </a:r>
            <a:endParaRPr lang="ru-RU" dirty="0"/>
          </a:p>
        </p:txBody>
      </p:sp>
      <p:pic>
        <p:nvPicPr>
          <p:cNvPr id="4098" name="Picture 2" descr="http://vitagroup.by/wp-content/uploads/2012/06/ventilation-syst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50" y="1188218"/>
            <a:ext cx="3611835" cy="296622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antexpremium.ru/uploadedFiles/images/main/metall/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2429705" cy="242970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3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792431" cy="1143000"/>
          </a:xfrm>
        </p:spPr>
        <p:txBody>
          <a:bodyPr/>
          <a:lstStyle/>
          <a:p>
            <a:r>
              <a:rPr lang="ru-RU" altLang="ru-RU" sz="4800" b="0" kern="0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Виды вентиляции</a:t>
            </a:r>
            <a:endParaRPr lang="ru-RU" sz="4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653136"/>
            <a:ext cx="8856984" cy="2016224"/>
          </a:xfrm>
        </p:spPr>
        <p:txBody>
          <a:bodyPr>
            <a:normAutofit fontScale="92500" lnSpcReduction="10000"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по способу побуждения: </a:t>
            </a:r>
            <a:r>
              <a:rPr lang="ru-RU" sz="2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Естественная – Принудительная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None/>
              <a:defRPr/>
            </a:pPr>
            <a:endParaRPr lang="ru-RU" sz="2400" b="1" i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b="1" kern="0" dirty="0">
                <a:solidFill>
                  <a:srgbClr val="000000"/>
                </a:solidFill>
                <a:latin typeface="Arial"/>
              </a:rPr>
              <a:t>по виду обслуживаемых зон: </a:t>
            </a:r>
            <a:r>
              <a:rPr lang="ru-RU" sz="2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Местная – Общеобменная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None/>
              <a:defRPr/>
            </a:pPr>
            <a:r>
              <a:rPr lang="ru-RU" sz="2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b="1" kern="0" dirty="0">
                <a:solidFill>
                  <a:srgbClr val="000000"/>
                </a:solidFill>
                <a:latin typeface="Arial"/>
              </a:rPr>
              <a:t>по назначению: </a:t>
            </a:r>
            <a:r>
              <a:rPr lang="ru-RU" sz="2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Приточная – Вытяжная </a:t>
            </a:r>
          </a:p>
          <a:p>
            <a:endParaRPr lang="ru-RU" dirty="0"/>
          </a:p>
        </p:txBody>
      </p:sp>
      <p:pic>
        <p:nvPicPr>
          <p:cNvPr id="4" name="Picture 7" descr="p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456384" cy="3575659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2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0776"/>
            <a:ext cx="4392488" cy="329556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943" cy="1143000"/>
          </a:xfrm>
        </p:spPr>
        <p:txBody>
          <a:bodyPr/>
          <a:lstStyle/>
          <a:p>
            <a:r>
              <a:rPr lang="ru-RU" sz="40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Естественная–Принудительная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352928" cy="5400600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sz="26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Естественная работает </a:t>
            </a:r>
            <a:r>
              <a:rPr lang="ru-RU" sz="26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какого-либо механического привода, за счет разности плотностей внутри помещения и снаружи, ветра (если установлен дефлектор). Часто применяется в жилых домах (вытяжка из </a:t>
            </a:r>
            <a:r>
              <a:rPr lang="ru-RU" sz="2600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сан.узлов</a:t>
            </a:r>
            <a:r>
              <a:rPr lang="ru-RU" sz="26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кухонь). Главным достоинством является надежность, простота. Недостаток - это сильная зависимость работы от наружной температуры, скорости ветра. Если температура внутри помещения равна уличной и отсутствует ветер, то такая система не работает. </a:t>
            </a:r>
          </a:p>
          <a:p>
            <a:pPr marL="342900" lvl="0" indent="-342900" algn="just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endParaRPr lang="ru-RU" sz="26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sz="26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Принудительная работает</a:t>
            </a:r>
            <a:r>
              <a:rPr lang="ru-RU" sz="26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применением механического привода - вентилятора. Благодаря вентилятору появляется возможность очистки воздуха (естественная фактически не может преодолеть сопротивление фильтра), подогрева и подачи/удаления из удаленных частей помещения. </a:t>
            </a:r>
          </a:p>
          <a:p>
            <a:pPr marL="342900" lvl="0" indent="-342900" algn="just" eaLnBrk="0" fontAlgn="base" hangingPunct="0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endParaRPr lang="ru-RU" sz="26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69478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542</TotalTime>
  <Words>1606</Words>
  <Application>Microsoft Office PowerPoint</Application>
  <PresentationFormat>Экран (4:3)</PresentationFormat>
  <Paragraphs>141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8" baseType="lpstr">
      <vt:lpstr>Arial</vt:lpstr>
      <vt:lpstr>Calibri</vt:lpstr>
      <vt:lpstr>Cambria Math</vt:lpstr>
      <vt:lpstr>Georgia</vt:lpstr>
      <vt:lpstr>Helvetica Neue</vt:lpstr>
      <vt:lpstr>inherit</vt:lpstr>
      <vt:lpstr>Linux Libertine</vt:lpstr>
      <vt:lpstr>Tahoma</vt:lpstr>
      <vt:lpstr>Times New Roman</vt:lpstr>
      <vt:lpstr>Trebuchet MS</vt:lpstr>
      <vt:lpstr>Verdana</vt:lpstr>
      <vt:lpstr>Wingdings</vt:lpstr>
      <vt:lpstr>Воздушный поток</vt:lpstr>
      <vt:lpstr>Электрооборудование промышленности</vt:lpstr>
      <vt:lpstr>Электрооборудование вентиляторов и тепловых завес </vt:lpstr>
      <vt:lpstr>1. Назначение, устройство и принцип действия вентиляторов.</vt:lpstr>
      <vt:lpstr>Вентиляция  от латинского ventilatio — проветривание</vt:lpstr>
      <vt:lpstr>Презентация PowerPoint</vt:lpstr>
      <vt:lpstr>В большинстве помещений добиться требуемых параметров воздуха путем проветривания через окно невозможно т.к. при этом неизбежны уличный шум, пыль, сквозняки. Для решения этих проблем применяется вентиляция. </vt:lpstr>
      <vt:lpstr>Основные виды вредных выделений</vt:lpstr>
      <vt:lpstr>Виды вентиляции</vt:lpstr>
      <vt:lpstr>Естественная–Принудительная</vt:lpstr>
      <vt:lpstr>Местная-Общеобменная</vt:lpstr>
      <vt:lpstr>Приточная - Вытяжная</vt:lpstr>
      <vt:lpstr>Способы воздухораспределения</vt:lpstr>
      <vt:lpstr>Система принудительной приточной вентиляции состоит из следующих элементов:</vt:lpstr>
      <vt:lpstr>Презентация PowerPoint</vt:lpstr>
      <vt:lpstr>Презентация PowerPoint</vt:lpstr>
      <vt:lpstr>2. Назначение и устройство и принцип действия тепловой завесы.</vt:lpstr>
      <vt:lpstr>Воздушная завеса (тепловая завеса, воздушно-тепловая завеса) — создает невидимый барьер воздушного потока. Применяется в целях энергосбережения, для предотвращения попадания больших количеств холодного воздуха в отапливаемое помещение.</vt:lpstr>
      <vt:lpstr>Классификация завес </vt:lpstr>
      <vt:lpstr>Презентация PowerPoint</vt:lpstr>
      <vt:lpstr>Конструкция </vt:lpstr>
      <vt:lpstr>Презентация PowerPoint</vt:lpstr>
      <vt:lpstr>Презентация PowerPoint</vt:lpstr>
      <vt:lpstr>Презентация PowerPoint</vt:lpstr>
      <vt:lpstr>Презентация PowerPoint</vt:lpstr>
      <vt:lpstr>3. Электрооборудование вентиляторов и тепловых завес</vt:lpstr>
      <vt:lpstr>К электрооборудованию вентиляторных и тепловых установок относятся приводные электродвигатели, аппаратура управления, защиты, контроля, сигнализации и блокировки.</vt:lpstr>
      <vt:lpstr>Презентация PowerPoint</vt:lpstr>
      <vt:lpstr>Для включения асинхронного двигателя в работу необходимо:</vt:lpstr>
      <vt:lpstr>Схема запуска синхронного двигателя</vt:lpstr>
      <vt:lpstr>Автоматический выключатель</vt:lpstr>
      <vt:lpstr>Презентация PowerPoint</vt:lpstr>
      <vt:lpstr>Электромагнитный пускатель</vt:lpstr>
      <vt:lpstr>Тепловое реле</vt:lpstr>
      <vt:lpstr>Презентация PowerPoint</vt:lpstr>
      <vt:lpstr>Презентация PowerPoint</vt:lpstr>
      <vt:lpstr>Кнопка электрическая</vt:lpstr>
      <vt:lpstr>Презентация PowerPoint</vt:lpstr>
      <vt:lpstr>Презентация PowerPoint</vt:lpstr>
      <vt:lpstr>Презентация PowerPoint</vt:lpstr>
      <vt:lpstr>Автоматика работы системы вентиляции</vt:lpstr>
      <vt:lpstr>Презентация PowerPoint</vt:lpstr>
      <vt:lpstr>Презентация PowerPoint</vt:lpstr>
      <vt:lpstr>Автоматика работы тепловых завес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Электрооборудование вентиляторов и тепловых завес </dc:title>
  <dc:creator>User</dc:creator>
  <cp:lastModifiedBy>Чипа Александр</cp:lastModifiedBy>
  <cp:revision>66</cp:revision>
  <cp:lastPrinted>2018-09-23T06:36:11Z</cp:lastPrinted>
  <dcterms:created xsi:type="dcterms:W3CDTF">2018-09-22T04:51:17Z</dcterms:created>
  <dcterms:modified xsi:type="dcterms:W3CDTF">2021-10-13T05:49:54Z</dcterms:modified>
</cp:coreProperties>
</file>