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1" r:id="rId3"/>
    <p:sldId id="262" r:id="rId4"/>
    <p:sldId id="263" r:id="rId5"/>
    <p:sldId id="264" r:id="rId6"/>
    <p:sldId id="265" r:id="rId7"/>
    <p:sldId id="267" r:id="rId8"/>
    <p:sldId id="266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7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F044F-B242-47CF-84F7-ACC1A11AFB47}" type="datetimeFigureOut">
              <a:rPr lang="ru-RU" smtClean="0"/>
              <a:pPr/>
              <a:t>05.07.2013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72468-E16E-463B-9401-B14B9F38D0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F044F-B242-47CF-84F7-ACC1A11AFB47}" type="datetimeFigureOut">
              <a:rPr lang="ru-RU" smtClean="0"/>
              <a:pPr/>
              <a:t>05.07.2013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72468-E16E-463B-9401-B14B9F38D0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F044F-B242-47CF-84F7-ACC1A11AFB47}" type="datetimeFigureOut">
              <a:rPr lang="ru-RU" smtClean="0"/>
              <a:pPr/>
              <a:t>05.07.2013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72468-E16E-463B-9401-B14B9F38D0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F044F-B242-47CF-84F7-ACC1A11AFB47}" type="datetimeFigureOut">
              <a:rPr lang="ru-RU" smtClean="0"/>
              <a:pPr/>
              <a:t>05.07.2013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72468-E16E-463B-9401-B14B9F38D0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F044F-B242-47CF-84F7-ACC1A11AFB47}" type="datetimeFigureOut">
              <a:rPr lang="ru-RU" smtClean="0"/>
              <a:pPr/>
              <a:t>05.07.2013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72468-E16E-463B-9401-B14B9F38D0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F044F-B242-47CF-84F7-ACC1A11AFB47}" type="datetimeFigureOut">
              <a:rPr lang="ru-RU" smtClean="0"/>
              <a:pPr/>
              <a:t>05.07.2013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72468-E16E-463B-9401-B14B9F38D0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F044F-B242-47CF-84F7-ACC1A11AFB47}" type="datetimeFigureOut">
              <a:rPr lang="ru-RU" smtClean="0"/>
              <a:pPr/>
              <a:t>05.07.2013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72468-E16E-463B-9401-B14B9F38D0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F044F-B242-47CF-84F7-ACC1A11AFB47}" type="datetimeFigureOut">
              <a:rPr lang="ru-RU" smtClean="0"/>
              <a:pPr/>
              <a:t>05.07.2013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72468-E16E-463B-9401-B14B9F38D0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F044F-B242-47CF-84F7-ACC1A11AFB47}" type="datetimeFigureOut">
              <a:rPr lang="ru-RU" smtClean="0"/>
              <a:pPr/>
              <a:t>05.07.2013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72468-E16E-463B-9401-B14B9F38D0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F044F-B242-47CF-84F7-ACC1A11AFB47}" type="datetimeFigureOut">
              <a:rPr lang="ru-RU" smtClean="0"/>
              <a:pPr/>
              <a:t>05.07.2013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72468-E16E-463B-9401-B14B9F38D0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F044F-B242-47CF-84F7-ACC1A11AFB47}" type="datetimeFigureOut">
              <a:rPr lang="ru-RU" smtClean="0"/>
              <a:pPr/>
              <a:t>05.07.2013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72468-E16E-463B-9401-B14B9F38D0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1F044F-B242-47CF-84F7-ACC1A11AFB47}" type="datetimeFigureOut">
              <a:rPr lang="ru-RU" smtClean="0"/>
              <a:pPr/>
              <a:t>05.07.2013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172468-E16E-463B-9401-B14B9F38D07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Носители информации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	Выделяют </a:t>
            </a:r>
            <a:r>
              <a:rPr lang="ru-RU" dirty="0"/>
              <a:t>внутреннюю и внешнюю память компьютера. </a:t>
            </a:r>
            <a:endParaRPr lang="ru-RU" dirty="0" smtClean="0"/>
          </a:p>
          <a:p>
            <a:pPr>
              <a:buNone/>
            </a:pPr>
            <a:r>
              <a:rPr lang="ru-RU" dirty="0"/>
              <a:t>	</a:t>
            </a:r>
            <a:r>
              <a:rPr lang="ru-RU" dirty="0" smtClean="0"/>
              <a:t>Первая </a:t>
            </a:r>
            <a:r>
              <a:rPr lang="ru-RU" dirty="0"/>
              <a:t>используется для временного хранения данных и программ при работе компьютера, </a:t>
            </a:r>
            <a:endParaRPr lang="ru-RU" dirty="0" smtClean="0"/>
          </a:p>
          <a:p>
            <a:pPr>
              <a:buNone/>
            </a:pPr>
            <a:r>
              <a:rPr lang="ru-RU" dirty="0"/>
              <a:t>	</a:t>
            </a:r>
            <a:r>
              <a:rPr lang="ru-RU" dirty="0" smtClean="0"/>
              <a:t>а </a:t>
            </a:r>
            <a:r>
              <a:rPr lang="ru-RU" dirty="0"/>
              <a:t>вторая – для долговременного хранения данных и программ.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Внутренняя память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	Выделяют </a:t>
            </a:r>
            <a:r>
              <a:rPr lang="ru-RU" dirty="0"/>
              <a:t>следующие ее виды:</a:t>
            </a:r>
          </a:p>
          <a:p>
            <a:pPr>
              <a:buNone/>
            </a:pPr>
            <a:r>
              <a:rPr lang="ru-RU" dirty="0" smtClean="0"/>
              <a:t>	1</a:t>
            </a:r>
            <a:r>
              <a:rPr lang="ru-RU" dirty="0"/>
              <a:t>). оперативная. 	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2</a:t>
            </a:r>
            <a:r>
              <a:rPr lang="en-US" dirty="0"/>
              <a:t>). </a:t>
            </a:r>
            <a:r>
              <a:rPr lang="ru-RU" dirty="0"/>
              <a:t>постоянная память</a:t>
            </a:r>
            <a:r>
              <a:rPr lang="en-US" dirty="0"/>
              <a:t> ROM - Read Only Memory. </a:t>
            </a:r>
            <a:endParaRPr lang="ru-RU" dirty="0"/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3</a:t>
            </a:r>
            <a:r>
              <a:rPr lang="en-US" dirty="0"/>
              <a:t>). </a:t>
            </a:r>
            <a:r>
              <a:rPr lang="ru-RU" dirty="0"/>
              <a:t>полупостоянная память</a:t>
            </a:r>
            <a:r>
              <a:rPr lang="en-US" dirty="0"/>
              <a:t> – CMOS (Complementary Metal-Oxide Semiconductor). </a:t>
            </a:r>
            <a:endParaRPr lang="ru-RU" dirty="0"/>
          </a:p>
          <a:p>
            <a:pPr>
              <a:buNone/>
            </a:pPr>
            <a:r>
              <a:rPr lang="ru-RU" dirty="0" smtClean="0"/>
              <a:t>	4</a:t>
            </a:r>
            <a:r>
              <a:rPr lang="ru-RU" dirty="0"/>
              <a:t>). видеопамять </a:t>
            </a:r>
          </a:p>
          <a:p>
            <a:pPr>
              <a:buNone/>
            </a:pPr>
            <a:r>
              <a:rPr lang="ru-RU" dirty="0" smtClean="0"/>
              <a:t>	5</a:t>
            </a:r>
            <a:r>
              <a:rPr lang="ru-RU" dirty="0"/>
              <a:t>). кэш-память </a:t>
            </a:r>
          </a:p>
          <a:p>
            <a:pPr>
              <a:buNone/>
            </a:pPr>
            <a:r>
              <a:rPr lang="ru-RU" dirty="0" smtClean="0"/>
              <a:t>	6</a:t>
            </a:r>
            <a:r>
              <a:rPr lang="ru-RU" dirty="0"/>
              <a:t>). </a:t>
            </a:r>
            <a:r>
              <a:rPr lang="en-US" dirty="0"/>
              <a:t>BIOS</a:t>
            </a:r>
            <a:r>
              <a:rPr lang="ru-RU" dirty="0"/>
              <a:t> (</a:t>
            </a:r>
            <a:r>
              <a:rPr lang="en-US" dirty="0"/>
              <a:t>Basic Input</a:t>
            </a:r>
            <a:r>
              <a:rPr lang="ru-RU" dirty="0"/>
              <a:t>-</a:t>
            </a:r>
            <a:r>
              <a:rPr lang="en-US" dirty="0"/>
              <a:t>Output System</a:t>
            </a:r>
            <a:r>
              <a:rPr lang="ru-RU" dirty="0"/>
              <a:t>)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Внешняя память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i="1" dirty="0"/>
              <a:t>В зависимости от  носителя</a:t>
            </a:r>
            <a:r>
              <a:rPr lang="ru-RU" dirty="0"/>
              <a:t>  ее можно подразделить на несколько типов:</a:t>
            </a:r>
          </a:p>
          <a:p>
            <a:r>
              <a:rPr lang="ru-RU" i="1" dirty="0"/>
              <a:t>память на магнитных </a:t>
            </a:r>
            <a:r>
              <a:rPr lang="ru-RU" i="1" dirty="0" smtClean="0"/>
              <a:t>носителях</a:t>
            </a:r>
          </a:p>
          <a:p>
            <a:r>
              <a:rPr lang="ru-RU" i="1" dirty="0" smtClean="0"/>
              <a:t>память </a:t>
            </a:r>
            <a:r>
              <a:rPr lang="ru-RU" i="1" dirty="0"/>
              <a:t>на оптических </a:t>
            </a:r>
            <a:r>
              <a:rPr lang="ru-RU" i="1" dirty="0" smtClean="0"/>
              <a:t>носителях</a:t>
            </a:r>
          </a:p>
          <a:p>
            <a:r>
              <a:rPr lang="ru-RU" i="1" dirty="0"/>
              <a:t>энергонезависимая электронная память – флэш-память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Память на магнитных носителях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ru-RU" dirty="0" smtClean="0"/>
              <a:t>	Это </a:t>
            </a:r>
            <a:r>
              <a:rPr lang="ru-RU" dirty="0"/>
              <a:t>жесткие и гибкие магнитные диски и магнитные </a:t>
            </a:r>
            <a:r>
              <a:rPr lang="ru-RU" dirty="0" smtClean="0"/>
              <a:t>ленты.</a:t>
            </a:r>
          </a:p>
          <a:p>
            <a:pPr>
              <a:buNone/>
            </a:pPr>
            <a:r>
              <a:rPr lang="ru-RU" dirty="0" smtClean="0"/>
              <a:t>Виды </a:t>
            </a:r>
            <a:r>
              <a:rPr lang="ru-RU" dirty="0"/>
              <a:t>памяти:</a:t>
            </a:r>
          </a:p>
          <a:p>
            <a:r>
              <a:rPr lang="ru-RU" i="1" dirty="0"/>
              <a:t>Перфокарта</a:t>
            </a:r>
            <a:r>
              <a:rPr lang="ru-RU" dirty="0"/>
              <a:t> </a:t>
            </a:r>
          </a:p>
          <a:p>
            <a:r>
              <a:rPr lang="ru-RU" i="1" dirty="0"/>
              <a:t>Перфолента</a:t>
            </a:r>
            <a:r>
              <a:rPr lang="ru-RU" dirty="0"/>
              <a:t> (перфорированная лента).</a:t>
            </a:r>
          </a:p>
          <a:p>
            <a:r>
              <a:rPr lang="ru-RU" i="1" dirty="0"/>
              <a:t>Стример</a:t>
            </a:r>
            <a:r>
              <a:rPr lang="ru-RU" dirty="0"/>
              <a:t> </a:t>
            </a:r>
          </a:p>
          <a:p>
            <a:r>
              <a:rPr lang="ru-RU" i="1" dirty="0"/>
              <a:t>Дискета</a:t>
            </a:r>
            <a:r>
              <a:rPr lang="ru-RU" dirty="0"/>
              <a:t>, </a:t>
            </a:r>
            <a:r>
              <a:rPr lang="ru-RU" i="1" dirty="0"/>
              <a:t>ГМД</a:t>
            </a:r>
            <a:r>
              <a:rPr lang="ru-RU" dirty="0"/>
              <a:t> (</a:t>
            </a:r>
            <a:r>
              <a:rPr lang="ru-RU" dirty="0" err="1"/>
              <a:t>Floppy</a:t>
            </a:r>
            <a:r>
              <a:rPr lang="ru-RU" dirty="0"/>
              <a:t> </a:t>
            </a:r>
            <a:r>
              <a:rPr lang="ru-RU" dirty="0" err="1"/>
              <a:t>disk</a:t>
            </a:r>
            <a:r>
              <a:rPr lang="ru-RU" dirty="0"/>
              <a:t>) </a:t>
            </a:r>
          </a:p>
          <a:p>
            <a:r>
              <a:rPr lang="ru-RU" i="1" dirty="0"/>
              <a:t>Жесткий диск, винчестер</a:t>
            </a:r>
            <a:r>
              <a:rPr lang="ru-RU" dirty="0"/>
              <a:t>, </a:t>
            </a:r>
            <a:r>
              <a:rPr lang="ru-RU" i="1" dirty="0"/>
              <a:t>НЖМД</a:t>
            </a:r>
            <a:r>
              <a:rPr lang="ru-RU" dirty="0"/>
              <a:t> (англ. </a:t>
            </a:r>
            <a:r>
              <a:rPr lang="ru-RU" dirty="0" err="1"/>
              <a:t>hard</a:t>
            </a:r>
            <a:r>
              <a:rPr lang="ru-RU" dirty="0"/>
              <a:t> (</a:t>
            </a:r>
            <a:r>
              <a:rPr lang="ru-RU" dirty="0" err="1"/>
              <a:t>magnetic</a:t>
            </a:r>
            <a:r>
              <a:rPr lang="ru-RU" dirty="0"/>
              <a:t>) </a:t>
            </a:r>
            <a:r>
              <a:rPr lang="ru-RU" dirty="0" err="1"/>
              <a:t>disk</a:t>
            </a:r>
            <a:r>
              <a:rPr lang="ru-RU" dirty="0"/>
              <a:t> </a:t>
            </a:r>
            <a:r>
              <a:rPr lang="ru-RU" dirty="0" err="1"/>
              <a:t>drive</a:t>
            </a:r>
            <a:r>
              <a:rPr lang="ru-RU" dirty="0"/>
              <a:t>, HDD, HMDD) </a:t>
            </a:r>
          </a:p>
          <a:p>
            <a:pPr>
              <a:buNone/>
            </a:pPr>
            <a:r>
              <a:rPr lang="ru-RU" dirty="0"/>
              <a:t> </a:t>
            </a:r>
          </a:p>
          <a:p>
            <a:pPr>
              <a:buNone/>
            </a:pPr>
            <a:r>
              <a:rPr lang="ru-RU" dirty="0"/>
              <a:t>Основные характеристики жесткого </a:t>
            </a:r>
            <a:r>
              <a:rPr lang="ru-RU" dirty="0" err="1"/>
              <a:t>жиска</a:t>
            </a:r>
            <a:r>
              <a:rPr lang="ru-RU" dirty="0"/>
              <a:t>:</a:t>
            </a:r>
          </a:p>
          <a:p>
            <a:pPr>
              <a:buNone/>
            </a:pPr>
            <a:r>
              <a:rPr lang="ru-RU" dirty="0" smtClean="0"/>
              <a:t>	– </a:t>
            </a:r>
            <a:r>
              <a:rPr lang="ru-RU" dirty="0"/>
              <a:t>интерфейс (англ. </a:t>
            </a:r>
            <a:r>
              <a:rPr lang="ru-RU" dirty="0" err="1"/>
              <a:t>Interface</a:t>
            </a:r>
            <a:r>
              <a:rPr lang="ru-RU" dirty="0"/>
              <a:t>)</a:t>
            </a:r>
          </a:p>
          <a:p>
            <a:pPr>
              <a:buNone/>
            </a:pPr>
            <a:r>
              <a:rPr lang="ru-RU" dirty="0" smtClean="0"/>
              <a:t>	– </a:t>
            </a:r>
            <a:r>
              <a:rPr lang="ru-RU" dirty="0"/>
              <a:t>ёмкость (англ. </a:t>
            </a:r>
            <a:r>
              <a:rPr lang="ru-RU" dirty="0" err="1"/>
              <a:t>capacity</a:t>
            </a:r>
            <a:r>
              <a:rPr lang="ru-RU" dirty="0"/>
              <a:t>)</a:t>
            </a:r>
          </a:p>
          <a:p>
            <a:pPr>
              <a:buNone/>
            </a:pPr>
            <a:r>
              <a:rPr lang="ru-RU" dirty="0" smtClean="0"/>
              <a:t>	– </a:t>
            </a:r>
            <a:r>
              <a:rPr lang="ru-RU" dirty="0"/>
              <a:t>физический размер (форм-фактор) (англ. </a:t>
            </a:r>
            <a:r>
              <a:rPr lang="ru-RU" dirty="0" err="1"/>
              <a:t>dimension</a:t>
            </a:r>
            <a:r>
              <a:rPr lang="ru-RU" dirty="0"/>
              <a:t>).</a:t>
            </a:r>
          </a:p>
          <a:p>
            <a:pPr>
              <a:buNone/>
            </a:pPr>
            <a:r>
              <a:rPr lang="ru-RU" dirty="0" smtClean="0"/>
              <a:t>	– </a:t>
            </a:r>
            <a:r>
              <a:rPr lang="ru-RU" dirty="0"/>
              <a:t>время произвольного доступа (англ. </a:t>
            </a:r>
            <a:r>
              <a:rPr lang="ru-RU" dirty="0" err="1"/>
              <a:t>random</a:t>
            </a:r>
            <a:r>
              <a:rPr lang="ru-RU" dirty="0"/>
              <a:t> </a:t>
            </a:r>
            <a:r>
              <a:rPr lang="ru-RU" dirty="0" err="1"/>
              <a:t>access</a:t>
            </a:r>
            <a:r>
              <a:rPr lang="ru-RU" dirty="0"/>
              <a:t> </a:t>
            </a:r>
            <a:r>
              <a:rPr lang="ru-RU" dirty="0" err="1"/>
              <a:t>time</a:t>
            </a:r>
            <a:r>
              <a:rPr lang="ru-RU" dirty="0"/>
              <a:t>)</a:t>
            </a:r>
          </a:p>
          <a:p>
            <a:pPr>
              <a:buNone/>
            </a:pPr>
            <a:r>
              <a:rPr lang="ru-RU" dirty="0" smtClean="0"/>
              <a:t>	– </a:t>
            </a:r>
            <a:r>
              <a:rPr lang="ru-RU" dirty="0"/>
              <a:t>скорость вращения шпинделя (англ. </a:t>
            </a:r>
            <a:r>
              <a:rPr lang="ru-RU" dirty="0" err="1"/>
              <a:t>spindle</a:t>
            </a:r>
            <a:r>
              <a:rPr lang="ru-RU" dirty="0"/>
              <a:t> </a:t>
            </a:r>
            <a:r>
              <a:rPr lang="ru-RU" dirty="0" err="1"/>
              <a:t>speed</a:t>
            </a:r>
            <a:r>
              <a:rPr lang="ru-RU" dirty="0"/>
              <a:t>)</a:t>
            </a:r>
          </a:p>
          <a:p>
            <a:pPr>
              <a:buNone/>
            </a:pPr>
            <a:r>
              <a:rPr lang="ru-RU" dirty="0" smtClean="0"/>
              <a:t>	– </a:t>
            </a:r>
            <a:r>
              <a:rPr lang="ru-RU" dirty="0"/>
              <a:t>надёжность (англ. </a:t>
            </a:r>
            <a:r>
              <a:rPr lang="ru-RU" dirty="0" err="1"/>
              <a:t>reliability</a:t>
            </a:r>
            <a:r>
              <a:rPr lang="ru-RU" dirty="0"/>
              <a:t>) </a:t>
            </a:r>
          </a:p>
          <a:p>
            <a:pPr>
              <a:buNone/>
            </a:pPr>
            <a:r>
              <a:rPr lang="ru-RU" dirty="0" smtClean="0"/>
              <a:t>	– </a:t>
            </a:r>
            <a:r>
              <a:rPr lang="ru-RU" dirty="0"/>
              <a:t>потребление энергии</a:t>
            </a:r>
          </a:p>
          <a:p>
            <a:pPr>
              <a:buNone/>
            </a:pPr>
            <a:r>
              <a:rPr lang="ru-RU" dirty="0" smtClean="0"/>
              <a:t>	– </a:t>
            </a:r>
            <a:r>
              <a:rPr lang="ru-RU" dirty="0"/>
              <a:t>уровень шума</a:t>
            </a:r>
          </a:p>
          <a:p>
            <a:pPr>
              <a:buNone/>
            </a:pPr>
            <a:r>
              <a:rPr lang="ru-RU" dirty="0" smtClean="0"/>
              <a:t>	– </a:t>
            </a:r>
            <a:r>
              <a:rPr lang="ru-RU" dirty="0"/>
              <a:t>сопротивляемость ударам (англ. </a:t>
            </a:r>
            <a:r>
              <a:rPr lang="ru-RU" dirty="0" err="1"/>
              <a:t>G-shock</a:t>
            </a:r>
            <a:r>
              <a:rPr lang="ru-RU" dirty="0"/>
              <a:t> </a:t>
            </a:r>
            <a:r>
              <a:rPr lang="ru-RU" dirty="0" err="1"/>
              <a:t>rating</a:t>
            </a:r>
            <a:r>
              <a:rPr lang="ru-RU" dirty="0"/>
              <a:t>)</a:t>
            </a:r>
          </a:p>
          <a:p>
            <a:pPr>
              <a:buNone/>
            </a:pPr>
            <a:r>
              <a:rPr lang="ru-RU" dirty="0" smtClean="0"/>
              <a:t>	– </a:t>
            </a:r>
            <a:r>
              <a:rPr lang="ru-RU" dirty="0"/>
              <a:t>объём буфера </a:t>
            </a:r>
          </a:p>
          <a:p>
            <a:pPr>
              <a:buNone/>
            </a:pP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Память на оптических носителях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ru-RU" dirty="0" smtClean="0"/>
              <a:t>	Это компакт-диски </a:t>
            </a:r>
            <a:r>
              <a:rPr lang="ru-RU" dirty="0"/>
              <a:t>с однократной и многократной </a:t>
            </a:r>
            <a:r>
              <a:rPr lang="ru-RU" dirty="0" smtClean="0"/>
              <a:t>записью.</a:t>
            </a:r>
            <a:endParaRPr lang="ru-RU" dirty="0"/>
          </a:p>
          <a:p>
            <a:pPr>
              <a:buNone/>
            </a:pPr>
            <a:r>
              <a:rPr lang="ru-RU" i="1" dirty="0" smtClean="0"/>
              <a:t>	</a:t>
            </a:r>
          </a:p>
          <a:p>
            <a:pPr>
              <a:buNone/>
            </a:pPr>
            <a:r>
              <a:rPr lang="ru-RU" i="1" dirty="0"/>
              <a:t>	</a:t>
            </a:r>
            <a:r>
              <a:rPr lang="ru-RU" i="1" dirty="0" smtClean="0"/>
              <a:t>Первое </a:t>
            </a:r>
            <a:r>
              <a:rPr lang="ru-RU" i="1" dirty="0"/>
              <a:t>поколение оптических дисков</a:t>
            </a:r>
            <a:endParaRPr lang="ru-RU" dirty="0"/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– </a:t>
            </a:r>
            <a:r>
              <a:rPr lang="en-US" dirty="0"/>
              <a:t>CD-R (Compact Disc Recordable), 1988 </a:t>
            </a:r>
            <a:r>
              <a:rPr lang="ru-RU" dirty="0" smtClean="0"/>
              <a:t>г, </a:t>
            </a:r>
            <a:r>
              <a:rPr lang="en-US" dirty="0" smtClean="0"/>
              <a:t>CD</a:t>
            </a:r>
            <a:r>
              <a:rPr lang="ru-RU" dirty="0"/>
              <a:t>-</a:t>
            </a:r>
            <a:r>
              <a:rPr lang="en-US" dirty="0"/>
              <a:t>RW</a:t>
            </a:r>
            <a:r>
              <a:rPr lang="ru-RU" dirty="0"/>
              <a:t> (</a:t>
            </a:r>
            <a:r>
              <a:rPr lang="en-US" dirty="0"/>
              <a:t>Compact Disc </a:t>
            </a:r>
            <a:r>
              <a:rPr lang="en-US" dirty="0" err="1"/>
              <a:t>ReWritable</a:t>
            </a:r>
            <a:r>
              <a:rPr lang="ru-RU" dirty="0"/>
              <a:t>), 1997 г</a:t>
            </a:r>
          </a:p>
          <a:p>
            <a:pPr>
              <a:buNone/>
            </a:pPr>
            <a:r>
              <a:rPr lang="ru-RU" dirty="0"/>
              <a:t> </a:t>
            </a:r>
            <a:endParaRPr lang="ru-RU" dirty="0" smtClean="0"/>
          </a:p>
          <a:p>
            <a:pPr>
              <a:buNone/>
            </a:pPr>
            <a:endParaRPr lang="ru-RU" dirty="0"/>
          </a:p>
          <a:p>
            <a:pPr>
              <a:buNone/>
            </a:pPr>
            <a:r>
              <a:rPr lang="ru-RU" i="1" dirty="0" smtClean="0"/>
              <a:t>	Второе </a:t>
            </a:r>
            <a:r>
              <a:rPr lang="ru-RU" i="1" dirty="0"/>
              <a:t>поколение оптических дисков</a:t>
            </a:r>
            <a:endParaRPr lang="ru-RU" dirty="0"/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DVD </a:t>
            </a:r>
            <a:r>
              <a:rPr lang="en-US" dirty="0" err="1"/>
              <a:t>MiniDisc</a:t>
            </a:r>
            <a:r>
              <a:rPr lang="en-US" dirty="0"/>
              <a:t> </a:t>
            </a:r>
            <a:r>
              <a:rPr lang="en-US" dirty="0" err="1"/>
              <a:t>DataPlay</a:t>
            </a:r>
            <a:r>
              <a:rPr lang="en-US" dirty="0"/>
              <a:t> GD-ROM Fluorescent Multilayer Disc Universal Media Disc</a:t>
            </a:r>
            <a:endParaRPr lang="ru-RU" dirty="0"/>
          </a:p>
          <a:p>
            <a:pPr>
              <a:buNone/>
            </a:pPr>
            <a:r>
              <a:rPr lang="ru-RU" dirty="0" smtClean="0"/>
              <a:t>	Первые </a:t>
            </a:r>
            <a:r>
              <a:rPr lang="ru-RU" dirty="0"/>
              <a:t>диски и проигрыватели DVD появились в ноябре 1996 в Японии и в марте 1997 в США, приводы по стоимости ~$17000, сами диски - по $50.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/>
              <a:t> </a:t>
            </a:r>
          </a:p>
          <a:p>
            <a:pPr>
              <a:buNone/>
            </a:pPr>
            <a:r>
              <a:rPr lang="ru-RU" i="1" dirty="0" smtClean="0"/>
              <a:t>	Третье </a:t>
            </a:r>
            <a:r>
              <a:rPr lang="ru-RU" i="1" dirty="0"/>
              <a:t>поколение оптических дисков</a:t>
            </a:r>
            <a:endParaRPr lang="ru-RU" dirty="0"/>
          </a:p>
          <a:p>
            <a:pPr>
              <a:buNone/>
            </a:pPr>
            <a:r>
              <a:rPr lang="ru-RU" i="1" dirty="0" smtClean="0"/>
              <a:t>	</a:t>
            </a:r>
            <a:r>
              <a:rPr lang="ru-RU" i="1" dirty="0"/>
              <a:t> </a:t>
            </a:r>
            <a:r>
              <a:rPr lang="en-US" dirty="0" err="1" smtClean="0"/>
              <a:t>Blu</a:t>
            </a:r>
            <a:r>
              <a:rPr lang="en-US" dirty="0" smtClean="0"/>
              <a:t>-ray </a:t>
            </a:r>
            <a:r>
              <a:rPr lang="en-US" dirty="0"/>
              <a:t>Disc   HD DVD    Forward Versatile Disc     Ultra Density Optical</a:t>
            </a:r>
            <a:endParaRPr lang="ru-RU" dirty="0"/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Versatile </a:t>
            </a:r>
            <a:r>
              <a:rPr lang="en-US" dirty="0"/>
              <a:t>Multilayer Disc</a:t>
            </a:r>
            <a:endParaRPr lang="ru-RU" dirty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en-US" dirty="0"/>
              <a:t> </a:t>
            </a:r>
            <a:endParaRPr lang="ru-RU" dirty="0"/>
          </a:p>
          <a:p>
            <a:pPr>
              <a:buNone/>
            </a:pPr>
            <a:r>
              <a:rPr lang="ru-RU" dirty="0"/>
              <a:t> </a:t>
            </a:r>
            <a:r>
              <a:rPr lang="ru-RU" i="1" dirty="0" smtClean="0"/>
              <a:t>	Четвертое </a:t>
            </a:r>
            <a:r>
              <a:rPr lang="ru-RU" i="1" dirty="0"/>
              <a:t>поколение оптических дисков</a:t>
            </a:r>
            <a:endParaRPr lang="ru-RU" dirty="0"/>
          </a:p>
          <a:p>
            <a:pPr>
              <a:buNone/>
            </a:pPr>
            <a:r>
              <a:rPr lang="ru-RU" dirty="0"/>
              <a:t> </a:t>
            </a:r>
            <a:r>
              <a:rPr lang="ru-RU" dirty="0" smtClean="0"/>
              <a:t>	</a:t>
            </a:r>
            <a:r>
              <a:rPr lang="en-US" dirty="0" smtClean="0"/>
              <a:t>Holographic </a:t>
            </a:r>
            <a:r>
              <a:rPr lang="en-US" dirty="0"/>
              <a:t>Versatile Disc      </a:t>
            </a:r>
            <a:r>
              <a:rPr lang="en-US" dirty="0" err="1"/>
              <a:t>SuperRens</a:t>
            </a:r>
            <a:r>
              <a:rPr lang="en-US" dirty="0"/>
              <a:t> </a:t>
            </a:r>
            <a:r>
              <a:rPr lang="en-US" dirty="0" smtClean="0"/>
              <a:t>Disc</a:t>
            </a:r>
            <a:r>
              <a:rPr lang="en-US" dirty="0"/>
              <a:t> 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Энергонезависимая </a:t>
            </a:r>
            <a:r>
              <a:rPr lang="ru-RU" dirty="0"/>
              <a:t>электронная память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dirty="0" smtClean="0"/>
              <a:t>	Флэш-память </a:t>
            </a:r>
            <a:r>
              <a:rPr lang="ru-RU" dirty="0"/>
              <a:t>– особый вид энергонезависимой перезаписываемой полупроводниковой памяти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smtClean="0"/>
              <a:t>	</a:t>
            </a:r>
          </a:p>
          <a:p>
            <a:pPr>
              <a:buNone/>
            </a:pPr>
            <a:r>
              <a:rPr lang="ru-RU" dirty="0"/>
              <a:t>	</a:t>
            </a:r>
            <a:r>
              <a:rPr lang="ru-RU" dirty="0" smtClean="0"/>
              <a:t>Основные </a:t>
            </a:r>
            <a:r>
              <a:rPr lang="ru-RU" dirty="0"/>
              <a:t>преимущества флэш-памяти перед жёсткими дисками и носителями CD-ROM:</a:t>
            </a:r>
          </a:p>
          <a:p>
            <a:pPr>
              <a:buNone/>
            </a:pPr>
            <a:r>
              <a:rPr lang="ru-RU" dirty="0"/>
              <a:t>	</a:t>
            </a:r>
            <a:r>
              <a:rPr lang="ru-RU" dirty="0" smtClean="0"/>
              <a:t>– </a:t>
            </a:r>
            <a:r>
              <a:rPr lang="ru-RU" dirty="0"/>
              <a:t>значительно (примерно в 10-20 и более раз) меньшее потребление энергии во время работы;</a:t>
            </a:r>
          </a:p>
          <a:p>
            <a:pPr>
              <a:buNone/>
            </a:pPr>
            <a:r>
              <a:rPr lang="ru-RU" dirty="0" smtClean="0"/>
              <a:t>	– </a:t>
            </a:r>
            <a:r>
              <a:rPr lang="ru-RU" dirty="0"/>
              <a:t>значительно меньшие размеры;</a:t>
            </a:r>
          </a:p>
          <a:p>
            <a:pPr>
              <a:buNone/>
            </a:pPr>
            <a:r>
              <a:rPr lang="ru-RU" dirty="0" smtClean="0"/>
              <a:t>	– </a:t>
            </a:r>
            <a:r>
              <a:rPr lang="ru-RU" dirty="0"/>
              <a:t>отсутствие механически движущихся частей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/>
              <a:t> </a:t>
            </a:r>
          </a:p>
          <a:p>
            <a:pPr>
              <a:buNone/>
            </a:pPr>
            <a:r>
              <a:rPr lang="ru-RU" dirty="0" smtClean="0"/>
              <a:t>	Основные </a:t>
            </a:r>
            <a:r>
              <a:rPr lang="ru-RU" dirty="0"/>
              <a:t>характеристики: </a:t>
            </a:r>
          </a:p>
          <a:p>
            <a:r>
              <a:rPr lang="ru-RU" dirty="0" smtClean="0"/>
              <a:t> </a:t>
            </a:r>
            <a:r>
              <a:rPr lang="ru-RU" dirty="0"/>
              <a:t>форм-фактор (тип карты)</a:t>
            </a:r>
          </a:p>
          <a:p>
            <a:r>
              <a:rPr lang="ru-RU" dirty="0" smtClean="0"/>
              <a:t> </a:t>
            </a:r>
            <a:r>
              <a:rPr lang="ru-RU" dirty="0"/>
              <a:t>объем, варьируется в широких границах</a:t>
            </a:r>
          </a:p>
          <a:p>
            <a:r>
              <a:rPr lang="ru-RU" dirty="0" smtClean="0"/>
              <a:t> </a:t>
            </a:r>
            <a:r>
              <a:rPr lang="ru-RU" dirty="0"/>
              <a:t>скорость чтения</a:t>
            </a:r>
          </a:p>
          <a:p>
            <a:r>
              <a:rPr lang="ru-RU" dirty="0" smtClean="0"/>
              <a:t> </a:t>
            </a:r>
            <a:r>
              <a:rPr lang="ru-RU" dirty="0"/>
              <a:t>скорость записи. </a:t>
            </a:r>
          </a:p>
          <a:p>
            <a:pPr>
              <a:buNone/>
            </a:pPr>
            <a:endParaRPr lang="ru-RU" dirty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9506" name="Picture 2" descr="структ сх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2087563"/>
            <a:ext cx="9144000" cy="4770437"/>
          </a:xfrm>
        </p:spPr>
      </p:pic>
      <p:sp>
        <p:nvSpPr>
          <p:cNvPr id="149507" name="Text Box 3"/>
          <p:cNvSpPr txBox="1">
            <a:spLocks noChangeArrowheads="1"/>
          </p:cNvSpPr>
          <p:nvPr/>
        </p:nvSpPr>
        <p:spPr bwMode="auto">
          <a:xfrm>
            <a:off x="827088" y="620713"/>
            <a:ext cx="750887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ru-RU" sz="4000" dirty="0" smtClean="0">
                <a:latin typeface="+mj-lt"/>
                <a:ea typeface="+mj-ea"/>
                <a:cs typeface="+mj-cs"/>
              </a:rPr>
              <a:t>Внешние устройства компьютера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95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95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495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495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495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495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500"/>
                                        <p:tgtEl>
                                          <p:spTgt spid="149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950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Внешние устройства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518457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100" b="1" dirty="0" smtClean="0"/>
              <a:t>	Устройства </a:t>
            </a:r>
            <a:r>
              <a:rPr lang="ru-RU" sz="1100" b="1" dirty="0"/>
              <a:t>ввода данных</a:t>
            </a:r>
            <a:endParaRPr lang="ru-RU" sz="1100" dirty="0"/>
          </a:p>
          <a:p>
            <a:pPr>
              <a:buNone/>
            </a:pPr>
            <a:r>
              <a:rPr lang="ru-RU" sz="1100" b="1" dirty="0" smtClean="0"/>
              <a:t>	</a:t>
            </a:r>
            <a:r>
              <a:rPr lang="ru-RU" sz="1100" b="1" dirty="0"/>
              <a:t> </a:t>
            </a:r>
            <a:endParaRPr lang="ru-RU" sz="1100" dirty="0"/>
          </a:p>
          <a:p>
            <a:pPr>
              <a:buNone/>
            </a:pPr>
            <a:r>
              <a:rPr lang="ru-RU" sz="1100" dirty="0" smtClean="0"/>
              <a:t>1</a:t>
            </a:r>
            <a:r>
              <a:rPr lang="ru-RU" sz="1100" dirty="0"/>
              <a:t>). Устройства ввода текстовой информации</a:t>
            </a:r>
          </a:p>
          <a:p>
            <a:pPr>
              <a:buNone/>
            </a:pPr>
            <a:r>
              <a:rPr lang="ru-RU" sz="1100" dirty="0" smtClean="0"/>
              <a:t>	– </a:t>
            </a:r>
            <a:r>
              <a:rPr lang="ru-RU" sz="1100" dirty="0"/>
              <a:t>клавиатура</a:t>
            </a:r>
            <a:r>
              <a:rPr lang="ru-RU" sz="1100" b="1" dirty="0"/>
              <a:t> </a:t>
            </a:r>
            <a:endParaRPr lang="ru-RU" sz="1100" dirty="0"/>
          </a:p>
          <a:p>
            <a:pPr>
              <a:buNone/>
            </a:pPr>
            <a:r>
              <a:rPr lang="ru-RU" sz="1100" dirty="0"/>
              <a:t>2).Указательные (координатные) </a:t>
            </a:r>
            <a:r>
              <a:rPr lang="ru-RU" sz="1100" dirty="0" smtClean="0"/>
              <a:t>устройства</a:t>
            </a:r>
            <a:endParaRPr lang="ru-RU" sz="1100" dirty="0"/>
          </a:p>
          <a:p>
            <a:pPr>
              <a:buNone/>
            </a:pPr>
            <a:r>
              <a:rPr lang="ru-RU" sz="1100" dirty="0" smtClean="0"/>
              <a:t>	– </a:t>
            </a:r>
            <a:r>
              <a:rPr lang="ru-RU" sz="1100" dirty="0"/>
              <a:t>с относительным указанием позиции (перемещения</a:t>
            </a:r>
            <a:r>
              <a:rPr lang="ru-RU" sz="1100" dirty="0" smtClean="0"/>
              <a:t>)</a:t>
            </a:r>
            <a:endParaRPr lang="ru-RU" sz="1100" dirty="0"/>
          </a:p>
          <a:p>
            <a:pPr>
              <a:buNone/>
            </a:pPr>
            <a:r>
              <a:rPr lang="ru-RU" sz="1100" dirty="0" smtClean="0"/>
              <a:t>		– мышь,  – трекбол,  – </a:t>
            </a:r>
            <a:r>
              <a:rPr lang="ru-RU" sz="1100" dirty="0" err="1" smtClean="0"/>
              <a:t>трекпоинт</a:t>
            </a:r>
            <a:r>
              <a:rPr lang="ru-RU" sz="1100" dirty="0" smtClean="0"/>
              <a:t>,  – </a:t>
            </a:r>
            <a:r>
              <a:rPr lang="ru-RU" sz="1100" dirty="0" err="1" smtClean="0"/>
              <a:t>тачпад</a:t>
            </a:r>
            <a:r>
              <a:rPr lang="ru-RU" sz="1100" dirty="0" smtClean="0"/>
              <a:t>,  – </a:t>
            </a:r>
            <a:r>
              <a:rPr lang="ru-RU" sz="1100" dirty="0"/>
              <a:t>сенсорные устройства</a:t>
            </a:r>
          </a:p>
          <a:p>
            <a:pPr>
              <a:buNone/>
            </a:pPr>
            <a:r>
              <a:rPr lang="ru-RU" sz="1100" dirty="0" smtClean="0"/>
              <a:t>	– </a:t>
            </a:r>
            <a:r>
              <a:rPr lang="ru-RU" sz="1100" dirty="0"/>
              <a:t>с возможностью указания абсолютной </a:t>
            </a:r>
            <a:r>
              <a:rPr lang="ru-RU" sz="1100" dirty="0" smtClean="0"/>
              <a:t>позиции</a:t>
            </a:r>
            <a:endParaRPr lang="ru-RU" sz="1100" dirty="0"/>
          </a:p>
          <a:p>
            <a:pPr>
              <a:buNone/>
            </a:pPr>
            <a:r>
              <a:rPr lang="ru-RU" sz="1100" dirty="0" smtClean="0"/>
              <a:t>		– </a:t>
            </a:r>
            <a:r>
              <a:rPr lang="ru-RU" sz="1100" dirty="0"/>
              <a:t>графический </a:t>
            </a:r>
            <a:r>
              <a:rPr lang="ru-RU" sz="1100" dirty="0" smtClean="0"/>
              <a:t>планшет,  – </a:t>
            </a:r>
            <a:r>
              <a:rPr lang="ru-RU" sz="1100" dirty="0"/>
              <a:t>световое перо</a:t>
            </a:r>
          </a:p>
          <a:p>
            <a:pPr>
              <a:buNone/>
            </a:pPr>
            <a:r>
              <a:rPr lang="ru-RU" sz="1100" dirty="0"/>
              <a:t>3). Устройства ввода графической информации</a:t>
            </a:r>
          </a:p>
          <a:p>
            <a:pPr>
              <a:buNone/>
            </a:pPr>
            <a:r>
              <a:rPr lang="ru-RU" sz="1100" dirty="0" smtClean="0"/>
              <a:t>	– </a:t>
            </a:r>
            <a:r>
              <a:rPr lang="ru-RU" sz="1100" dirty="0"/>
              <a:t>сканер</a:t>
            </a:r>
          </a:p>
          <a:p>
            <a:pPr>
              <a:buNone/>
            </a:pPr>
            <a:r>
              <a:rPr lang="ru-RU" sz="1100" dirty="0" smtClean="0"/>
              <a:t>	– </a:t>
            </a:r>
            <a:r>
              <a:rPr lang="ru-RU" sz="1100" dirty="0"/>
              <a:t>видео- и </a:t>
            </a:r>
            <a:r>
              <a:rPr lang="ru-RU" sz="1100" dirty="0" err="1"/>
              <a:t>веб-камера</a:t>
            </a:r>
            <a:endParaRPr lang="ru-RU" sz="1100" dirty="0"/>
          </a:p>
          <a:p>
            <a:pPr>
              <a:buNone/>
            </a:pPr>
            <a:r>
              <a:rPr lang="ru-RU" sz="1100" dirty="0" smtClean="0"/>
              <a:t>	– </a:t>
            </a:r>
            <a:r>
              <a:rPr lang="ru-RU" sz="1100" dirty="0"/>
              <a:t>цифровой фотоаппарат</a:t>
            </a:r>
          </a:p>
          <a:p>
            <a:pPr>
              <a:buNone/>
            </a:pPr>
            <a:r>
              <a:rPr lang="ru-RU" sz="1100" dirty="0" smtClean="0"/>
              <a:t>	– </a:t>
            </a:r>
            <a:r>
              <a:rPr lang="ru-RU" sz="1100" dirty="0"/>
              <a:t>плата </a:t>
            </a:r>
            <a:r>
              <a:rPr lang="ru-RU" sz="1100" dirty="0" err="1"/>
              <a:t>видеозахвата</a:t>
            </a:r>
            <a:endParaRPr lang="ru-RU" sz="1100" dirty="0"/>
          </a:p>
          <a:p>
            <a:pPr>
              <a:buNone/>
            </a:pPr>
            <a:r>
              <a:rPr lang="ru-RU" sz="1100" dirty="0" smtClean="0"/>
              <a:t>4). Устройства </a:t>
            </a:r>
            <a:r>
              <a:rPr lang="ru-RU" sz="1100" dirty="0"/>
              <a:t>ввода звука</a:t>
            </a:r>
          </a:p>
          <a:p>
            <a:pPr>
              <a:buNone/>
            </a:pPr>
            <a:r>
              <a:rPr lang="ru-RU" sz="1100" dirty="0" smtClean="0"/>
              <a:t>	– </a:t>
            </a:r>
            <a:r>
              <a:rPr lang="ru-RU" sz="1100" dirty="0"/>
              <a:t>микрофон</a:t>
            </a:r>
          </a:p>
          <a:p>
            <a:pPr>
              <a:buNone/>
            </a:pPr>
            <a:r>
              <a:rPr lang="ru-RU" sz="1100" dirty="0" smtClean="0"/>
              <a:t>	– </a:t>
            </a:r>
            <a:r>
              <a:rPr lang="ru-RU" sz="1100" dirty="0"/>
              <a:t>цифровой диктофон</a:t>
            </a:r>
          </a:p>
          <a:p>
            <a:pPr>
              <a:buNone/>
            </a:pPr>
            <a:r>
              <a:rPr lang="ru-RU" sz="1100" dirty="0" smtClean="0"/>
              <a:t>5). </a:t>
            </a:r>
            <a:r>
              <a:rPr lang="ru-RU" sz="1100" dirty="0"/>
              <a:t>Игровые устройства ввода</a:t>
            </a:r>
          </a:p>
          <a:p>
            <a:pPr>
              <a:buNone/>
            </a:pPr>
            <a:r>
              <a:rPr lang="ru-RU" sz="1100" dirty="0" smtClean="0"/>
              <a:t>	– </a:t>
            </a:r>
            <a:r>
              <a:rPr lang="ru-RU" sz="1100" dirty="0"/>
              <a:t>джойстик</a:t>
            </a:r>
          </a:p>
          <a:p>
            <a:pPr>
              <a:buNone/>
            </a:pPr>
            <a:r>
              <a:rPr lang="ru-RU" sz="1100" dirty="0" smtClean="0"/>
              <a:t>	– </a:t>
            </a:r>
            <a:r>
              <a:rPr lang="ru-RU" sz="1100" dirty="0"/>
              <a:t>педаль</a:t>
            </a:r>
          </a:p>
          <a:p>
            <a:pPr>
              <a:buNone/>
            </a:pPr>
            <a:r>
              <a:rPr lang="ru-RU" sz="1100" dirty="0" smtClean="0"/>
              <a:t>	– </a:t>
            </a:r>
            <a:r>
              <a:rPr lang="ru-RU" sz="1100" dirty="0" err="1"/>
              <a:t>геймпад</a:t>
            </a:r>
            <a:endParaRPr lang="ru-RU" sz="1100" dirty="0"/>
          </a:p>
          <a:p>
            <a:pPr>
              <a:buNone/>
            </a:pPr>
            <a:r>
              <a:rPr lang="ru-RU" sz="1100" dirty="0" smtClean="0"/>
              <a:t>	– </a:t>
            </a:r>
            <a:r>
              <a:rPr lang="ru-RU" sz="1100" dirty="0"/>
              <a:t>руль</a:t>
            </a:r>
          </a:p>
          <a:p>
            <a:pPr>
              <a:buNone/>
            </a:pPr>
            <a:r>
              <a:rPr lang="ru-RU" sz="1100" dirty="0" smtClean="0"/>
              <a:t>	– </a:t>
            </a:r>
            <a:r>
              <a:rPr lang="ru-RU" sz="1100" dirty="0"/>
              <a:t>рычаг для симуляторов </a:t>
            </a:r>
            <a:r>
              <a:rPr lang="ru-RU" sz="1100" dirty="0" smtClean="0"/>
              <a:t>полёта</a:t>
            </a:r>
            <a:endParaRPr lang="ru-RU" sz="11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46</Words>
  <Application>Microsoft Office PowerPoint</Application>
  <PresentationFormat>Экран (4:3)</PresentationFormat>
  <Paragraphs>94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Носители информации</vt:lpstr>
      <vt:lpstr>Внутренняя память</vt:lpstr>
      <vt:lpstr>Внешняя память</vt:lpstr>
      <vt:lpstr>Память на магнитных носителях</vt:lpstr>
      <vt:lpstr>Память на оптических носителях</vt:lpstr>
      <vt:lpstr>Энергонезависимая электронная память</vt:lpstr>
      <vt:lpstr>Слайд 7</vt:lpstr>
      <vt:lpstr>Внешние устройства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Носители информации</dc:title>
  <dc:creator>Елена</dc:creator>
  <cp:lastModifiedBy>Елена</cp:lastModifiedBy>
  <cp:revision>10</cp:revision>
  <dcterms:created xsi:type="dcterms:W3CDTF">2013-07-05T15:05:14Z</dcterms:created>
  <dcterms:modified xsi:type="dcterms:W3CDTF">2013-07-05T16:01:05Z</dcterms:modified>
</cp:coreProperties>
</file>