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9" r:id="rId3"/>
    <p:sldId id="257" r:id="rId4"/>
    <p:sldId id="260" r:id="rId5"/>
    <p:sldId id="261" r:id="rId6"/>
    <p:sldId id="305" r:id="rId7"/>
    <p:sldId id="290" r:id="rId8"/>
    <p:sldId id="291" r:id="rId9"/>
    <p:sldId id="293" r:id="rId10"/>
    <p:sldId id="263" r:id="rId11"/>
    <p:sldId id="294" r:id="rId12"/>
    <p:sldId id="264" r:id="rId13"/>
    <p:sldId id="295" r:id="rId14"/>
    <p:sldId id="266" r:id="rId15"/>
    <p:sldId id="267" r:id="rId16"/>
    <p:sldId id="307" r:id="rId17"/>
    <p:sldId id="308" r:id="rId18"/>
    <p:sldId id="268" r:id="rId19"/>
    <p:sldId id="270" r:id="rId20"/>
    <p:sldId id="269" r:id="rId21"/>
    <p:sldId id="273" r:id="rId22"/>
    <p:sldId id="274" r:id="rId23"/>
    <p:sldId id="272" r:id="rId24"/>
    <p:sldId id="300" r:id="rId25"/>
    <p:sldId id="310" r:id="rId26"/>
    <p:sldId id="301" r:id="rId27"/>
    <p:sldId id="278" r:id="rId28"/>
    <p:sldId id="279" r:id="rId29"/>
    <p:sldId id="282" r:id="rId30"/>
    <p:sldId id="306" r:id="rId31"/>
    <p:sldId id="28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>
      <p:cViewPr varScale="1">
        <p:scale>
          <a:sx n="80" d="100"/>
          <a:sy n="80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33D1C-1728-42A7-A7AF-F0EF0EB74C92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9031-5F24-423C-94D3-DFEB76B86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336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E2881-72FF-4120-A9B5-854B620CB1E2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27110-DAA9-41F5-A8E2-DE55D4E09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08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0A37EF-F21D-4291-A9DC-47658E552FCC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0A37EF-F21D-4291-A9DC-47658E552FCC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DF-7617-4AE2-8E0E-DF57CCFD0C1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BA09-6FCD-4A98-BF0E-4741E3836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92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DF-7617-4AE2-8E0E-DF57CCFD0C1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BA09-6FCD-4A98-BF0E-4741E3836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2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DF-7617-4AE2-8E0E-DF57CCFD0C1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BA09-6FCD-4A98-BF0E-4741E3836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419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DF-7617-4AE2-8E0E-DF57CCFD0C1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BA09-6FCD-4A98-BF0E-4741E38360D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3940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DF-7617-4AE2-8E0E-DF57CCFD0C1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BA09-6FCD-4A98-BF0E-4741E3836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55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DF-7617-4AE2-8E0E-DF57CCFD0C1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BA09-6FCD-4A98-BF0E-4741E3836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220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DF-7617-4AE2-8E0E-DF57CCFD0C1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BA09-6FCD-4A98-BF0E-4741E3836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266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DF-7617-4AE2-8E0E-DF57CCFD0C1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BA09-6FCD-4A98-BF0E-4741E3836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37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DF-7617-4AE2-8E0E-DF57CCFD0C1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BA09-6FCD-4A98-BF0E-4741E3836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41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DF-7617-4AE2-8E0E-DF57CCFD0C1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BA09-6FCD-4A98-BF0E-4741E3836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5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DF-7617-4AE2-8E0E-DF57CCFD0C1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BA09-6FCD-4A98-BF0E-4741E3836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9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DF-7617-4AE2-8E0E-DF57CCFD0C1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BA09-6FCD-4A98-BF0E-4741E3836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70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DF-7617-4AE2-8E0E-DF57CCFD0C1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BA09-6FCD-4A98-BF0E-4741E3836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94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DF-7617-4AE2-8E0E-DF57CCFD0C1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BA09-6FCD-4A98-BF0E-4741E3836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9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DF-7617-4AE2-8E0E-DF57CCFD0C1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BA09-6FCD-4A98-BF0E-4741E3836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9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DF-7617-4AE2-8E0E-DF57CCFD0C1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BA09-6FCD-4A98-BF0E-4741E3836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73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E4DF-7617-4AE2-8E0E-DF57CCFD0C1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BA09-6FCD-4A98-BF0E-4741E3836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74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D0CE4DF-7617-4AE2-8E0E-DF57CCFD0C1A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08EBA09-6FCD-4A98-BF0E-4741E38360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579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964488" cy="1080120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Политическая власть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484784"/>
            <a:ext cx="6984776" cy="3024336"/>
          </a:xfrm>
        </p:spPr>
        <p:txBody>
          <a:bodyPr>
            <a:normAutofit fontScale="25000" lnSpcReduction="20000"/>
          </a:bodyPr>
          <a:lstStyle/>
          <a:p>
            <a:pPr lvl="0"/>
            <a:endParaRPr lang="ru-RU" sz="1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800" b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Понятие «политическая власть»</a:t>
            </a:r>
          </a:p>
          <a:p>
            <a:pPr lvl="0"/>
            <a:r>
              <a:rPr lang="ru-RU" sz="12800" b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Структура политической власти</a:t>
            </a:r>
          </a:p>
          <a:p>
            <a:pPr lvl="0"/>
            <a:r>
              <a:rPr lang="ru-RU" sz="12800" b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Функции политической власти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78085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352927" cy="40324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степени вовлеченности в политическую деятельность выделяют </a:t>
            </a:r>
            <a:r>
              <a:rPr lang="ru-RU" sz="24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и объекты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политической власти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тличительная особенность </a:t>
            </a:r>
            <a:r>
              <a:rPr lang="ru-RU" sz="2400" b="1" i="1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</a:t>
            </a:r>
            <a:r>
              <a:rPr lang="ru-RU" sz="240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политической власти - его стремление к власти как к самоцели или средству достижения таких жизненных благ, </a:t>
            </a:r>
            <a:r>
              <a:rPr lang="ru-RU" sz="2400" b="1" i="1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богатство, престиж, связи и т.д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60648"/>
            <a:ext cx="6400800" cy="936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политической власти</a:t>
            </a:r>
          </a:p>
        </p:txBody>
      </p:sp>
    </p:spTree>
    <p:extLst>
      <p:ext uri="{BB962C8B-B14F-4D97-AF65-F5344CB8AC3E}">
        <p14:creationId xmlns:p14="http://schemas.microsoft.com/office/powerpoint/2010/main" val="34890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8764" y="2530788"/>
            <a:ext cx="2734280" cy="25283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4161" y="1722475"/>
            <a:ext cx="2736569" cy="33867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85636"/>
            <a:ext cx="9144000" cy="13255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и объект политической власти</a:t>
            </a:r>
            <a:endParaRPr lang="ru-RU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34162" y="2771601"/>
            <a:ext cx="26218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элиты и лидеры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и его институты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38764" y="2664741"/>
            <a:ext cx="25855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Индивиды и социальные группы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Политические объединения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0794" y="2997175"/>
            <a:ext cx="635563" cy="160948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7112" y="2530788"/>
            <a:ext cx="320068" cy="48162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127180" y="2093946"/>
            <a:ext cx="239714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45832" y="2093946"/>
            <a:ext cx="262181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</a:t>
            </a:r>
          </a:p>
        </p:txBody>
      </p:sp>
    </p:spTree>
    <p:extLst>
      <p:ext uri="{BB962C8B-B14F-4D97-AF65-F5344CB8AC3E}">
        <p14:creationId xmlns:p14="http://schemas.microsoft.com/office/powerpoint/2010/main" val="316004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8928992" cy="54014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Никколо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Макиавелли отмечал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полагают, что кое-кто из государей, слывущих мудрыми, славой своей обязаны не себе самим, а добрым советам своих приближенных, но мнение это ошибочно. Ибо правило, не знающее исключений, </a:t>
            </a:r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гласит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государю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 не </a:t>
            </a:r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мудростью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бесполезно давать 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благие советы, </a:t>
            </a:r>
            <a:endParaRPr lang="ru-RU" sz="2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государь случайно </a:t>
            </a:r>
            <a:endParaRPr lang="ru-RU" sz="2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доверится мудрому советнику, </a:t>
            </a:r>
            <a:endParaRPr lang="ru-RU" sz="2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принимать за него </a:t>
            </a:r>
            <a:endParaRPr lang="ru-RU" sz="2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решения. Но хотя подобное </a:t>
            </a:r>
            <a:endParaRPr lang="ru-RU" sz="2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возможно, ему </a:t>
            </a:r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</a:t>
            </a:r>
          </a:p>
          <a:p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пришел 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 конец, ибо советник </a:t>
            </a:r>
            <a:endParaRPr lang="ru-RU" sz="2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 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 сделался государем.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3939822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934670"/>
            <a:ext cx="5796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Никколо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Макиаве́лли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1469 – 1527) 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итальянский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мыслитель, философ, писатель, политический деятель</a:t>
            </a:r>
          </a:p>
        </p:txBody>
      </p:sp>
    </p:spTree>
    <p:extLst>
      <p:ext uri="{BB962C8B-B14F-4D97-AF65-F5344CB8AC3E}">
        <p14:creationId xmlns:p14="http://schemas.microsoft.com/office/powerpoint/2010/main" val="79024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074127"/>
            <a:ext cx="9144000" cy="3862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1" y="332656"/>
            <a:ext cx="6286500" cy="85775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власти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2008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ru-RU" sz="3600" dirty="0" smtClean="0"/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конкретные средства, с помощью которых субъект власти воздействует на объект для достижения своих целей.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6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4624"/>
            <a:ext cx="820891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ресурсов власти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сферами общественной жизни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690009"/>
              </p:ext>
            </p:extLst>
          </p:nvPr>
        </p:nvGraphicFramePr>
        <p:xfrm>
          <a:off x="67733" y="1196752"/>
          <a:ext cx="9002204" cy="5328592"/>
        </p:xfrm>
        <a:graphic>
          <a:graphicData uri="http://schemas.openxmlformats.org/drawingml/2006/table">
            <a:tbl>
              <a:tblPr firstRow="1" firstCol="1" bandRow="1"/>
              <a:tblGrid>
                <a:gridCol w="2704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8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626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onstantia"/>
                          <a:cs typeface="Times New Roman" panose="02020603050405020304" pitchFamily="18" charset="0"/>
                        </a:rPr>
                        <a:t>Ресурсы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onstant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onstantia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onstant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457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Экономические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onstant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материальные ценности, необходимые для общественного производства и потребления: средства производства, земля, полезные ископаемые, продукты питания, деньги как их всеобщий эквивалент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onstant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5015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Социальные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onstant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возможность воздействовать на такие показатели, как должность, престиж, образование, медицинское обслуживание, социальное обеспечение, льготы и т.д.</a:t>
                      </a: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2743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Культурно-информационные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onstant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знания и информация, а также средства их производства и распространения: институты науки и образования, СМИ и др.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onstant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0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4624"/>
            <a:ext cx="820891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ресурсов власти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сферами общественной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542869"/>
              </p:ext>
            </p:extLst>
          </p:nvPr>
        </p:nvGraphicFramePr>
        <p:xfrm>
          <a:off x="67733" y="1196752"/>
          <a:ext cx="9002204" cy="5706605"/>
        </p:xfrm>
        <a:graphic>
          <a:graphicData uri="http://schemas.openxmlformats.org/drawingml/2006/table">
            <a:tbl>
              <a:tblPr firstRow="1" firstCol="1" bandRow="1"/>
              <a:tblGrid>
                <a:gridCol w="2272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0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9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onstantia"/>
                          <a:cs typeface="Times New Roman" panose="02020603050405020304" pitchFamily="18" charset="0"/>
                        </a:rPr>
                        <a:t>Ресурсы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onstant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onstantia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onstant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409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Политико-силовые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onstant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оружие и средства физического принуждения, а также специально подготовленные для их применения люди. Их ядро составляют армия, полиция, службы безопасности, суд и прокуратура с их вещественными атрибутами: зданиями, снаряжением, тюрьмами и т.п. Этот вид ресурсов традиционно считается наиболее эффективным источником власти, поскольку его использование способно лишить человека высших ценностей: жизни, свободы и имущества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onstant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409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onstantia"/>
                          <a:cs typeface="Times New Roman" panose="02020603050405020304" pitchFamily="18" charset="0"/>
                        </a:rPr>
                        <a:t>Правовые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onstant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это материальная база юриспруденции, а также совокупность законов, на которых власть сформирована и опирается в практической деятельности.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onstant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2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789" y="188640"/>
            <a:ext cx="6512511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политической власти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плане источником власти является народ, его потребности, интересы, воля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источники полит. власти – это законодательство о власти, воля властвующих, общественные потребности в самоорганизации людей и другие.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121" descr="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789040"/>
            <a:ext cx="3396533" cy="26167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</p:spPr>
      </p:pic>
      <p:pic>
        <p:nvPicPr>
          <p:cNvPr id="5" name="Рисунок 4" descr="article163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963772"/>
            <a:ext cx="3017520" cy="305958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558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5527"/>
            <a:ext cx="7886700" cy="120524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Роль политической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в экономическом секторе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886700" cy="48437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заставить 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процессы, набравшие слишком большую скорость, притормозить (и наоборот, когда это необходимо);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структурную перестройку хозяйства в целях практического освоения достижений НТР;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инвестиции в национальную экономику;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допустить монополизации хозяйственных отраслей одной или двумя компаниями;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предотвратить перенакопление капитала в стране, стимулируя его вывоз за границу;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замедлить темпы инфляции и существенно сократить безработицу.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0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924944"/>
            <a:ext cx="3240360" cy="38749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58658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разделения властей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разделение государственной власти на законодательную, исполнительную и судебную ветви власти.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принцип был 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</a:t>
            </a:r>
            <a:endParaRPr lang="en-US" sz="2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сформулирован 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французским </a:t>
            </a:r>
            <a:endParaRPr lang="en-US" sz="2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просветителем 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Л.Монтескье</a:t>
            </a:r>
            <a:r>
              <a:rPr lang="ru-RU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endParaRPr lang="en-US" sz="2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впоследствии 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 признание </a:t>
            </a:r>
            <a:endParaRPr lang="en-US" sz="2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en-US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</a:t>
            </a: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государствах.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0848"/>
            <a:ext cx="3240360" cy="387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188190"/>
            <a:ext cx="55446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Ш.Л. Монтескье (1689–1755) – 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писатель, правовед и философ</a:t>
            </a:r>
          </a:p>
        </p:txBody>
      </p:sp>
    </p:spTree>
    <p:extLst>
      <p:ext uri="{BB962C8B-B14F-4D97-AF65-F5344CB8AC3E}">
        <p14:creationId xmlns:p14="http://schemas.microsoft.com/office/powerpoint/2010/main" val="39789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614449"/>
              </p:ext>
            </p:extLst>
          </p:nvPr>
        </p:nvGraphicFramePr>
        <p:xfrm>
          <a:off x="3018226" y="116632"/>
          <a:ext cx="2736304" cy="64807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Ветви власти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350172"/>
              </p:ext>
            </p:extLst>
          </p:nvPr>
        </p:nvGraphicFramePr>
        <p:xfrm>
          <a:off x="3203848" y="1844825"/>
          <a:ext cx="2664296" cy="8229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79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Исполнительная власть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625343"/>
              </p:ext>
            </p:extLst>
          </p:nvPr>
        </p:nvGraphicFramePr>
        <p:xfrm>
          <a:off x="179512" y="1844823"/>
          <a:ext cx="2808312" cy="8229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Законодательная власть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>
            <a:off x="4067944" y="980728"/>
            <a:ext cx="0" cy="87410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>
            <a:glow rad="101600">
              <a:srgbClr val="0000FF">
                <a:alpha val="60000"/>
              </a:srgbClr>
            </a:glow>
            <a:reflection stA="45000" endPos="12000" dist="1143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508104" y="980728"/>
            <a:ext cx="720080" cy="108012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>
            <a:glow rad="101600">
              <a:srgbClr val="0000FF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612543"/>
              </p:ext>
            </p:extLst>
          </p:nvPr>
        </p:nvGraphicFramePr>
        <p:xfrm>
          <a:off x="6021371" y="1854834"/>
          <a:ext cx="2799101" cy="78207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799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2078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Судебная власть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6" name="Прямая со стрелкой 15"/>
          <p:cNvCxnSpPr/>
          <p:nvPr/>
        </p:nvCxnSpPr>
        <p:spPr>
          <a:xfrm flipH="1">
            <a:off x="2123728" y="980728"/>
            <a:ext cx="902755" cy="87410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>
            <a:glow rad="101600">
              <a:srgbClr val="0000FF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0830" y="2348880"/>
            <a:ext cx="9036496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Законодательная власть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и принятие законов государства</a:t>
            </a:r>
          </a:p>
          <a:p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Исполнительная власть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обеспечение исполнения законов в государстве, управленческая деятельность</a:t>
            </a:r>
          </a:p>
          <a:p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Судебная власть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принятие решений в случае нарушения законов и контроль за исполнением законов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некоторых государствах  говорят о четвертой власти – надзорной (прокуратура).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законодательная, исполнительная и судебная ветви власти самостоятельны и относительно независимы. Разделение властей основывается на естественном разделении таких функций, как законотворчество, государственное управление, правосудие, государственный контроль и т.п.</a:t>
            </a: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9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7488832" cy="53285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ласть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это принуждение человека к действию либо бездействию помимо его воли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 /М. Вебер/</a:t>
            </a:r>
            <a:b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Власть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способность навязывать свою волю другим, принуждать их к тем или иным действиям.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88640"/>
            <a:ext cx="6400800" cy="969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1.Понятие «политическая власть».</a:t>
            </a:r>
          </a:p>
          <a:p>
            <a:endParaRPr lang="ru-RU" dirty="0"/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395536" y="5182617"/>
            <a:ext cx="8748464" cy="16753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dirty="0" smtClean="0"/>
              <a:t>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39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53860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 принципа «разделения властей» состоит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 разграничении функций, а в недопущении средоточия всей власти в одной из ее ветвей, установления ее «единовластия», а говоря иначе - диктатуры.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Определить функции каждой из ветвей власти, проведение их разграничения, а также определение полномочий и компетенции образующих их органов власти. Это - дополнительная цель разделения властей, хотя и крайне важная.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Обеспечить высокий профессионализм и эффективность в выполнении различных и весьма специфических функций власти.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Наиболее широко представить во власти интересы различных слоев и групп населения. </a:t>
            </a:r>
          </a:p>
        </p:txBody>
      </p:sp>
    </p:spTree>
    <p:extLst>
      <p:ext uri="{BB962C8B-B14F-4D97-AF65-F5344CB8AC3E}">
        <p14:creationId xmlns:p14="http://schemas.microsoft.com/office/powerpoint/2010/main" val="23001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8676" y="1330910"/>
            <a:ext cx="20531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altLang="ru-RU" sz="2800" dirty="0" smtClean="0"/>
              <a:t>Президент</a:t>
            </a:r>
            <a:endParaRPr lang="ru-RU" altLang="ru-RU" sz="2800" b="1" dirty="0"/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2339752" y="1339486"/>
            <a:ext cx="2952329" cy="875075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5920041" y="3283047"/>
            <a:ext cx="2714625" cy="1217516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70599" y="3425607"/>
            <a:ext cx="25525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2000" dirty="0" smtClean="0"/>
              <a:t>Нижняя палата</a:t>
            </a:r>
          </a:p>
          <a:p>
            <a:pPr algn="ctr"/>
            <a:r>
              <a:rPr lang="ru-RU" altLang="ru-RU" sz="2000" dirty="0" smtClean="0"/>
              <a:t>Государственная Дума</a:t>
            </a:r>
            <a:endParaRPr lang="ru-RU" altLang="ru-RU" sz="2000" dirty="0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307206" y="4581128"/>
            <a:ext cx="3214687" cy="142875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85935" y="4741505"/>
            <a:ext cx="27146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2200" dirty="0" smtClean="0"/>
              <a:t>Исполнительная власть</a:t>
            </a:r>
          </a:p>
          <a:p>
            <a:pPr algn="ctr"/>
            <a:r>
              <a:rPr lang="ru-RU" altLang="ru-RU" sz="2200" dirty="0" smtClean="0"/>
              <a:t>Правительство РФ</a:t>
            </a:r>
            <a:endParaRPr lang="ru-RU" altLang="ru-RU" sz="2200" dirty="0"/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1607344" y="2336281"/>
            <a:ext cx="3950462" cy="121443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1043689" y="2024798"/>
            <a:ext cx="0" cy="25423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2161822" y="1777023"/>
            <a:ext cx="177930" cy="448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914550" y="112064"/>
            <a:ext cx="72865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государственной власти в РФ по Конституции</a:t>
            </a: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0"/>
            <a:ext cx="2483768" cy="127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269193" y="1255357"/>
            <a:ext cx="29696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судебная власть и Прокуратура РФ</a:t>
            </a:r>
          </a:p>
          <a:p>
            <a:pPr algn="ctr"/>
            <a:endParaRPr lang="ru-RU" alt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410709" y="1298558"/>
            <a:ext cx="373329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Законодательная власть – Федеральное Собрание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(Парламент)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Блок-схема: знак завершения 29"/>
          <p:cNvSpPr/>
          <p:nvPr/>
        </p:nvSpPr>
        <p:spPr>
          <a:xfrm>
            <a:off x="5557807" y="1328043"/>
            <a:ext cx="3478690" cy="987751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Блок-схема: знак завершения 30"/>
          <p:cNvSpPr/>
          <p:nvPr/>
        </p:nvSpPr>
        <p:spPr>
          <a:xfrm>
            <a:off x="-4409" y="1366716"/>
            <a:ext cx="2183253" cy="57150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Блок-схема: знак завершения 31"/>
          <p:cNvSpPr/>
          <p:nvPr/>
        </p:nvSpPr>
        <p:spPr>
          <a:xfrm>
            <a:off x="5850098" y="2406554"/>
            <a:ext cx="2714625" cy="82984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93580" y="2467531"/>
            <a:ext cx="21066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палата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4495" y="2354123"/>
            <a:ext cx="3496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Конституционный Суд РФ, Верховный Суд РФ,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5557808" y="2986608"/>
            <a:ext cx="3622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6" idx="1"/>
            <a:endCxn id="23" idx="3"/>
          </p:cNvCxnSpPr>
          <p:nvPr/>
        </p:nvCxnSpPr>
        <p:spPr>
          <a:xfrm flipH="1">
            <a:off x="3521893" y="3891805"/>
            <a:ext cx="2398148" cy="1403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59943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6" grpId="0" animBg="1"/>
      <p:bldP spid="17" grpId="0"/>
      <p:bldP spid="23" grpId="0" animBg="1"/>
      <p:bldP spid="24" grpId="0"/>
      <p:bldP spid="38" grpId="0" animBg="1"/>
      <p:bldP spid="27" grpId="0"/>
      <p:bldP spid="28" grpId="0"/>
      <p:bldP spid="29" grpId="0"/>
      <p:bldP spid="30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знак завершения 10"/>
          <p:cNvSpPr/>
          <p:nvPr/>
        </p:nvSpPr>
        <p:spPr>
          <a:xfrm>
            <a:off x="1452181" y="1427394"/>
            <a:ext cx="2952329" cy="875075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5428934" y="3771839"/>
            <a:ext cx="3255102" cy="917281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428933" y="3673457"/>
            <a:ext cx="31373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избирательная комиссия РФ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925266" y="3797302"/>
            <a:ext cx="3214687" cy="71181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088961" y="3955579"/>
            <a:ext cx="2714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Счётная палата РФ 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2161822" y="1777023"/>
            <a:ext cx="177930" cy="448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914550" y="112064"/>
            <a:ext cx="72865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государственной власти в РФ, не относящиеся ни к одной из ветвей власти</a:t>
            </a: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0"/>
            <a:ext cx="2161822" cy="127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403648" y="1471472"/>
            <a:ext cx="29696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sz="2200" dirty="0"/>
              <a:t>Администрация Президента РФ </a:t>
            </a:r>
            <a:endParaRPr lang="ru-RU" alt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230582" y="1478427"/>
            <a:ext cx="373329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sz="2200" dirty="0"/>
              <a:t>П</a:t>
            </a:r>
            <a:r>
              <a:rPr lang="ru-RU" sz="2200" dirty="0" smtClean="0"/>
              <a:t>олномочные </a:t>
            </a:r>
            <a:r>
              <a:rPr lang="ru-RU" sz="2200" dirty="0"/>
              <a:t>представители Президента РФ </a:t>
            </a:r>
            <a:endParaRPr lang="ru-RU" alt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Блок-схема: знак завершения 29"/>
          <p:cNvSpPr/>
          <p:nvPr/>
        </p:nvSpPr>
        <p:spPr>
          <a:xfrm>
            <a:off x="5357882" y="1578635"/>
            <a:ext cx="3478690" cy="987751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Блок-схема: знак завершения 31"/>
          <p:cNvSpPr/>
          <p:nvPr/>
        </p:nvSpPr>
        <p:spPr>
          <a:xfrm>
            <a:off x="5557806" y="2680704"/>
            <a:ext cx="3265117" cy="82984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859098" y="2826644"/>
            <a:ext cx="29638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банк РФ </a:t>
            </a:r>
          </a:p>
        </p:txBody>
      </p:sp>
      <p:sp>
        <p:nvSpPr>
          <p:cNvPr id="25" name="Блок-схема: знак завершения 24"/>
          <p:cNvSpPr/>
          <p:nvPr/>
        </p:nvSpPr>
        <p:spPr>
          <a:xfrm>
            <a:off x="2546533" y="5216924"/>
            <a:ext cx="5265827" cy="57150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5216924"/>
            <a:ext cx="52350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Уполномоченный  по правам человека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926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/>
      <p:bldP spid="23" grpId="0" animBg="1"/>
      <p:bldP spid="24" grpId="0"/>
      <p:bldP spid="27" grpId="0"/>
      <p:bldP spid="28" grpId="0"/>
      <p:bldP spid="29" grpId="0"/>
      <p:bldP spid="30" grpId="0" animBg="1"/>
      <p:bldP spid="32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0"/>
            <a:ext cx="5165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легитимности власти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5597" y="1584668"/>
            <a:ext cx="85755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«легитимность»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 в начале XIX века и выражал стремление восстановить во Франции власть короля как единственно законную, в отличие от власти узурпатора. Тогда же это слово приобрело и другой смысл - признание данной государственной власти и территории государства на международном уровне. Требование легитимности власти возникло как реакция против насильственной смены власти и перекройки государственных границ, против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произвола.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448" y="4293096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Легитимность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доверие и оправдание власти,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тесно связана с моральной оценкой власти.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3059" y="5062537"/>
            <a:ext cx="86055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Легальность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- юридическое обоснование власти, ее законность, соответствие правовым нормам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Легитимность не обладает юридическими функциями и не является правовым процессом. </a:t>
            </a:r>
          </a:p>
        </p:txBody>
      </p:sp>
    </p:spTree>
    <p:extLst>
      <p:ext uri="{BB962C8B-B14F-4D97-AF65-F5344CB8AC3E}">
        <p14:creationId xmlns:p14="http://schemas.microsoft.com/office/powerpoint/2010/main" val="320287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" y="227965"/>
            <a:ext cx="8059236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Легитимность – это: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38560"/>
            <a:ext cx="7760970" cy="52120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40966" y="2000517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народа в том, что власть будет выполнять свои обязательства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16871" y="3440221"/>
            <a:ext cx="4472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авторитета власти и добровольное подчинение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45800" y="4825215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правильном и целесообразном использовании властных полномочий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7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305342"/>
            <a:ext cx="66247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Убежденность населения в правомерности и справедливости существующих институтов власти, согласие подчиняться их решениям может достигаться различными способами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Исходя из того, что различные типы властвования добиваются авторитета с помощью разных ресурсов, </a:t>
            </a:r>
            <a:endParaRPr lang="ru-RU" sz="2400" dirty="0" smtClean="0"/>
          </a:p>
          <a:p>
            <a:r>
              <a:rPr lang="ru-RU" sz="2400" dirty="0" smtClean="0"/>
              <a:t>М</a:t>
            </a:r>
            <a:r>
              <a:rPr lang="ru-RU" sz="2400" dirty="0"/>
              <a:t>. Вебер предложил выделять три идеальных типа легитимности власти: традиционный, харизматический и рационально-легальный. В основу такой классификации он положил мотив </a:t>
            </a:r>
            <a:r>
              <a:rPr lang="ru-RU" sz="2400" dirty="0" smtClean="0"/>
              <a:t>подчинения.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01142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3206"/>
            <a:ext cx="8147248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74520"/>
            <a:ext cx="5958398" cy="480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тип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легитимность, основанная на традициях патриархального общества, например, монархия;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Харизматический тип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легитимность, основанная на реальных или мнимых выдающихся качеств правителя;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Рационально-легальный тип 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легитимности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основывается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убеждении в необходимости подчинения принципам правового порядка и юридическим нормам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демократическом обществе.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6792"/>
            <a:ext cx="3203848" cy="409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29200"/>
            <a:ext cx="1981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818" y="5628456"/>
            <a:ext cx="23780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6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640960" cy="1261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поддержания легитимности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способы, которыми пользуются политические системы в стремлении получить или укрепить свою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правомочность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00809"/>
            <a:ext cx="8712968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следующие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социопсихологические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механизмы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легитимации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граждан в политической жизни общества,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социотехнические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технократические механизмы,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легитимация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силы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легитимация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внешней или внутренней угрозы,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86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9" y="116632"/>
            <a:ext cx="8496944" cy="48628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сточники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легитимности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Веберу:</a:t>
            </a:r>
          </a:p>
          <a:p>
            <a:endParaRPr lang="ru-RU" b="1" dirty="0"/>
          </a:p>
          <a:p>
            <a:pPr marL="457200" indent="-457200" algn="just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усваивать привычные образцы поведения и воспроизводить их в своих действиях. В результате процесса социализации индивид знакомится с принятыми в обществе нормами и правилами поведения, в том числе и по отношению к органам власти. Он усваивает их, вначале подражая поведению окружающих, а затем воспроизводит сложившиеся стереотипы поведения по привычке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Чувственно-эмоциональное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человеком окружающего мира, в том числе и политической власти. Все, что происходит вокруг человека, вызывает у него самые разнообразные чувства: восторг, радость, удовлетворение, тревоги, страсть, растерянность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60648"/>
            <a:ext cx="4572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тенденции в развитии политической власти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8784976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Демократизация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или отказ от авторитарных и тоталитарных форм в пользу демократических. Последние проявляются в повышении воздействия на властные отношения общественных движений и неполитических объединений.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90336"/>
            <a:ext cx="849694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Интернационализация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власти, т. е. рост воздействия международных организаций на конкретную политическую власть.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645024"/>
            <a:ext cx="849694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Разукрупнение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политической власти, т. е. установление системы разделения властей.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290022"/>
            <a:ext cx="8496943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Негативный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нарастания конфликтности между различными ветвями власти.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8749" y="5157192"/>
            <a:ext cx="8424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роявляется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высоких темпах бюрократизации аппарата властных структур.</a:t>
            </a:r>
          </a:p>
        </p:txBody>
      </p:sp>
    </p:spTree>
    <p:extLst>
      <p:ext uri="{BB962C8B-B14F-4D97-AF65-F5344CB8AC3E}">
        <p14:creationId xmlns:p14="http://schemas.microsoft.com/office/powerpoint/2010/main" val="22462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4624"/>
            <a:ext cx="820891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выделяют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власти.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325026"/>
              </p:ext>
            </p:extLst>
          </p:nvPr>
        </p:nvGraphicFramePr>
        <p:xfrm>
          <a:off x="34292" y="1140474"/>
          <a:ext cx="9002204" cy="4907280"/>
        </p:xfrm>
        <a:graphic>
          <a:graphicData uri="http://schemas.openxmlformats.org/drawingml/2006/table">
            <a:tbl>
              <a:tblPr firstRow="1" firstCol="1" bandRow="1"/>
              <a:tblGrid>
                <a:gridCol w="2449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2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9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onstantia"/>
                          <a:cs typeface="Times New Roman" panose="02020603050405020304" pitchFamily="18" charset="0"/>
                        </a:rPr>
                        <a:t>Критерии классификации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onstantia"/>
                          <a:cs typeface="Times New Roman" panose="02020603050405020304" pitchFamily="18" charset="0"/>
                        </a:rPr>
                        <a:t>Вид власти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40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onstantia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2300" i="1" spc="-30" dirty="0">
                          <a:effectLst/>
                          <a:latin typeface="Times New Roman" panose="02020603050405020304" pitchFamily="18" charset="0"/>
                          <a:ea typeface="Constantia"/>
                          <a:cs typeface="Times New Roman" panose="02020603050405020304" pitchFamily="18" charset="0"/>
                        </a:rPr>
                        <a:t> субъекту власти</a:t>
                      </a:r>
                      <a:endParaRPr lang="ru-RU" sz="2300" dirty="0">
                        <a:effectLst/>
                        <a:latin typeface="Times New Roman" panose="02020603050405020304" pitchFamily="18" charset="0"/>
                        <a:ea typeface="Constant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ea typeface="Constantia"/>
                          <a:cs typeface="Times New Roman" panose="02020603050405020304" pitchFamily="18" charset="0"/>
                        </a:rPr>
                        <a:t>классовая</a:t>
                      </a: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onstanti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ea typeface="Constantia"/>
                          <a:cs typeface="Times New Roman" panose="02020603050405020304" pitchFamily="18" charset="0"/>
                        </a:rPr>
                        <a:t>групповая </a:t>
                      </a: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onstantia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ea typeface="Constantia"/>
                          <a:cs typeface="Times New Roman" panose="02020603050405020304" pitchFamily="18" charset="0"/>
                        </a:rPr>
                        <a:t>личная </a:t>
                      </a: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onstantia"/>
                          <a:cs typeface="Times New Roman" panose="02020603050405020304" pitchFamily="18" charset="0"/>
                        </a:rPr>
                        <a:t>власть;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259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i="1" spc="-30" dirty="0">
                          <a:effectLst/>
                          <a:latin typeface="Times New Roman" panose="02020603050405020304" pitchFamily="18" charset="0"/>
                          <a:ea typeface="Constantia"/>
                          <a:cs typeface="Times New Roman" panose="02020603050405020304" pitchFamily="18" charset="0"/>
                        </a:rPr>
                        <a:t>по эволюции власти</a:t>
                      </a:r>
                      <a:endParaRPr lang="ru-RU" sz="2300" dirty="0">
                        <a:effectLst/>
                        <a:latin typeface="Times New Roman" panose="02020603050405020304" pitchFamily="18" charset="0"/>
                        <a:ea typeface="Constant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onstantia"/>
                          <a:cs typeface="Times New Roman" panose="02020603050405020304" pitchFamily="18" charset="0"/>
                        </a:rPr>
                        <a:t>общинная, или недифференцированная власть (при родовом строе</a:t>
                      </a: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ea typeface="Constantia"/>
                          <a:cs typeface="Times New Roman" panose="02020603050405020304" pitchFamily="18" charset="0"/>
                        </a:rPr>
                        <a:t>); </a:t>
                      </a:r>
                      <a:endParaRPr lang="en-US" sz="2300" dirty="0" smtClean="0">
                        <a:effectLst/>
                        <a:latin typeface="Times New Roman" panose="02020603050405020304" pitchFamily="18" charset="0"/>
                        <a:ea typeface="Constantia"/>
                        <a:cs typeface="Times New Roman" panose="02020603050405020304" pitchFamily="18" charset="0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ea typeface="Constantia"/>
                          <a:cs typeface="Times New Roman" panose="02020603050405020304" pitchFamily="18" charset="0"/>
                        </a:rPr>
                        <a:t>индивидуализированная </a:t>
                      </a: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onstantia"/>
                          <a:cs typeface="Times New Roman" panose="02020603050405020304" pitchFamily="18" charset="0"/>
                        </a:rPr>
                        <a:t>и персонифицированная власть (при племенном строе, теократических и феодальных режимах</a:t>
                      </a: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ea typeface="Constantia"/>
                          <a:cs typeface="Times New Roman" panose="02020603050405020304" pitchFamily="18" charset="0"/>
                        </a:rPr>
                        <a:t>);  </a:t>
                      </a:r>
                      <a:endParaRPr lang="en-US" sz="2300" dirty="0" smtClean="0">
                        <a:effectLst/>
                        <a:latin typeface="Times New Roman" panose="02020603050405020304" pitchFamily="18" charset="0"/>
                        <a:ea typeface="Constantia"/>
                        <a:cs typeface="Times New Roman" panose="02020603050405020304" pitchFamily="18" charset="0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ea typeface="Constantia"/>
                          <a:cs typeface="Times New Roman" panose="02020603050405020304" pitchFamily="18" charset="0"/>
                        </a:rPr>
                        <a:t>институализированная</a:t>
                      </a: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onstantia"/>
                          <a:cs typeface="Times New Roman" panose="02020603050405020304" pitchFamily="18" charset="0"/>
                        </a:rPr>
                        <a:t>, т.е. автономная в правовом отношении (современное государство</a:t>
                      </a: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ea typeface="Constantia"/>
                          <a:cs typeface="Times New Roman" panose="02020603050405020304" pitchFamily="18" charset="0"/>
                        </a:rPr>
                        <a:t>);</a:t>
                      </a: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onstanti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407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  <a:latin typeface="Times New Roman" panose="02020603050405020304" pitchFamily="18" charset="0"/>
                          <a:ea typeface="Constantia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2300" i="1" spc="-30">
                          <a:effectLst/>
                          <a:latin typeface="Times New Roman" panose="02020603050405020304" pitchFamily="18" charset="0"/>
                          <a:ea typeface="Constantia"/>
                          <a:cs typeface="Times New Roman" panose="02020603050405020304" pitchFamily="18" charset="0"/>
                        </a:rPr>
                        <a:t> содержанию</a:t>
                      </a:r>
                      <a:endParaRPr lang="ru-RU" sz="2300">
                        <a:effectLst/>
                        <a:latin typeface="Times New Roman" panose="02020603050405020304" pitchFamily="18" charset="0"/>
                        <a:ea typeface="Constant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onstantia"/>
                          <a:cs typeface="Times New Roman" panose="02020603050405020304" pitchFamily="18" charset="0"/>
                        </a:rPr>
                        <a:t>семейная, чувственно-эмоциональная, духовная, религиозная, экономическая, политическая, информационная и др.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1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4" y="512655"/>
            <a:ext cx="7795260" cy="93613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 algn="just"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Функции политической власти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власть имеет верховенствующий характер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620" y="2052258"/>
            <a:ext cx="2115979" cy="424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487" y="2276872"/>
            <a:ext cx="2237423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5090" y="2623969"/>
            <a:ext cx="2114550" cy="422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9966" y="2276872"/>
            <a:ext cx="26458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8260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правление, руководство обществом в целом (страной, государством) и каждой его сферой (политической, экономической, социальной и др.)</a:t>
            </a:r>
            <a:endParaRPr lang="en-US" altLang="ko-KR" sz="24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05990" y="2967334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93650" y="1628800"/>
            <a:ext cx="27442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птимизация самой полит. системы, приспособление ее институтов (государство, партийная система, избирательная система и т.д.) к целям, задачам и самой сути тех сил, которые пришли к власти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80810" y="3259575"/>
            <a:ext cx="20231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 стабильности и правопорядка в стране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3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848872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политической власти взаимосвязаны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регулирует возникающие в обществе социальные конфликты,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деятельность, направленную на их разрешение,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для всех распределение наиболее дефицитных ценностей и благ, т.е.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доступа к наиболее важным в обществе ресурсам и др.</a:t>
            </a:r>
          </a:p>
        </p:txBody>
      </p:sp>
    </p:spTree>
    <p:extLst>
      <p:ext uri="{BB962C8B-B14F-4D97-AF65-F5344CB8AC3E}">
        <p14:creationId xmlns:p14="http://schemas.microsoft.com/office/powerpoint/2010/main" val="393125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7346"/>
            <a:ext cx="8424936" cy="550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социальный феномен обладает рядом специфических признаков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всеобщностью, т.е. способностью проникать во все сферы деятельности отдельных индивидов, человеческих общностей и социальных институтов;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порядком и согласованностью действий сторон, обусловленных различными факторами, например общей материальной заинтересованностью, духовной близостью, страхом, подражанием, привычкой и т.д.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	тесной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связью с объективными потребностями и интересами конкретного индивида, социальной группы либо класса.</a:t>
            </a:r>
          </a:p>
        </p:txBody>
      </p:sp>
    </p:spTree>
    <p:extLst>
      <p:ext uri="{BB962C8B-B14F-4D97-AF65-F5344CB8AC3E}">
        <p14:creationId xmlns:p14="http://schemas.microsoft.com/office/powerpoint/2010/main" val="111135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198" y="188640"/>
            <a:ext cx="9036496" cy="72635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власть – это реальная способность данного класса, группы, индивида проводить свою волю в политике и правовых нормах.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Политическая власть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способность и возможность руководить и управлять всем обществом (государством), оказывать воздействие на поведение народных масс, регулировать отношения между отдельными группами людей.</a:t>
            </a:r>
          </a:p>
          <a:p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Политическая власть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или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социальным господством,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ведущей ролью,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руководством тех или иных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групп, а чаще всего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различными сочетаниями этих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li-thronespeech-cp-620-36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4178" y="3356992"/>
            <a:ext cx="4748516" cy="350100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132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440" y="692696"/>
            <a:ext cx="8568952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«политическая власть»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шире понятия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«государственная власть».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Политическая власть реализуется не только органами государства, но и через деятельность партий, общественных организаций различного типа.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своеобразное ядро политической власти. Она опирается на специальный аппарат принуждения и распространяется на все население той или иной страны. Государство располагает монопольным правом разрабатывать законы и другие распоряжения, обязательные для всех граждан. Государственная власть означает определенную организацию и деятельность в осуществлении целей и задач этой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2743965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410" y="365126"/>
            <a:ext cx="7246620" cy="13255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политической власти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Содержимое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736453" y="2060178"/>
            <a:ext cx="3882231" cy="38822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99592" y="2375655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Верховенство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39289" y="2297447"/>
            <a:ext cx="2012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егальность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5071128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оноцентричность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69566" y="3657601"/>
            <a:ext cx="22760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Широчайший спектр используемых средств для завоевания, удержания и реализации власти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79912" y="2371181"/>
            <a:ext cx="1953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сеобщность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16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410" y="365126"/>
            <a:ext cx="7246620" cy="13255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политической власти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Содержимое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736453" y="2060178"/>
            <a:ext cx="3882231" cy="38822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71600" y="2375655"/>
            <a:ext cx="1880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уверенитет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6177" y="2297447"/>
            <a:ext cx="2232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максимальной стабильности общества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95939" y="4659744"/>
            <a:ext cx="4580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79912" y="2375655"/>
            <a:ext cx="2052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егитимность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8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895937" y="218109"/>
            <a:ext cx="764064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Структура политической власти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1629" y="1388411"/>
            <a:ext cx="1545470" cy="15119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21593">
            <a:off x="3153844" y="1689591"/>
            <a:ext cx="1051652" cy="2152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8340" y="3092680"/>
            <a:ext cx="1691787" cy="19569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78357" y="3187177"/>
            <a:ext cx="1531753" cy="17679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794" y="4075748"/>
            <a:ext cx="1467740" cy="14204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4393921">
            <a:off x="5019274" y="3086124"/>
            <a:ext cx="2060627" cy="84844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rot="18021712">
            <a:off x="3132684" y="2551774"/>
            <a:ext cx="1718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власти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3669354">
            <a:off x="5052972" y="3033295"/>
            <a:ext cx="16282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власти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3671573">
            <a:off x="3022192" y="4488864"/>
            <a:ext cx="18507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власти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82534" y="2288574"/>
            <a:ext cx="1329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978357" y="3751777"/>
            <a:ext cx="16117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Власть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2874" y="4288012"/>
            <a:ext cx="1051652" cy="214597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18031445">
            <a:off x="5014720" y="4498622"/>
            <a:ext cx="1289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7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1125</TotalTime>
  <Words>1664</Words>
  <Application>Microsoft Office PowerPoint</Application>
  <PresentationFormat>Экран (4:3)</PresentationFormat>
  <Paragraphs>197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Arial</vt:lpstr>
      <vt:lpstr>Calibri</vt:lpstr>
      <vt:lpstr>Constantia</vt:lpstr>
      <vt:lpstr>Corbel</vt:lpstr>
      <vt:lpstr>Courier New</vt:lpstr>
      <vt:lpstr>돋움</vt:lpstr>
      <vt:lpstr>Georgia</vt:lpstr>
      <vt:lpstr>Times New Roman</vt:lpstr>
      <vt:lpstr>Wingdings</vt:lpstr>
      <vt:lpstr>Глубина</vt:lpstr>
      <vt:lpstr>Тема: Политическая власть</vt:lpstr>
      <vt:lpstr>Власть - это принуждение человека к действию либо бездействию помимо его воли.   /М. Вебер/  Власть – способность навязывать свою волю другим, принуждать их к тем или иным действиям. 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политической власти</vt:lpstr>
      <vt:lpstr>Особенности политической власти</vt:lpstr>
      <vt:lpstr>Презентация PowerPoint</vt:lpstr>
      <vt:lpstr>В зависимости от степени вовлеченности в политическую деятельность выделяют субъекты и объекты политической власти.  Отличительная особенность субъекта политической власти - его стремление к власти как к самоцели или средству достижения таких жизненных благ, как богатство, престиж, связи и т.д.  </vt:lpstr>
      <vt:lpstr>Субъект и объект политической власти</vt:lpstr>
      <vt:lpstr>Презентация PowerPoint</vt:lpstr>
      <vt:lpstr>Ресурсы власти </vt:lpstr>
      <vt:lpstr>Презентация PowerPoint</vt:lpstr>
      <vt:lpstr>Презентация PowerPoint</vt:lpstr>
      <vt:lpstr>Источники политической власти</vt:lpstr>
      <vt:lpstr>Роль политической власти в экономическом секторе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Легитимность – это: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Функции политической власти Политическая власть имеет верховенствующий характер 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Политическая власть</dc:title>
  <dc:creator>Смехнова</dc:creator>
  <cp:lastModifiedBy>Пользователь Windows</cp:lastModifiedBy>
  <cp:revision>115</cp:revision>
  <cp:lastPrinted>2016-04-18T10:13:05Z</cp:lastPrinted>
  <dcterms:created xsi:type="dcterms:W3CDTF">2015-02-03T01:43:51Z</dcterms:created>
  <dcterms:modified xsi:type="dcterms:W3CDTF">2022-01-20T14:19:50Z</dcterms:modified>
</cp:coreProperties>
</file>