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9" r:id="rId3"/>
    <p:sldId id="278" r:id="rId4"/>
    <p:sldId id="261" r:id="rId5"/>
    <p:sldId id="260" r:id="rId6"/>
    <p:sldId id="275" r:id="rId7"/>
    <p:sldId id="276" r:id="rId8"/>
    <p:sldId id="277" r:id="rId9"/>
    <p:sldId id="263" r:id="rId10"/>
    <p:sldId id="264" r:id="rId11"/>
    <p:sldId id="266" r:id="rId12"/>
    <p:sldId id="268" r:id="rId13"/>
    <p:sldId id="267" r:id="rId14"/>
    <p:sldId id="262" r:id="rId15"/>
    <p:sldId id="269" r:id="rId16"/>
    <p:sldId id="270" r:id="rId17"/>
    <p:sldId id="281" r:id="rId18"/>
    <p:sldId id="28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560"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05.12.2018</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05.12.2018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05.12.2018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05.12.2018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05.12.2018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05.12.2018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05.12.2018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05.12.2018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05.12.2018</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traffik.feron.ru/product/22009/"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268760"/>
            <a:ext cx="8229600" cy="2771780"/>
          </a:xfrm>
        </p:spPr>
        <p:txBody>
          <a:bodyPr>
            <a:normAutofit/>
          </a:bodyPr>
          <a:lstStyle/>
          <a:p>
            <a:r>
              <a:rPr lang="ru-RU" dirty="0" smtClean="0"/>
              <a:t>Эффективность и качество освещения</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Снижение мощности активных потерь в ПРА для ЛЛ</a:t>
            </a:r>
            <a:endParaRPr lang="ru-RU" sz="3200" dirty="0"/>
          </a:p>
        </p:txBody>
      </p:sp>
      <p:sp>
        <p:nvSpPr>
          <p:cNvPr id="3" name="Содержимое 2"/>
          <p:cNvSpPr>
            <a:spLocks noGrp="1"/>
          </p:cNvSpPr>
          <p:nvPr>
            <p:ph idx="1"/>
          </p:nvPr>
        </p:nvSpPr>
        <p:spPr/>
        <p:txBody>
          <a:bodyPr>
            <a:normAutofit/>
          </a:bodyPr>
          <a:lstStyle/>
          <a:p>
            <a:pPr marL="0" indent="444500" algn="just">
              <a:buNone/>
            </a:pPr>
            <a:r>
              <a:rPr lang="ru-RU" sz="1800" dirty="0" smtClean="0"/>
              <a:t>Люминесцентные лампы, как и все газоразрядные лампы, из-за их отрицательного внутреннего сопротивления не могут работать непосредственно с сетевым напряжением и нуждаются в соответствующих пускорегулирующих аппаратах (ПРА). Основные функции ПРА:</a:t>
            </a:r>
          </a:p>
          <a:p>
            <a:pPr marL="0" indent="444500" algn="just"/>
            <a:r>
              <a:rPr lang="ru-RU" sz="1800" dirty="0" smtClean="0"/>
              <a:t>предварительный нагрев катодов для инициации эмиссии электронов; </a:t>
            </a:r>
          </a:p>
          <a:p>
            <a:pPr marL="0" indent="444500" algn="just"/>
            <a:r>
              <a:rPr lang="ru-RU" sz="1800" dirty="0" smtClean="0"/>
              <a:t>создание стартового напряжения, вызывающего разряд; </a:t>
            </a:r>
          </a:p>
          <a:p>
            <a:pPr marL="0" indent="444500" algn="just"/>
            <a:r>
              <a:rPr lang="ru-RU" sz="1800" dirty="0" smtClean="0"/>
              <a:t>ограничение протекающего тока </a:t>
            </a:r>
          </a:p>
          <a:p>
            <a:pPr marL="0" indent="444500" algn="just">
              <a:buNone/>
            </a:pPr>
            <a:r>
              <a:rPr lang="ru-RU" sz="1800" dirty="0" smtClean="0"/>
              <a:t>До последнего времени схема ПРА выглядела следующим образом </a:t>
            </a:r>
          </a:p>
          <a:p>
            <a:pPr>
              <a:buNone/>
            </a:pPr>
            <a:endParaRPr lang="ru-RU" dirty="0"/>
          </a:p>
        </p:txBody>
      </p:sp>
      <p:pic>
        <p:nvPicPr>
          <p:cNvPr id="5123" name="Picture 3"/>
          <p:cNvPicPr>
            <a:picLocks noChangeAspect="1" noChangeArrowheads="1"/>
          </p:cNvPicPr>
          <p:nvPr/>
        </p:nvPicPr>
        <p:blipFill>
          <a:blip r:embed="rId2" cstate="print"/>
          <a:srcRect/>
          <a:stretch>
            <a:fillRect/>
          </a:stretch>
        </p:blipFill>
        <p:spPr bwMode="auto">
          <a:xfrm>
            <a:off x="2643174" y="4286256"/>
            <a:ext cx="4048125" cy="10382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70000" lnSpcReduction="20000"/>
          </a:bodyPr>
          <a:lstStyle/>
          <a:p>
            <a:pPr>
              <a:buNone/>
            </a:pPr>
            <a:r>
              <a:rPr lang="ru-RU" dirty="0" smtClean="0"/>
              <a:t>Такая схема обладает рядом недостатков:</a:t>
            </a:r>
          </a:p>
          <a:p>
            <a:pPr algn="just"/>
            <a:r>
              <a:rPr lang="ru-RU" dirty="0" smtClean="0"/>
              <a:t>Питание током сетевой частоты может вызывать мерцание лампы, причем не обязательно с частотой 100 Гц (когда сетевое напряжение переходит через 0, газ частично деактивируется и свечение падает). Мерцание может происходить не каждый полупериод, а каждые 3 - 4 - 5 полупериодов. </a:t>
            </a:r>
          </a:p>
          <a:p>
            <a:pPr algn="just"/>
            <a:r>
              <a:rPr lang="ru-RU" dirty="0" smtClean="0"/>
              <a:t>Дроссель на сетевой частоте часто гудит. </a:t>
            </a:r>
          </a:p>
          <a:p>
            <a:pPr algn="just"/>
            <a:r>
              <a:rPr lang="ru-RU" dirty="0" smtClean="0"/>
              <a:t>Стартер, работающий не синхронно с сетевой частотой, вызывает, так называемый, фальстарт лампы (несколько вспышек перед зажиганием), последний снижает ресурс работы лампы в несколько раз. </a:t>
            </a:r>
          </a:p>
          <a:p>
            <a:pPr algn="just"/>
            <a:r>
              <a:rPr lang="ru-RU" dirty="0" smtClean="0"/>
              <a:t>Коэффициент мощности цепи лампы вследствие наличия дросселя не превышает 0,5. При мощности лампы 40 Вт, 12 - 15 Вт расходуется в дросселе на его нагрев до 100° С и выше, а коэффициент мощности (cos φ), равный 0,5, говорит о том, что такое устройство представляет собой весьма неудачную нагрузку для сети. </a:t>
            </a:r>
          </a:p>
          <a:p>
            <a:pPr algn="just"/>
            <a:r>
              <a:rPr lang="ru-RU" dirty="0" smtClean="0"/>
              <a:t>При выходе лампы из строя, через конденсатор, подключенный параллельно зажимам сети, просто течет реактивный ток 0,6 А. При выходе из строя конденсатора, коррекция коэффициента мощности прекращается, но выяснить это "на глаз" нельзя, так как визуально ничего не меняется. </a:t>
            </a:r>
          </a:p>
          <a:p>
            <a:pPr>
              <a:buNone/>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a:stretch>
            <a:fillRect/>
          </a:stretch>
        </p:blipFill>
        <p:spPr bwMode="auto">
          <a:xfrm>
            <a:off x="1643042" y="928670"/>
            <a:ext cx="6172429" cy="3529212"/>
          </a:xfrm>
          <a:prstGeom prst="rect">
            <a:avLst/>
          </a:prstGeom>
          <a:noFill/>
          <a:ln w="9525">
            <a:noFill/>
            <a:miter lim="800000"/>
            <a:headEnd/>
            <a:tailEnd/>
          </a:ln>
        </p:spPr>
      </p:pic>
      <p:sp>
        <p:nvSpPr>
          <p:cNvPr id="5" name="Прямоугольник 4"/>
          <p:cNvSpPr/>
          <p:nvPr/>
        </p:nvSpPr>
        <p:spPr>
          <a:xfrm>
            <a:off x="2571736" y="5000636"/>
            <a:ext cx="4390754" cy="369332"/>
          </a:xfrm>
          <a:prstGeom prst="rect">
            <a:avLst/>
          </a:prstGeom>
        </p:spPr>
        <p:txBody>
          <a:bodyPr wrap="none">
            <a:spAutoFit/>
          </a:bodyPr>
          <a:lstStyle/>
          <a:p>
            <a:r>
              <a:rPr lang="ru-RU" b="1" dirty="0" smtClean="0"/>
              <a:t>Рис. 3. Блок-схема электронного балласта</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pPr marL="0" indent="444500" algn="just">
              <a:buNone/>
            </a:pPr>
            <a:r>
              <a:rPr lang="ru-RU" sz="1800" dirty="0" smtClean="0"/>
              <a:t>Электронные балласты появились в начале 80-х, а с начала 90-х завоевали широкую популярность. По сравнению с электромагнитными балластами, электронные балласты являются достаточно дорогими устройствами, однако начальные затраты компенсируются их высокой экономичностью. Их основные преимущества по сравнению с электромагнитными ПРА:</a:t>
            </a:r>
            <a:endParaRPr lang="ru-RU" sz="1800" dirty="0"/>
          </a:p>
        </p:txBody>
      </p:sp>
      <p:pic>
        <p:nvPicPr>
          <p:cNvPr id="7171" name="Picture 3"/>
          <p:cNvPicPr>
            <a:picLocks noChangeAspect="1" noChangeArrowheads="1"/>
          </p:cNvPicPr>
          <p:nvPr/>
        </p:nvPicPr>
        <p:blipFill>
          <a:blip r:embed="rId2" cstate="print"/>
          <a:srcRect/>
          <a:stretch>
            <a:fillRect/>
          </a:stretch>
        </p:blipFill>
        <p:spPr bwMode="auto">
          <a:xfrm>
            <a:off x="1785918" y="1643050"/>
            <a:ext cx="6066734" cy="3286148"/>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1928794" y="4786322"/>
            <a:ext cx="5715000" cy="1200150"/>
          </a:xfrm>
          <a:prstGeom prst="rect">
            <a:avLst/>
          </a:prstGeom>
          <a:noFill/>
          <a:ln w="9525">
            <a:noFill/>
            <a:miter lim="800000"/>
            <a:headEnd/>
            <a:tailEnd/>
          </a:ln>
        </p:spPr>
      </p:pic>
      <p:sp>
        <p:nvSpPr>
          <p:cNvPr id="8" name="Прямоугольник 7"/>
          <p:cNvSpPr/>
          <p:nvPr/>
        </p:nvSpPr>
        <p:spPr>
          <a:xfrm>
            <a:off x="2267744" y="6021288"/>
            <a:ext cx="5169186" cy="369332"/>
          </a:xfrm>
          <a:prstGeom prst="rect">
            <a:avLst/>
          </a:prstGeom>
        </p:spPr>
        <p:txBody>
          <a:bodyPr wrap="square">
            <a:spAutoFit/>
          </a:bodyPr>
          <a:lstStyle/>
          <a:p>
            <a:r>
              <a:rPr lang="ru-RU" dirty="0" smtClean="0"/>
              <a:t>Рис.4. Экономическая обоснованность ЭПРА</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686800" cy="1143000"/>
          </a:xfrm>
        </p:spPr>
        <p:txBody>
          <a:bodyPr>
            <a:noAutofit/>
          </a:bodyPr>
          <a:lstStyle/>
          <a:p>
            <a:r>
              <a:rPr lang="ru-RU" sz="2000" dirty="0" smtClean="0"/>
              <a:t>Использование систем управления, автоматически регулирующих световой поток ОУ (освещенность в помещении) в зависимости от интенсивности естественного света</a:t>
            </a:r>
            <a:endParaRPr lang="ru-RU" sz="2000" dirty="0"/>
          </a:p>
        </p:txBody>
      </p:sp>
      <p:sp>
        <p:nvSpPr>
          <p:cNvPr id="3" name="Содержимое 2"/>
          <p:cNvSpPr>
            <a:spLocks noGrp="1"/>
          </p:cNvSpPr>
          <p:nvPr>
            <p:ph idx="1"/>
          </p:nvPr>
        </p:nvSpPr>
        <p:spPr/>
        <p:txBody>
          <a:bodyPr>
            <a:normAutofit/>
          </a:bodyPr>
          <a:lstStyle/>
          <a:p>
            <a:pPr marL="594360" indent="-457200" algn="just">
              <a:buAutoNum type="arabicPeriod"/>
            </a:pPr>
            <a:r>
              <a:rPr lang="ru-RU" sz="2000" b="1" dirty="0" smtClean="0"/>
              <a:t>Точное поддержание искусственной освещенности в помещении на заданном уровне.</a:t>
            </a:r>
            <a:r>
              <a:rPr lang="ru-RU" sz="2000" dirty="0" smtClean="0"/>
              <a:t> </a:t>
            </a:r>
          </a:p>
          <a:p>
            <a:pPr marL="594360" indent="-457200" algn="just">
              <a:buAutoNum type="arabicPeriod"/>
            </a:pPr>
            <a:r>
              <a:rPr lang="ru-RU" sz="2000" b="1" dirty="0" smtClean="0"/>
              <a:t>Учет естественной освещенности в помещении.</a:t>
            </a:r>
            <a:r>
              <a:rPr lang="ru-RU" sz="2000" dirty="0" smtClean="0"/>
              <a:t> </a:t>
            </a:r>
          </a:p>
          <a:p>
            <a:pPr marL="594360" indent="-457200" algn="just">
              <a:buAutoNum type="arabicPeriod"/>
            </a:pPr>
            <a:r>
              <a:rPr lang="ru-RU" sz="2000" b="1" dirty="0" smtClean="0"/>
              <a:t>Учет времени суток и дня недели.</a:t>
            </a:r>
            <a:r>
              <a:rPr lang="ru-RU" sz="2000" dirty="0" smtClean="0"/>
              <a:t> </a:t>
            </a:r>
          </a:p>
          <a:p>
            <a:pPr marL="594360" indent="-457200" algn="just">
              <a:buAutoNum type="arabicPeriod"/>
            </a:pPr>
            <a:r>
              <a:rPr lang="ru-RU" sz="2000" b="1" dirty="0" smtClean="0"/>
              <a:t>Учет присутствия людей в помещении.</a:t>
            </a:r>
            <a:r>
              <a:rPr lang="ru-RU" sz="2000" dirty="0" smtClean="0"/>
              <a:t> </a:t>
            </a:r>
          </a:p>
          <a:p>
            <a:pPr marL="594360" indent="-457200" algn="just">
              <a:buAutoNum type="arabicPeriod"/>
            </a:pPr>
            <a:r>
              <a:rPr lang="ru-RU" sz="2000" b="1" dirty="0" smtClean="0"/>
              <a:t>Дистанционное беспроводное управление ОУ.</a:t>
            </a:r>
            <a:r>
              <a:rPr lang="ru-RU" sz="2000" dirty="0" smtClean="0"/>
              <a:t> </a:t>
            </a:r>
            <a:endParaRPr lang="ru-RU" sz="2000" dirty="0"/>
          </a:p>
        </p:txBody>
      </p:sp>
      <p:pic>
        <p:nvPicPr>
          <p:cNvPr id="45058" name="Picture 2" descr="Датчик освещения">
            <a:hlinkClick r:id="rId2"/>
          </p:cNvPr>
          <p:cNvPicPr>
            <a:picLocks noChangeAspect="1" noChangeArrowheads="1"/>
          </p:cNvPicPr>
          <p:nvPr/>
        </p:nvPicPr>
        <p:blipFill>
          <a:blip r:embed="rId3" cstate="print"/>
          <a:srcRect/>
          <a:stretch>
            <a:fillRect/>
          </a:stretch>
        </p:blipFill>
        <p:spPr bwMode="auto">
          <a:xfrm>
            <a:off x="7143768" y="2000240"/>
            <a:ext cx="1428750" cy="1428750"/>
          </a:xfrm>
          <a:prstGeom prst="rect">
            <a:avLst/>
          </a:prstGeom>
          <a:noFill/>
        </p:spPr>
      </p:pic>
      <p:pic>
        <p:nvPicPr>
          <p:cNvPr id="45062" name="Picture 6" descr="http://www.kalinkasad.ru/files/1522/4235_big.jpg"/>
          <p:cNvPicPr>
            <a:picLocks noChangeAspect="1" noChangeArrowheads="1"/>
          </p:cNvPicPr>
          <p:nvPr/>
        </p:nvPicPr>
        <p:blipFill>
          <a:blip r:embed="rId4" cstate="print"/>
          <a:srcRect/>
          <a:stretch>
            <a:fillRect/>
          </a:stretch>
        </p:blipFill>
        <p:spPr bwMode="auto">
          <a:xfrm>
            <a:off x="7215206" y="3714752"/>
            <a:ext cx="1560472" cy="237171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868346"/>
          </a:xfrm>
        </p:spPr>
        <p:txBody>
          <a:bodyPr>
            <a:normAutofit fontScale="90000"/>
          </a:bodyPr>
          <a:lstStyle/>
          <a:p>
            <a:r>
              <a:rPr lang="en-US" sz="3600" dirty="0" smtClean="0"/>
              <a:t>C</a:t>
            </a:r>
            <a:r>
              <a:rPr lang="ru-RU" sz="3600" dirty="0" err="1" smtClean="0"/>
              <a:t>овременные</a:t>
            </a:r>
            <a:r>
              <a:rPr lang="ru-RU" sz="3600" dirty="0" smtClean="0"/>
              <a:t> технологии</a:t>
            </a:r>
            <a:br>
              <a:rPr lang="ru-RU" sz="3600" dirty="0" smtClean="0"/>
            </a:br>
            <a:r>
              <a:rPr lang="ru-RU" dirty="0" smtClean="0"/>
              <a:t> </a:t>
            </a:r>
            <a:endParaRPr lang="ru-RU" dirty="0"/>
          </a:p>
        </p:txBody>
      </p:sp>
      <p:sp>
        <p:nvSpPr>
          <p:cNvPr id="3" name="Содержимое 2"/>
          <p:cNvSpPr>
            <a:spLocks noGrp="1"/>
          </p:cNvSpPr>
          <p:nvPr>
            <p:ph idx="1"/>
          </p:nvPr>
        </p:nvSpPr>
        <p:spPr>
          <a:xfrm>
            <a:off x="457200" y="857232"/>
            <a:ext cx="8229600" cy="5268931"/>
          </a:xfrm>
        </p:spPr>
        <p:txBody>
          <a:bodyPr>
            <a:noAutofit/>
          </a:bodyPr>
          <a:lstStyle/>
          <a:p>
            <a:pPr marL="0" indent="536575">
              <a:spcBef>
                <a:spcPts val="0"/>
              </a:spcBef>
              <a:buNone/>
            </a:pPr>
            <a:r>
              <a:rPr lang="ru-RU" sz="1600" b="1" dirty="0" smtClean="0"/>
              <a:t>Ученые начинают разработку беспроводных сетей нового поколения, использующих не радиоволны, а видимый свет – и самые обычные светодиодные лампочки</a:t>
            </a:r>
          </a:p>
          <a:p>
            <a:pPr marL="0" indent="536575">
              <a:spcBef>
                <a:spcPts val="0"/>
              </a:spcBef>
              <a:buNone/>
            </a:pPr>
            <a:r>
              <a:rPr lang="ru-RU" sz="1600" dirty="0" smtClean="0"/>
              <a:t>Американские разработчики во главе с профессором Томасом Литтлом (Thomas Little) получили грант Национального фонда науки (NSF) на создание следующего поколения сетей беспроводных коммуникаций, основанного на совершенно неожиданном принципе – взамен радиоволн для передачи сигнала используется видимый свет</a:t>
            </a:r>
          </a:p>
          <a:p>
            <a:pPr marL="0" indent="536575">
              <a:spcBef>
                <a:spcPts val="0"/>
              </a:spcBef>
              <a:buNone/>
            </a:pPr>
            <a:r>
              <a:rPr lang="ru-RU" sz="1600" dirty="0" smtClean="0"/>
              <a:t>Ученые намерены использовать уже привычные сегодня энергоэффективные светодиодные лампы, освещающие помещение, в качестве передатчиков сигнала, превратив их в «умные лампы». Сигналом будет служить очень быстрое, незаметное глазу мигание.</a:t>
            </a:r>
          </a:p>
          <a:p>
            <a:pPr marL="0" indent="536575">
              <a:spcBef>
                <a:spcPts val="0"/>
              </a:spcBef>
              <a:buNone/>
            </a:pPr>
            <a:r>
              <a:rPr lang="ru-RU" sz="1600" dirty="0" smtClean="0"/>
              <a:t>«Представьте, что ваш компьютер, iPhone, телевизор, радио и кондиционер смогут взаимодействовать друг с другом и с вами, в любом месте помещения. Для этого достаточно включить свет – и не требуется ни единого провода, - поясняет Томас Литтл. - Сеть связи, использующая светодиоды, параллельно еще и освещает комнату, не требует лишней энергии, высоконадежна и не “засоряется” другими источниками электромагнитного излучения»</a:t>
            </a:r>
          </a:p>
          <a:p>
            <a:pPr marL="0" indent="536575">
              <a:spcBef>
                <a:spcPts val="0"/>
              </a:spcBef>
              <a:buNone/>
            </a:pPr>
            <a:r>
              <a:rPr lang="ru-RU" sz="1600" dirty="0" smtClean="0"/>
              <a:t>По его мнению, такая сеть будет еще и более быстрой, и защищенной. Вдобавок, она не потребует целой кучи дополнительного сетевого оборудования: подходящие лампы уже сегодня используются весьма широко. Они способны включаться и выключаться с частотой до 10 млн Гц, что позволяет передавать данные со скоростью 10 Мбит/с (Wi-Fi соединения сегодня достигают цифры в 600 Мбит), но для «световой сети» это далеко не предел, ведь для передачи данных можно параллельно использовать несколько ламп.</a:t>
            </a:r>
            <a:endParaRPr lang="ru-RU"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pic>
        <p:nvPicPr>
          <p:cNvPr id="27650" name="Picture 2"/>
          <p:cNvPicPr>
            <a:picLocks noChangeAspect="1" noChangeArrowheads="1"/>
          </p:cNvPicPr>
          <p:nvPr/>
        </p:nvPicPr>
        <p:blipFill>
          <a:blip r:embed="rId2" cstate="print"/>
          <a:srcRect/>
          <a:stretch>
            <a:fillRect/>
          </a:stretch>
        </p:blipFill>
        <p:spPr bwMode="auto">
          <a:xfrm>
            <a:off x="1500166" y="857232"/>
            <a:ext cx="6558911" cy="448629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7890" name="Picture 2" descr="ÐÐ°ÑÑÐ¸Ð½ÐºÐ¸ Ð¿Ð¾ Ð·Ð°Ð¿ÑÐ¾ÑÑ ÑÑÑÐ±ÑÐ°ÑÑÑ ÑÐ²ÐµÑÐ¾Ð²Ð¾Ð´Ð¾Ð²"/>
          <p:cNvPicPr>
            <a:picLocks noChangeAspect="1" noChangeArrowheads="1"/>
          </p:cNvPicPr>
          <p:nvPr/>
        </p:nvPicPr>
        <p:blipFill>
          <a:blip r:embed="rId2" cstate="print"/>
          <a:srcRect/>
          <a:stretch>
            <a:fillRect/>
          </a:stretch>
        </p:blipFill>
        <p:spPr bwMode="auto">
          <a:xfrm>
            <a:off x="1043608" y="476672"/>
            <a:ext cx="7620000" cy="5124451"/>
          </a:xfrm>
          <a:prstGeom prst="rect">
            <a:avLst/>
          </a:prstGeom>
          <a:noFill/>
        </p:spPr>
      </p:pic>
      <p:sp>
        <p:nvSpPr>
          <p:cNvPr id="5" name="Прямоугольник 4"/>
          <p:cNvSpPr/>
          <p:nvPr/>
        </p:nvSpPr>
        <p:spPr>
          <a:xfrm>
            <a:off x="2987824" y="5733256"/>
            <a:ext cx="4118948" cy="369332"/>
          </a:xfrm>
          <a:prstGeom prst="rect">
            <a:avLst/>
          </a:prstGeom>
        </p:spPr>
        <p:txBody>
          <a:bodyPr wrap="none">
            <a:spAutoFit/>
          </a:bodyPr>
          <a:lstStyle/>
          <a:p>
            <a:r>
              <a:rPr lang="ru-RU" b="1" dirty="0" err="1" smtClean="0"/>
              <a:t>Световод</a:t>
            </a:r>
            <a:r>
              <a:rPr lang="ru-RU" b="1" dirty="0" smtClean="0"/>
              <a:t> прямоугольный, трубчатый</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36866" name="Picture 2" descr="ÐÐ°ÑÑÐ¸Ð½ÐºÐ¸ Ð¿Ð¾ Ð·Ð°Ð¿ÑÐ¾ÑÑ ÑÑÑÐ±ÑÐ°ÑÑÑ ÑÐ²ÐµÑÐ¾Ð²Ð¾Ð´Ð¾Ð²"/>
          <p:cNvPicPr>
            <a:picLocks noChangeAspect="1" noChangeArrowheads="1"/>
          </p:cNvPicPr>
          <p:nvPr/>
        </p:nvPicPr>
        <p:blipFill>
          <a:blip r:embed="rId2" cstate="print"/>
          <a:srcRect/>
          <a:stretch>
            <a:fillRect/>
          </a:stretch>
        </p:blipFill>
        <p:spPr bwMode="auto">
          <a:xfrm>
            <a:off x="971600" y="1916832"/>
            <a:ext cx="7508851" cy="2808312"/>
          </a:xfrm>
          <a:prstGeom prst="rect">
            <a:avLst/>
          </a:prstGeom>
          <a:noFill/>
        </p:spPr>
      </p:pic>
      <p:sp>
        <p:nvSpPr>
          <p:cNvPr id="5" name="Прямоугольник 4"/>
          <p:cNvSpPr/>
          <p:nvPr/>
        </p:nvSpPr>
        <p:spPr>
          <a:xfrm>
            <a:off x="251520" y="4797152"/>
            <a:ext cx="8784976" cy="877163"/>
          </a:xfrm>
          <a:prstGeom prst="rect">
            <a:avLst/>
          </a:prstGeom>
        </p:spPr>
        <p:txBody>
          <a:bodyPr wrap="square">
            <a:spAutoFit/>
          </a:bodyPr>
          <a:lstStyle/>
          <a:p>
            <a:pPr algn="ctr"/>
            <a:r>
              <a:rPr lang="ru-RU" sz="1700" b="1" dirty="0" smtClean="0"/>
              <a:t>Гибридная система освещения на основе полого оптического трубчатого </a:t>
            </a:r>
            <a:r>
              <a:rPr lang="ru-RU" sz="1700" b="1" dirty="0" err="1" smtClean="0"/>
              <a:t>световода</a:t>
            </a:r>
            <a:r>
              <a:rPr lang="ru-RU" sz="1700" b="1" dirty="0" smtClean="0"/>
              <a:t>:</a:t>
            </a:r>
          </a:p>
          <a:p>
            <a:pPr algn="ctr"/>
            <a:r>
              <a:rPr lang="ru-RU" sz="1700" b="1" dirty="0" smtClean="0"/>
              <a:t> а) общий вид системы; б) часть системы, улавливающая свет; в) диффузор рассеивания, вид системы из помещения</a:t>
            </a:r>
            <a:endParaRPr lang="ru-RU" sz="17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683568" y="116633"/>
          <a:ext cx="8208912" cy="4081616"/>
        </p:xfrm>
        <a:graphic>
          <a:graphicData uri="http://schemas.openxmlformats.org/drawingml/2006/table">
            <a:tbl>
              <a:tblPr/>
              <a:tblGrid>
                <a:gridCol w="4104456"/>
                <a:gridCol w="4104456"/>
              </a:tblGrid>
              <a:tr h="1590953">
                <a:tc>
                  <a:txBody>
                    <a:bodyPr/>
                    <a:lstStyle/>
                    <a:p>
                      <a:pPr algn="ctr">
                        <a:lnSpc>
                          <a:spcPts val="1800"/>
                        </a:lnSpc>
                        <a:spcAft>
                          <a:spcPts val="0"/>
                        </a:spcAft>
                      </a:pPr>
                      <a:r>
                        <a:rPr lang="ru-RU" sz="1200" b="1" dirty="0">
                          <a:latin typeface="Times New Roman"/>
                          <a:ea typeface="Times New Roman"/>
                          <a:cs typeface="Times New Roman"/>
                        </a:rPr>
                        <a:t>Магазины продовольственных товаров</a:t>
                      </a:r>
                      <a:endParaRPr lang="ru-RU" sz="1100" b="1" dirty="0">
                        <a:latin typeface="Calibri"/>
                        <a:ea typeface="Calibri"/>
                        <a:cs typeface="Times New Roman"/>
                      </a:endParaRPr>
                    </a:p>
                  </a:txBody>
                  <a:tcPr marL="47625" marR="47625" marT="47625" marB="47625">
                    <a:lnL>
                      <a:noFill/>
                    </a:lnL>
                    <a:lnR>
                      <a:noFill/>
                    </a:lnR>
                    <a:lnT>
                      <a:noFill/>
                    </a:lnT>
                    <a:lnB>
                      <a:noFill/>
                    </a:lnB>
                  </a:tcPr>
                </a:tc>
                <a:tc>
                  <a:txBody>
                    <a:bodyPr/>
                    <a:lstStyle/>
                    <a:p>
                      <a:pPr algn="ctr">
                        <a:lnSpc>
                          <a:spcPts val="1800"/>
                        </a:lnSpc>
                        <a:spcAft>
                          <a:spcPts val="0"/>
                        </a:spcAft>
                      </a:pPr>
                      <a:r>
                        <a:rPr lang="ru-RU" sz="1200" b="1" dirty="0">
                          <a:latin typeface="Times New Roman"/>
                          <a:ea typeface="Times New Roman"/>
                          <a:cs typeface="Times New Roman"/>
                        </a:rPr>
                        <a:t>Магазины одежды, тканей</a:t>
                      </a:r>
                      <a:r>
                        <a:rPr lang="ru-RU" sz="1200" b="1" dirty="0" smtClean="0">
                          <a:latin typeface="Times New Roman"/>
                          <a:ea typeface="Times New Roman"/>
                          <a:cs typeface="Times New Roman"/>
                        </a:rPr>
                        <a:t>, обуви</a:t>
                      </a:r>
                      <a:r>
                        <a:rPr lang="ru-RU" sz="1200" b="1" dirty="0">
                          <a:latin typeface="Times New Roman"/>
                          <a:ea typeface="Times New Roman"/>
                          <a:cs typeface="Times New Roman"/>
                        </a:rPr>
                        <a:t>, аксессуаров</a:t>
                      </a:r>
                      <a:endParaRPr lang="ru-RU" sz="1100" b="1" dirty="0">
                        <a:latin typeface="Calibri"/>
                        <a:ea typeface="Calibri"/>
                        <a:cs typeface="Times New Roman"/>
                      </a:endParaRPr>
                    </a:p>
                  </a:txBody>
                  <a:tcPr marL="47625" marR="47625" marT="47625" marB="47625">
                    <a:lnL>
                      <a:noFill/>
                    </a:lnL>
                    <a:lnR>
                      <a:noFill/>
                    </a:lnR>
                    <a:lnT>
                      <a:noFill/>
                    </a:lnT>
                    <a:lnB>
                      <a:noFill/>
                    </a:lnB>
                  </a:tcPr>
                </a:tc>
              </a:tr>
              <a:tr h="829490">
                <a:tc>
                  <a:txBody>
                    <a:bodyPr/>
                    <a:lstStyle/>
                    <a:p>
                      <a:pPr>
                        <a:lnSpc>
                          <a:spcPct val="115000"/>
                        </a:lnSpc>
                      </a:pPr>
                      <a:endParaRPr lang="ru-RU" sz="1100" b="1" dirty="0">
                        <a:latin typeface="Calibri"/>
                        <a:ea typeface="Times New Roman"/>
                      </a:endParaRPr>
                    </a:p>
                  </a:txBody>
                  <a:tcPr marL="47625" marR="47625" marT="47625" marB="47625" anchor="ctr">
                    <a:lnL>
                      <a:noFill/>
                    </a:lnL>
                    <a:lnR>
                      <a:noFill/>
                    </a:lnR>
                    <a:lnT>
                      <a:noFill/>
                    </a:lnT>
                    <a:lnB>
                      <a:noFill/>
                    </a:lnB>
                  </a:tcPr>
                </a:tc>
                <a:tc>
                  <a:txBody>
                    <a:bodyPr/>
                    <a:lstStyle/>
                    <a:p>
                      <a:pPr>
                        <a:lnSpc>
                          <a:spcPct val="115000"/>
                        </a:lnSpc>
                      </a:pPr>
                      <a:endParaRPr lang="ru-RU" sz="1100" b="1">
                        <a:latin typeface="Calibri"/>
                        <a:ea typeface="Times New Roman"/>
                      </a:endParaRPr>
                    </a:p>
                  </a:txBody>
                  <a:tcPr marL="0" marR="0" marT="0" marB="0" anchor="ctr">
                    <a:lnL>
                      <a:noFill/>
                    </a:lnL>
                    <a:lnR>
                      <a:noFill/>
                    </a:lnR>
                    <a:lnT>
                      <a:noFill/>
                    </a:lnT>
                    <a:lnB>
                      <a:noFill/>
                    </a:lnB>
                  </a:tcPr>
                </a:tc>
              </a:tr>
              <a:tr h="932627">
                <a:tc>
                  <a:txBody>
                    <a:bodyPr/>
                    <a:lstStyle/>
                    <a:p>
                      <a:pPr algn="ctr">
                        <a:lnSpc>
                          <a:spcPts val="1800"/>
                        </a:lnSpc>
                        <a:spcAft>
                          <a:spcPts val="0"/>
                        </a:spcAft>
                      </a:pPr>
                      <a:r>
                        <a:rPr lang="ru-RU" sz="1200" b="1" dirty="0">
                          <a:latin typeface="Times New Roman"/>
                          <a:ea typeface="Times New Roman"/>
                          <a:cs typeface="Times New Roman"/>
                        </a:rPr>
                        <a:t>Мебельные магазины</a:t>
                      </a:r>
                      <a:endParaRPr lang="ru-RU" sz="1100" b="1" dirty="0">
                        <a:latin typeface="Calibri"/>
                        <a:ea typeface="Calibri"/>
                        <a:cs typeface="Times New Roman"/>
                      </a:endParaRPr>
                    </a:p>
                  </a:txBody>
                  <a:tcPr marL="47625" marR="47625" marT="47625" marB="47625" anchor="ctr">
                    <a:lnL>
                      <a:noFill/>
                    </a:lnL>
                    <a:lnR>
                      <a:noFill/>
                    </a:lnR>
                    <a:lnT>
                      <a:noFill/>
                    </a:lnT>
                    <a:lnB>
                      <a:noFill/>
                    </a:lnB>
                  </a:tcPr>
                </a:tc>
                <a:tc>
                  <a:txBody>
                    <a:bodyPr/>
                    <a:lstStyle/>
                    <a:p>
                      <a:pPr algn="ctr">
                        <a:lnSpc>
                          <a:spcPts val="1800"/>
                        </a:lnSpc>
                        <a:spcAft>
                          <a:spcPts val="0"/>
                        </a:spcAft>
                      </a:pPr>
                      <a:r>
                        <a:rPr lang="ru-RU" sz="1200" b="1">
                          <a:latin typeface="Times New Roman"/>
                          <a:ea typeface="Times New Roman"/>
                          <a:cs typeface="Times New Roman"/>
                        </a:rPr>
                        <a:t>Строительные рынки, DIY-магазины</a:t>
                      </a:r>
                      <a:endParaRPr lang="ru-RU" sz="1100" b="1">
                        <a:latin typeface="Calibri"/>
                        <a:ea typeface="Calibri"/>
                        <a:cs typeface="Times New Roman"/>
                      </a:endParaRPr>
                    </a:p>
                  </a:txBody>
                  <a:tcPr marL="47625" marR="47625" marT="47625" marB="47625" anchor="ctr">
                    <a:lnL>
                      <a:noFill/>
                    </a:lnL>
                    <a:lnR>
                      <a:noFill/>
                    </a:lnR>
                    <a:lnT>
                      <a:noFill/>
                    </a:lnT>
                    <a:lnB>
                      <a:noFill/>
                    </a:lnB>
                  </a:tcPr>
                </a:tc>
              </a:tr>
              <a:tr h="728546">
                <a:tc>
                  <a:txBody>
                    <a:bodyPr/>
                    <a:lstStyle/>
                    <a:p>
                      <a:pPr>
                        <a:lnSpc>
                          <a:spcPct val="115000"/>
                        </a:lnSpc>
                        <a:spcAft>
                          <a:spcPts val="0"/>
                        </a:spcAft>
                      </a:pPr>
                      <a:endParaRPr lang="ru-RU" sz="900" b="1">
                        <a:latin typeface="Times New Roman"/>
                        <a:ea typeface="Times New Roman"/>
                        <a:cs typeface="Times New Roman"/>
                      </a:endParaRPr>
                    </a:p>
                  </a:txBody>
                  <a:tcPr marL="47625" marR="47625" marT="47625" marB="47625" anchor="ctr">
                    <a:lnL>
                      <a:noFill/>
                    </a:lnL>
                    <a:lnR>
                      <a:noFill/>
                    </a:lnR>
                    <a:lnT>
                      <a:noFill/>
                    </a:lnT>
                    <a:lnB>
                      <a:noFill/>
                    </a:lnB>
                  </a:tcPr>
                </a:tc>
                <a:tc>
                  <a:txBody>
                    <a:bodyPr/>
                    <a:lstStyle/>
                    <a:p>
                      <a:pPr>
                        <a:lnSpc>
                          <a:spcPct val="115000"/>
                        </a:lnSpc>
                      </a:pPr>
                      <a:endParaRPr lang="ru-RU" sz="1100" b="1" dirty="0">
                        <a:latin typeface="Calibri"/>
                        <a:ea typeface="Times New Roman"/>
                      </a:endParaRPr>
                    </a:p>
                  </a:txBody>
                  <a:tcPr marL="0" marR="0" marT="0" marB="0" anchor="ctr">
                    <a:lnL>
                      <a:noFill/>
                    </a:lnL>
                    <a:lnR>
                      <a:noFill/>
                    </a:lnR>
                    <a:lnT>
                      <a:noFill/>
                    </a:lnT>
                    <a:lnB>
                      <a:noFill/>
                    </a:lnB>
                  </a:tcPr>
                </a:tc>
              </a:tr>
            </a:tbl>
          </a:graphicData>
        </a:graphic>
      </p:graphicFrame>
      <p:pic>
        <p:nvPicPr>
          <p:cNvPr id="1029" name="Рисунок 1" descr="http://www.k-to.ru/News%20images/669_2.jpg"/>
          <p:cNvPicPr>
            <a:picLocks noChangeAspect="1" noChangeArrowheads="1"/>
          </p:cNvPicPr>
          <p:nvPr/>
        </p:nvPicPr>
        <p:blipFill>
          <a:blip r:embed="rId2" cstate="print"/>
          <a:srcRect/>
          <a:stretch>
            <a:fillRect/>
          </a:stretch>
        </p:blipFill>
        <p:spPr bwMode="auto">
          <a:xfrm>
            <a:off x="1259632" y="3212976"/>
            <a:ext cx="2847975" cy="2286000"/>
          </a:xfrm>
          <a:prstGeom prst="rect">
            <a:avLst/>
          </a:prstGeom>
          <a:noFill/>
        </p:spPr>
      </p:pic>
      <p:pic>
        <p:nvPicPr>
          <p:cNvPr id="1028" name="Рисунок 2" descr="http://www.k-to.ru/News%20images/669_3.jpg"/>
          <p:cNvPicPr>
            <a:picLocks noChangeAspect="1" noChangeArrowheads="1"/>
          </p:cNvPicPr>
          <p:nvPr/>
        </p:nvPicPr>
        <p:blipFill>
          <a:blip r:embed="rId3" cstate="print"/>
          <a:srcRect/>
          <a:stretch>
            <a:fillRect/>
          </a:stretch>
        </p:blipFill>
        <p:spPr bwMode="auto">
          <a:xfrm>
            <a:off x="1187624" y="476672"/>
            <a:ext cx="2847975" cy="2286000"/>
          </a:xfrm>
          <a:prstGeom prst="rect">
            <a:avLst/>
          </a:prstGeom>
          <a:noFill/>
        </p:spPr>
      </p:pic>
      <p:pic>
        <p:nvPicPr>
          <p:cNvPr id="1027" name="Рисунок 3" descr="http://www.k-to.ru/News%20images/669_1.jpg"/>
          <p:cNvPicPr>
            <a:picLocks noChangeAspect="1" noChangeArrowheads="1"/>
          </p:cNvPicPr>
          <p:nvPr/>
        </p:nvPicPr>
        <p:blipFill>
          <a:blip r:embed="rId4" cstate="print"/>
          <a:srcRect/>
          <a:stretch>
            <a:fillRect/>
          </a:stretch>
        </p:blipFill>
        <p:spPr bwMode="auto">
          <a:xfrm>
            <a:off x="5396433" y="494928"/>
            <a:ext cx="2847975" cy="2286000"/>
          </a:xfrm>
          <a:prstGeom prst="rect">
            <a:avLst/>
          </a:prstGeom>
          <a:noFill/>
        </p:spPr>
      </p:pic>
      <p:pic>
        <p:nvPicPr>
          <p:cNvPr id="1026" name="Рисунок 4" descr="http://www.k-to.ru/News%20images/669_4.jpg"/>
          <p:cNvPicPr>
            <a:picLocks noChangeAspect="1" noChangeArrowheads="1"/>
          </p:cNvPicPr>
          <p:nvPr/>
        </p:nvPicPr>
        <p:blipFill>
          <a:blip r:embed="rId5" cstate="print"/>
          <a:srcRect/>
          <a:stretch>
            <a:fillRect/>
          </a:stretch>
        </p:blipFill>
        <p:spPr bwMode="auto">
          <a:xfrm>
            <a:off x="5436096" y="3212976"/>
            <a:ext cx="2847975" cy="2286000"/>
          </a:xfrm>
          <a:prstGeom prst="rect">
            <a:avLst/>
          </a:prstGeom>
          <a:noFill/>
        </p:spPr>
      </p:pic>
      <p:pic>
        <p:nvPicPr>
          <p:cNvPr id="1025" name="Рисунок 5" descr="http://www.k-to.ru/News%20images/669_5.jpg"/>
          <p:cNvPicPr>
            <a:picLocks noChangeAspect="1" noChangeArrowheads="1"/>
          </p:cNvPicPr>
          <p:nvPr/>
        </p:nvPicPr>
        <p:blipFill>
          <a:blip r:embed="rId6" cstate="print"/>
          <a:srcRect/>
          <a:stretch>
            <a:fillRect/>
          </a:stretch>
        </p:blipFill>
        <p:spPr bwMode="auto">
          <a:xfrm>
            <a:off x="3707904" y="5467350"/>
            <a:ext cx="2428875" cy="13906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88640"/>
            <a:ext cx="8568952" cy="4709160"/>
          </a:xfrm>
        </p:spPr>
        <p:txBody>
          <a:bodyPr>
            <a:noAutofit/>
          </a:bodyPr>
          <a:lstStyle/>
          <a:p>
            <a:pPr marL="0" indent="450850" algn="just">
              <a:buNone/>
            </a:pPr>
            <a:r>
              <a:rPr lang="ru-RU" sz="1600" dirty="0" smtClean="0"/>
              <a:t>Энергетические обследования проводятся в соответствии ФЗ № 261  «Об энергосбережении и о повышении энергетической эффективности».</a:t>
            </a:r>
          </a:p>
          <a:p>
            <a:pPr marL="0" indent="450850" algn="just">
              <a:buNone/>
            </a:pPr>
            <a:r>
              <a:rPr lang="ru-RU" sz="1600" dirty="0" smtClean="0"/>
              <a:t>Энергетические обследования проводятся с целью оценки эффективности использования электрической энергии (</a:t>
            </a:r>
            <a:r>
              <a:rPr lang="ru-RU" sz="1600" dirty="0" err="1" smtClean="0"/>
              <a:t>ЭЭ</a:t>
            </a:r>
            <a:r>
              <a:rPr lang="ru-RU" sz="1600" dirty="0" smtClean="0"/>
              <a:t>) в осветительных установках (</a:t>
            </a:r>
            <a:r>
              <a:rPr lang="ru-RU" sz="1600" dirty="0" err="1" smtClean="0"/>
              <a:t>ОУ</a:t>
            </a:r>
            <a:r>
              <a:rPr lang="ru-RU" sz="1600" dirty="0" smtClean="0"/>
              <a:t>) предприятий и учреждений, снижения затрат </a:t>
            </a:r>
            <a:r>
              <a:rPr lang="ru-RU" sz="1600" dirty="0" err="1" smtClean="0"/>
              <a:t>ЭЭ</a:t>
            </a:r>
            <a:r>
              <a:rPr lang="ru-RU" sz="1600" dirty="0" smtClean="0"/>
              <a:t> потребителей на нужды электрического освещения, разработки и реализации энергосберегающих решений и мероприятий. По его результатам составляется или обновляется энергетический паспорт </a:t>
            </a:r>
            <a:r>
              <a:rPr lang="ru-RU" sz="1600" dirty="0" err="1" smtClean="0"/>
              <a:t>ОУ</a:t>
            </a:r>
            <a:r>
              <a:rPr lang="ru-RU" sz="1600" dirty="0" smtClean="0"/>
              <a:t> предприятия.</a:t>
            </a:r>
          </a:p>
          <a:p>
            <a:pPr marL="0" indent="450850" algn="just">
              <a:buNone/>
            </a:pPr>
            <a:r>
              <a:rPr lang="ru-RU" sz="1600" dirty="0" smtClean="0"/>
              <a:t>При проведении энергетического обследования </a:t>
            </a:r>
            <a:r>
              <a:rPr lang="ru-RU" sz="1600" dirty="0" err="1" smtClean="0"/>
              <a:t>ОУ</a:t>
            </a:r>
            <a:r>
              <a:rPr lang="ru-RU" sz="1600" dirty="0" smtClean="0"/>
              <a:t> решаются следующие задачи:</a:t>
            </a:r>
          </a:p>
          <a:p>
            <a:pPr marL="0" indent="450850">
              <a:buNone/>
            </a:pPr>
            <a:r>
              <a:rPr lang="ru-RU" sz="1600" dirty="0" smtClean="0"/>
              <a:t>- определение соответствия действующей </a:t>
            </a:r>
            <a:r>
              <a:rPr lang="ru-RU" sz="1600" dirty="0" err="1" smtClean="0"/>
              <a:t>ОУ</a:t>
            </a:r>
            <a:r>
              <a:rPr lang="ru-RU" sz="1600" dirty="0" smtClean="0"/>
              <a:t> требованиям </a:t>
            </a:r>
            <a:r>
              <a:rPr lang="ru-RU" sz="1600" dirty="0" err="1" smtClean="0"/>
              <a:t>СНиП</a:t>
            </a:r>
            <a:r>
              <a:rPr lang="ru-RU" sz="1600" dirty="0" smtClean="0"/>
              <a:t> 23-05-95 Естественное и искусственное освещение  (актуализированная редакция СП 52.13330.2011.);</a:t>
            </a:r>
          </a:p>
          <a:p>
            <a:pPr marL="0" indent="450850">
              <a:buNone/>
            </a:pPr>
            <a:r>
              <a:rPr lang="ru-RU" sz="1600" dirty="0" smtClean="0"/>
              <a:t>- оценка фактического потребления </a:t>
            </a:r>
            <a:r>
              <a:rPr lang="ru-RU" sz="1600" dirty="0" err="1" smtClean="0"/>
              <a:t>ЭЭ</a:t>
            </a:r>
            <a:r>
              <a:rPr lang="ru-RU" sz="1600" dirty="0" smtClean="0"/>
              <a:t>, выявление резервов экономии </a:t>
            </a:r>
            <a:r>
              <a:rPr lang="ru-RU" sz="1600" dirty="0" err="1" smtClean="0"/>
              <a:t>ЭЭ</a:t>
            </a:r>
            <a:r>
              <a:rPr lang="ru-RU" sz="1600" dirty="0" smtClean="0"/>
              <a:t> в системах освещения предприятия;</a:t>
            </a:r>
          </a:p>
          <a:p>
            <a:pPr marL="0" indent="450850">
              <a:buNone/>
            </a:pPr>
            <a:r>
              <a:rPr lang="ru-RU" sz="1600" dirty="0" smtClean="0"/>
              <a:t>- оценка технического состояния </a:t>
            </a:r>
            <a:r>
              <a:rPr lang="ru-RU" sz="1600" dirty="0" err="1" smtClean="0"/>
              <a:t>ОУ</a:t>
            </a:r>
            <a:r>
              <a:rPr lang="ru-RU" sz="1600" dirty="0" smtClean="0"/>
              <a:t> и составляющего ее оборудования, состояния </a:t>
            </a:r>
            <a:r>
              <a:rPr lang="ru-RU" sz="1600" dirty="0" err="1" smtClean="0"/>
              <a:t>светопроемов</a:t>
            </a:r>
            <a:r>
              <a:rPr lang="ru-RU" sz="1600" dirty="0" smtClean="0"/>
              <a:t> и использования естественного освещения, рациональности использования искусственного электрического освещения, наличие и функционирование систем автоматического регулирования электрического освещения;</a:t>
            </a:r>
          </a:p>
          <a:p>
            <a:pPr marL="0" indent="450850">
              <a:buNone/>
            </a:pPr>
            <a:r>
              <a:rPr lang="ru-RU" sz="1600" b="1" dirty="0" smtClean="0"/>
              <a:t>- выявление и оценка потенциала экономии </a:t>
            </a:r>
            <a:r>
              <a:rPr lang="ru-RU" sz="1600" b="1" dirty="0" err="1" smtClean="0"/>
              <a:t>ЭЭ</a:t>
            </a:r>
            <a:r>
              <a:rPr lang="ru-RU" sz="1600" b="1" dirty="0" smtClean="0"/>
              <a:t> в системах электрического освещения;</a:t>
            </a:r>
          </a:p>
          <a:p>
            <a:pPr marL="0" indent="450850">
              <a:buNone/>
            </a:pPr>
            <a:r>
              <a:rPr lang="ru-RU" sz="1600" dirty="0" smtClean="0"/>
              <a:t>- </a:t>
            </a:r>
            <a:r>
              <a:rPr lang="ru-RU" sz="1600" b="1" dirty="0" smtClean="0"/>
              <a:t>разработка мероприятий по реконструкции систем освещения, направленных на оптимальную организацию освещения рабочих мест на предприятии и снижение потребления </a:t>
            </a:r>
            <a:r>
              <a:rPr lang="ru-RU" sz="1600" b="1" dirty="0" err="1" smtClean="0"/>
              <a:t>ЭЭ</a:t>
            </a:r>
            <a:r>
              <a:rPr lang="ru-RU" sz="1600" b="1" dirty="0" smtClean="0"/>
              <a:t> в </a:t>
            </a:r>
            <a:r>
              <a:rPr lang="ru-RU" sz="1600" b="1" dirty="0" err="1" smtClean="0"/>
              <a:t>ОУ</a:t>
            </a:r>
            <a:r>
              <a:rPr lang="ru-RU" sz="1600" b="1" dirty="0" smtClean="0"/>
              <a:t>;</a:t>
            </a:r>
          </a:p>
          <a:p>
            <a:pPr marL="0" indent="450850">
              <a:buNone/>
            </a:pPr>
            <a:r>
              <a:rPr lang="ru-RU" sz="1600" dirty="0" smtClean="0"/>
              <a:t>- определение рационального потребления </a:t>
            </a:r>
            <a:r>
              <a:rPr lang="ru-RU" sz="1600" dirty="0" err="1" smtClean="0"/>
              <a:t>ЭЭ</a:t>
            </a:r>
            <a:r>
              <a:rPr lang="ru-RU" sz="1600" dirty="0" smtClean="0"/>
              <a:t> на нужды освещения предприятия;</a:t>
            </a:r>
          </a:p>
          <a:p>
            <a:pPr marL="0" indent="450850">
              <a:buNone/>
            </a:pPr>
            <a:r>
              <a:rPr lang="ru-RU" sz="1600" dirty="0" smtClean="0"/>
              <a:t>- определение требований к </a:t>
            </a:r>
            <a:r>
              <a:rPr lang="ru-RU" sz="1600" dirty="0" err="1" smtClean="0"/>
              <a:t>ОУ</a:t>
            </a:r>
            <a:r>
              <a:rPr lang="ru-RU" sz="1600" dirty="0" smtClean="0"/>
              <a:t> в соответствии с ее функциональным назначением, характером производственного процесса и видом зрительной работы персонала предприятия.</a:t>
            </a:r>
          </a:p>
          <a:p>
            <a:pPr marL="0" indent="450850" algn="just"/>
            <a:endParaRPr lang="ru-RU"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p:txBody>
          <a:bodyPr>
            <a:noAutofit/>
          </a:bodyPr>
          <a:lstStyle/>
          <a:p>
            <a:r>
              <a:rPr lang="ru-RU" sz="3600" b="1" dirty="0" smtClean="0"/>
              <a:t>Экономика и энергоэффективность внутреннего освещения</a:t>
            </a:r>
            <a:endParaRPr lang="ru-RU" sz="36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643174" y="1714488"/>
            <a:ext cx="4143404" cy="3885805"/>
          </a:xfrm>
          <a:prstGeom prst="rect">
            <a:avLst/>
          </a:prstGeom>
          <a:noFill/>
          <a:ln w="9525">
            <a:noFill/>
            <a:miter lim="800000"/>
            <a:headEnd/>
            <a:tailEnd/>
          </a:ln>
        </p:spPr>
      </p:pic>
      <p:sp>
        <p:nvSpPr>
          <p:cNvPr id="5" name="Прямоугольник 4"/>
          <p:cNvSpPr/>
          <p:nvPr/>
        </p:nvSpPr>
        <p:spPr>
          <a:xfrm>
            <a:off x="2500298" y="5715016"/>
            <a:ext cx="4572000" cy="646331"/>
          </a:xfrm>
          <a:prstGeom prst="rect">
            <a:avLst/>
          </a:prstGeom>
        </p:spPr>
        <p:txBody>
          <a:bodyPr>
            <a:spAutoFit/>
          </a:bodyPr>
          <a:lstStyle/>
          <a:p>
            <a:pPr algn="ctr"/>
            <a:r>
              <a:rPr lang="ru-RU" b="1" dirty="0" smtClean="0"/>
              <a:t>Рис. 2. Обеспечение энергоэффективности осветительной установки</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539552" y="692696"/>
            <a:ext cx="8229600" cy="1439850"/>
          </a:xfrm>
        </p:spPr>
        <p:txBody>
          <a:bodyPr>
            <a:normAutofit fontScale="90000"/>
          </a:bodyPr>
          <a:lstStyle/>
          <a:p>
            <a:r>
              <a:rPr lang="ru-RU" sz="3600" dirty="0" smtClean="0"/>
              <a:t>Повышение светоотдачи источников света</a:t>
            </a:r>
            <a:r>
              <a:rPr lang="ru-RU" dirty="0" smtClean="0"/>
              <a:t/>
            </a:r>
            <a:br>
              <a:rPr lang="ru-RU" dirty="0" smtClean="0"/>
            </a:br>
            <a:endParaRPr lang="ru-RU" dirty="0"/>
          </a:p>
        </p:txBody>
      </p:sp>
      <p:grpSp>
        <p:nvGrpSpPr>
          <p:cNvPr id="7" name="Группа 6"/>
          <p:cNvGrpSpPr/>
          <p:nvPr/>
        </p:nvGrpSpPr>
        <p:grpSpPr>
          <a:xfrm>
            <a:off x="714348" y="2571744"/>
            <a:ext cx="7750329" cy="2994021"/>
            <a:chOff x="928662" y="2500306"/>
            <a:chExt cx="7750329" cy="2994021"/>
          </a:xfrm>
        </p:grpSpPr>
        <p:pic>
          <p:nvPicPr>
            <p:cNvPr id="3074" name="Picture 2" descr="светоотдача ИС"/>
            <p:cNvPicPr>
              <a:picLocks noChangeAspect="1" noChangeArrowheads="1"/>
            </p:cNvPicPr>
            <p:nvPr/>
          </p:nvPicPr>
          <p:blipFill>
            <a:blip r:embed="rId2" cstate="print"/>
            <a:srcRect/>
            <a:stretch>
              <a:fillRect/>
            </a:stretch>
          </p:blipFill>
          <p:spPr bwMode="auto">
            <a:xfrm>
              <a:off x="928662" y="2500306"/>
              <a:ext cx="7750329" cy="2994021"/>
            </a:xfrm>
            <a:prstGeom prst="rect">
              <a:avLst/>
            </a:prstGeom>
            <a:noFill/>
            <a:ln w="9525">
              <a:noFill/>
              <a:miter lim="800000"/>
              <a:headEnd/>
              <a:tailEnd/>
            </a:ln>
          </p:spPr>
        </p:pic>
        <p:sp>
          <p:nvSpPr>
            <p:cNvPr id="6" name="Прямоугольник 5"/>
            <p:cNvSpPr/>
            <p:nvPr/>
          </p:nvSpPr>
          <p:spPr>
            <a:xfrm>
              <a:off x="7358082" y="2500306"/>
              <a:ext cx="1285884"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aphicFrame>
        <p:nvGraphicFramePr>
          <p:cNvPr id="8" name="Таблица 7"/>
          <p:cNvGraphicFramePr>
            <a:graphicFrameLocks noGrp="1"/>
          </p:cNvGraphicFramePr>
          <p:nvPr/>
        </p:nvGraphicFramePr>
        <p:xfrm>
          <a:off x="755576" y="5445224"/>
          <a:ext cx="7704855" cy="370840"/>
        </p:xfrm>
        <a:graphic>
          <a:graphicData uri="http://schemas.openxmlformats.org/drawingml/2006/table">
            <a:tbl>
              <a:tblPr firstRow="1" bandRow="1">
                <a:tableStyleId>{5940675A-B579-460E-94D1-54222C63F5DA}</a:tableStyleId>
              </a:tblPr>
              <a:tblGrid>
                <a:gridCol w="2664296"/>
                <a:gridCol w="1152128"/>
                <a:gridCol w="1224136"/>
                <a:gridCol w="1368152"/>
                <a:gridCol w="1296143"/>
              </a:tblGrid>
              <a:tr h="370840">
                <a:tc>
                  <a:txBody>
                    <a:bodyPr/>
                    <a:lstStyle/>
                    <a:p>
                      <a:r>
                        <a:rPr lang="ru-RU" sz="1100" dirty="0" smtClean="0">
                          <a:solidFill>
                            <a:schemeClr val="tx1">
                              <a:lumMod val="65000"/>
                              <a:lumOff val="35000"/>
                            </a:schemeClr>
                          </a:solidFill>
                          <a:latin typeface="+mj-lt"/>
                        </a:rPr>
                        <a:t>Светодиодная лампа (</a:t>
                      </a:r>
                      <a:r>
                        <a:rPr lang="ru-RU" sz="1100" dirty="0" err="1" smtClean="0">
                          <a:solidFill>
                            <a:schemeClr val="tx1">
                              <a:lumMod val="65000"/>
                              <a:lumOff val="35000"/>
                            </a:schemeClr>
                          </a:solidFill>
                          <a:latin typeface="+mj-lt"/>
                        </a:rPr>
                        <a:t>СД</a:t>
                      </a:r>
                      <a:r>
                        <a:rPr lang="ru-RU" sz="1100" dirty="0" smtClean="0">
                          <a:solidFill>
                            <a:schemeClr val="tx1">
                              <a:lumMod val="65000"/>
                              <a:lumOff val="35000"/>
                            </a:schemeClr>
                          </a:solidFill>
                          <a:latin typeface="+mj-lt"/>
                        </a:rPr>
                        <a:t>)</a:t>
                      </a:r>
                      <a:endParaRPr lang="ru-RU" sz="1100" dirty="0">
                        <a:solidFill>
                          <a:schemeClr val="tx1">
                            <a:lumMod val="65000"/>
                            <a:lumOff val="35000"/>
                          </a:schemeClr>
                        </a:solidFill>
                        <a:latin typeface="+mj-l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ru-RU" sz="1100" dirty="0" smtClean="0">
                          <a:solidFill>
                            <a:schemeClr val="tx1">
                              <a:lumMod val="65000"/>
                              <a:lumOff val="35000"/>
                            </a:schemeClr>
                          </a:solidFill>
                          <a:latin typeface="+mj-lt"/>
                        </a:rPr>
                        <a:t>115</a:t>
                      </a:r>
                      <a:endParaRPr lang="ru-RU" sz="1100" dirty="0">
                        <a:solidFill>
                          <a:schemeClr val="tx1">
                            <a:lumMod val="65000"/>
                            <a:lumOff val="35000"/>
                          </a:schemeClr>
                        </a:solidFill>
                        <a:latin typeface="+mj-l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ru-RU" sz="1100" dirty="0" smtClean="0">
                          <a:solidFill>
                            <a:schemeClr val="tx1">
                              <a:lumMod val="65000"/>
                              <a:lumOff val="35000"/>
                            </a:schemeClr>
                          </a:solidFill>
                          <a:latin typeface="+mj-lt"/>
                        </a:rPr>
                        <a:t>50 000</a:t>
                      </a:r>
                      <a:endParaRPr lang="ru-RU" sz="1100" dirty="0">
                        <a:solidFill>
                          <a:schemeClr val="tx1">
                            <a:lumMod val="65000"/>
                            <a:lumOff val="35000"/>
                          </a:schemeClr>
                        </a:solidFill>
                        <a:latin typeface="+mj-l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ru-RU" sz="1100" dirty="0" smtClean="0">
                          <a:solidFill>
                            <a:schemeClr val="tx1">
                              <a:lumMod val="65000"/>
                              <a:lumOff val="35000"/>
                            </a:schemeClr>
                          </a:solidFill>
                          <a:latin typeface="+mj-lt"/>
                        </a:rPr>
                        <a:t>80-90</a:t>
                      </a:r>
                      <a:endParaRPr lang="ru-RU" sz="1100" dirty="0">
                        <a:solidFill>
                          <a:schemeClr val="tx1">
                            <a:lumMod val="65000"/>
                            <a:lumOff val="35000"/>
                          </a:schemeClr>
                        </a:solidFill>
                        <a:latin typeface="+mj-l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endParaRPr lang="ru-RU" sz="1100" dirty="0">
                        <a:solidFill>
                          <a:schemeClr val="tx1">
                            <a:lumMod val="65000"/>
                            <a:lumOff val="35000"/>
                          </a:schemeClr>
                        </a:solidFill>
                        <a:latin typeface="+mj-l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Увеличение КПД светильников</a:t>
            </a:r>
            <a:endParaRPr lang="ru-RU" sz="3200" dirty="0"/>
          </a:p>
        </p:txBody>
      </p:sp>
      <p:graphicFrame>
        <p:nvGraphicFramePr>
          <p:cNvPr id="4" name="Содержимое 3"/>
          <p:cNvGraphicFramePr>
            <a:graphicFrameLocks noGrp="1"/>
          </p:cNvGraphicFramePr>
          <p:nvPr>
            <p:ph idx="1"/>
          </p:nvPr>
        </p:nvGraphicFramePr>
        <p:xfrm>
          <a:off x="1619672" y="2204864"/>
          <a:ext cx="6562725" cy="2706301"/>
        </p:xfrm>
        <a:graphic>
          <a:graphicData uri="http://schemas.openxmlformats.org/drawingml/2006/table">
            <a:tbl>
              <a:tblPr>
                <a:tableStyleId>{3C2FFA5D-87B4-456A-9821-1D502468CF0F}</a:tableStyleId>
              </a:tblPr>
              <a:tblGrid>
                <a:gridCol w="2187575"/>
                <a:gridCol w="2187575"/>
                <a:gridCol w="2187575"/>
              </a:tblGrid>
              <a:tr h="720080">
                <a:tc gridSpan="2">
                  <a:txBody>
                    <a:bodyPr/>
                    <a:lstStyle/>
                    <a:p>
                      <a:pPr algn="ctr">
                        <a:lnSpc>
                          <a:spcPts val="1350"/>
                        </a:lnSpc>
                        <a:spcAft>
                          <a:spcPts val="0"/>
                        </a:spcAft>
                      </a:pPr>
                      <a:r>
                        <a:rPr lang="ru-RU" sz="1400" dirty="0"/>
                        <a:t>Класс светильника по </a:t>
                      </a:r>
                      <a:r>
                        <a:rPr lang="ru-RU" sz="1400" dirty="0" err="1"/>
                        <a:t>светораспределению</a:t>
                      </a:r>
                      <a:endParaRPr lang="ru-RU" sz="1400" dirty="0">
                        <a:solidFill>
                          <a:srgbClr val="000000"/>
                        </a:solidFill>
                        <a:latin typeface="Times New Roman"/>
                        <a:ea typeface="Times New Roman"/>
                        <a:cs typeface="Times New Roman"/>
                      </a:endParaRPr>
                    </a:p>
                  </a:txBody>
                  <a:tcPr marL="0" marR="0" marT="0" marB="0" anchor="ctr"/>
                </a:tc>
                <a:tc hMerge="1">
                  <a:txBody>
                    <a:bodyPr/>
                    <a:lstStyle/>
                    <a:p>
                      <a:endParaRPr lang="ru-RU"/>
                    </a:p>
                  </a:txBody>
                  <a:tcPr/>
                </a:tc>
                <a:tc rowSpan="2">
                  <a:txBody>
                    <a:bodyPr/>
                    <a:lstStyle/>
                    <a:p>
                      <a:pPr algn="ctr">
                        <a:lnSpc>
                          <a:spcPts val="1350"/>
                        </a:lnSpc>
                        <a:spcAft>
                          <a:spcPts val="0"/>
                        </a:spcAft>
                      </a:pPr>
                      <a:r>
                        <a:rPr lang="ru-RU" sz="1400"/>
                        <a:t>Доля светового потока, </a:t>
                      </a:r>
                      <a:br>
                        <a:rPr lang="ru-RU" sz="1400"/>
                      </a:br>
                      <a:r>
                        <a:rPr lang="ru-RU" sz="1400"/>
                        <a:t>направляемого в нижнюю полусферу, </a:t>
                      </a:r>
                      <a:br>
                        <a:rPr lang="ru-RU" sz="1400"/>
                      </a:br>
                      <a:r>
                        <a:rPr lang="ru-RU" sz="1400"/>
                        <a:t>от всего светового потока светильника, %</a:t>
                      </a:r>
                      <a:endParaRPr lang="ru-RU" sz="1400">
                        <a:solidFill>
                          <a:srgbClr val="000000"/>
                        </a:solidFill>
                        <a:latin typeface="Times New Roman"/>
                        <a:ea typeface="Times New Roman"/>
                        <a:cs typeface="Times New Roman"/>
                      </a:endParaRPr>
                    </a:p>
                  </a:txBody>
                  <a:tcPr marL="0" marR="0" marT="0" marB="0" anchor="ctr"/>
                </a:tc>
              </a:tr>
              <a:tr h="432048">
                <a:tc>
                  <a:txBody>
                    <a:bodyPr/>
                    <a:lstStyle/>
                    <a:p>
                      <a:pPr algn="ctr">
                        <a:lnSpc>
                          <a:spcPts val="1350"/>
                        </a:lnSpc>
                        <a:spcAft>
                          <a:spcPts val="0"/>
                        </a:spcAft>
                      </a:pPr>
                      <a:r>
                        <a:rPr lang="ru-RU" sz="1400" dirty="0"/>
                        <a:t>Обозначение</a:t>
                      </a:r>
                      <a:endParaRPr lang="ru-RU" sz="1400" dirty="0">
                        <a:solidFill>
                          <a:srgbClr val="000000"/>
                        </a:solidFill>
                        <a:latin typeface="Times New Roman"/>
                        <a:ea typeface="Times New Roman"/>
                        <a:cs typeface="Times New Roman"/>
                      </a:endParaRPr>
                    </a:p>
                  </a:txBody>
                  <a:tcPr marL="0" marR="0" marT="0" marB="0" anchor="ctr"/>
                </a:tc>
                <a:tc>
                  <a:txBody>
                    <a:bodyPr/>
                    <a:lstStyle/>
                    <a:p>
                      <a:pPr algn="ctr">
                        <a:lnSpc>
                          <a:spcPts val="1350"/>
                        </a:lnSpc>
                        <a:spcAft>
                          <a:spcPts val="0"/>
                        </a:spcAft>
                      </a:pPr>
                      <a:r>
                        <a:rPr lang="ru-RU" sz="1400" dirty="0"/>
                        <a:t>Наименование</a:t>
                      </a:r>
                      <a:endParaRPr lang="ru-RU" sz="1400" dirty="0">
                        <a:solidFill>
                          <a:srgbClr val="000000"/>
                        </a:solidFill>
                        <a:latin typeface="Times New Roman"/>
                        <a:ea typeface="Times New Roman"/>
                        <a:cs typeface="Times New Roman"/>
                      </a:endParaRPr>
                    </a:p>
                  </a:txBody>
                  <a:tcPr marL="0" marR="0" marT="0" marB="0" anchor="ctr"/>
                </a:tc>
                <a:tc vMerge="1">
                  <a:txBody>
                    <a:bodyPr/>
                    <a:lstStyle/>
                    <a:p>
                      <a:endParaRPr lang="ru-RU"/>
                    </a:p>
                  </a:txBody>
                  <a:tcPr/>
                </a:tc>
              </a:tr>
              <a:tr h="222025">
                <a:tc>
                  <a:txBody>
                    <a:bodyPr/>
                    <a:lstStyle/>
                    <a:p>
                      <a:pPr algn="ctr">
                        <a:lnSpc>
                          <a:spcPts val="1350"/>
                        </a:lnSpc>
                        <a:spcAft>
                          <a:spcPts val="0"/>
                        </a:spcAft>
                      </a:pPr>
                      <a:r>
                        <a:rPr lang="ru-RU" sz="1400" dirty="0" err="1"/>
                        <a:t>П</a:t>
                      </a:r>
                      <a:r>
                        <a:rPr lang="ru-RU" sz="1400" dirty="0"/>
                        <a:t> (</a:t>
                      </a:r>
                      <a:r>
                        <a:rPr lang="ru-RU" sz="1400" dirty="0" err="1"/>
                        <a:t>I</a:t>
                      </a:r>
                      <a:r>
                        <a:rPr lang="ru-RU" sz="1400" dirty="0"/>
                        <a:t>)</a:t>
                      </a:r>
                      <a:endParaRPr lang="ru-RU" sz="1400" dirty="0">
                        <a:solidFill>
                          <a:srgbClr val="000000"/>
                        </a:solidFill>
                        <a:latin typeface="Times New Roman"/>
                        <a:ea typeface="Times New Roman"/>
                        <a:cs typeface="Times New Roman"/>
                      </a:endParaRPr>
                    </a:p>
                  </a:txBody>
                  <a:tcPr marL="0" marR="0" marT="0" marB="0" anchor="ctr"/>
                </a:tc>
                <a:tc>
                  <a:txBody>
                    <a:bodyPr/>
                    <a:lstStyle/>
                    <a:p>
                      <a:pPr algn="ctr">
                        <a:lnSpc>
                          <a:spcPts val="1350"/>
                        </a:lnSpc>
                        <a:spcAft>
                          <a:spcPts val="0"/>
                        </a:spcAft>
                      </a:pPr>
                      <a:r>
                        <a:rPr lang="ru-RU" sz="1400" dirty="0"/>
                        <a:t>Прямого света</a:t>
                      </a:r>
                      <a:endParaRPr lang="ru-RU" sz="1400" dirty="0">
                        <a:solidFill>
                          <a:srgbClr val="000000"/>
                        </a:solidFill>
                        <a:latin typeface="Times New Roman"/>
                        <a:ea typeface="Times New Roman"/>
                        <a:cs typeface="Times New Roman"/>
                      </a:endParaRPr>
                    </a:p>
                  </a:txBody>
                  <a:tcPr marL="0" marR="0" marT="0" marB="0" anchor="ctr"/>
                </a:tc>
                <a:tc>
                  <a:txBody>
                    <a:bodyPr/>
                    <a:lstStyle/>
                    <a:p>
                      <a:pPr algn="ctr">
                        <a:lnSpc>
                          <a:spcPts val="1350"/>
                        </a:lnSpc>
                        <a:spcAft>
                          <a:spcPts val="0"/>
                        </a:spcAft>
                      </a:pPr>
                      <a:r>
                        <a:rPr lang="ru-RU" sz="1400"/>
                        <a:t>80</a:t>
                      </a:r>
                      <a:endParaRPr lang="ru-RU" sz="1400">
                        <a:solidFill>
                          <a:srgbClr val="000000"/>
                        </a:solidFill>
                        <a:latin typeface="Times New Roman"/>
                        <a:ea typeface="Times New Roman"/>
                        <a:cs typeface="Times New Roman"/>
                      </a:endParaRPr>
                    </a:p>
                  </a:txBody>
                  <a:tcPr marL="0" marR="0" marT="0" marB="0" anchor="ctr"/>
                </a:tc>
              </a:tr>
              <a:tr h="444049">
                <a:tc>
                  <a:txBody>
                    <a:bodyPr/>
                    <a:lstStyle/>
                    <a:p>
                      <a:pPr algn="ctr">
                        <a:lnSpc>
                          <a:spcPts val="1350"/>
                        </a:lnSpc>
                        <a:spcAft>
                          <a:spcPts val="0"/>
                        </a:spcAft>
                      </a:pPr>
                      <a:r>
                        <a:rPr lang="ru-RU" sz="1400"/>
                        <a:t>Н (II)</a:t>
                      </a:r>
                      <a:endParaRPr lang="ru-RU" sz="1400">
                        <a:solidFill>
                          <a:srgbClr val="000000"/>
                        </a:solidFill>
                        <a:latin typeface="Times New Roman"/>
                        <a:ea typeface="Times New Roman"/>
                        <a:cs typeface="Times New Roman"/>
                      </a:endParaRPr>
                    </a:p>
                  </a:txBody>
                  <a:tcPr marL="0" marR="0" marT="0" marB="0" anchor="ctr"/>
                </a:tc>
                <a:tc>
                  <a:txBody>
                    <a:bodyPr/>
                    <a:lstStyle/>
                    <a:p>
                      <a:pPr algn="ctr">
                        <a:lnSpc>
                          <a:spcPts val="1350"/>
                        </a:lnSpc>
                        <a:spcAft>
                          <a:spcPts val="0"/>
                        </a:spcAft>
                      </a:pPr>
                      <a:r>
                        <a:rPr lang="ru-RU" sz="1400"/>
                        <a:t>Преимущественно прямого света</a:t>
                      </a:r>
                      <a:endParaRPr lang="ru-RU" sz="1400">
                        <a:solidFill>
                          <a:srgbClr val="000000"/>
                        </a:solidFill>
                        <a:latin typeface="Times New Roman"/>
                        <a:ea typeface="Times New Roman"/>
                        <a:cs typeface="Times New Roman"/>
                      </a:endParaRPr>
                    </a:p>
                  </a:txBody>
                  <a:tcPr marL="0" marR="0" marT="0" marB="0" anchor="ctr"/>
                </a:tc>
                <a:tc>
                  <a:txBody>
                    <a:bodyPr/>
                    <a:lstStyle/>
                    <a:p>
                      <a:pPr algn="ctr">
                        <a:lnSpc>
                          <a:spcPts val="1350"/>
                        </a:lnSpc>
                        <a:spcAft>
                          <a:spcPts val="0"/>
                        </a:spcAft>
                      </a:pPr>
                      <a:r>
                        <a:rPr lang="ru-RU" sz="1400" dirty="0"/>
                        <a:t>60–80</a:t>
                      </a:r>
                      <a:endParaRPr lang="ru-RU" sz="1400" dirty="0">
                        <a:solidFill>
                          <a:srgbClr val="000000"/>
                        </a:solidFill>
                        <a:latin typeface="Times New Roman"/>
                        <a:ea typeface="Times New Roman"/>
                        <a:cs typeface="Times New Roman"/>
                      </a:endParaRPr>
                    </a:p>
                  </a:txBody>
                  <a:tcPr marL="0" marR="0" marT="0" marB="0" anchor="ctr"/>
                </a:tc>
              </a:tr>
              <a:tr h="222025">
                <a:tc>
                  <a:txBody>
                    <a:bodyPr/>
                    <a:lstStyle/>
                    <a:p>
                      <a:pPr algn="ctr">
                        <a:lnSpc>
                          <a:spcPts val="1350"/>
                        </a:lnSpc>
                        <a:spcAft>
                          <a:spcPts val="0"/>
                        </a:spcAft>
                      </a:pPr>
                      <a:r>
                        <a:rPr lang="ru-RU" sz="1400"/>
                        <a:t>Р (III)</a:t>
                      </a:r>
                      <a:endParaRPr lang="ru-RU" sz="1400">
                        <a:solidFill>
                          <a:srgbClr val="000000"/>
                        </a:solidFill>
                        <a:latin typeface="Times New Roman"/>
                        <a:ea typeface="Times New Roman"/>
                        <a:cs typeface="Times New Roman"/>
                      </a:endParaRPr>
                    </a:p>
                  </a:txBody>
                  <a:tcPr marL="0" marR="0" marT="0" marB="0" anchor="ctr"/>
                </a:tc>
                <a:tc>
                  <a:txBody>
                    <a:bodyPr/>
                    <a:lstStyle/>
                    <a:p>
                      <a:pPr algn="ctr">
                        <a:lnSpc>
                          <a:spcPts val="1350"/>
                        </a:lnSpc>
                        <a:spcAft>
                          <a:spcPts val="0"/>
                        </a:spcAft>
                      </a:pPr>
                      <a:r>
                        <a:rPr lang="ru-RU" sz="1400"/>
                        <a:t>Рассеянного света</a:t>
                      </a:r>
                      <a:endParaRPr lang="ru-RU" sz="1400">
                        <a:solidFill>
                          <a:srgbClr val="000000"/>
                        </a:solidFill>
                        <a:latin typeface="Times New Roman"/>
                        <a:ea typeface="Times New Roman"/>
                        <a:cs typeface="Times New Roman"/>
                      </a:endParaRPr>
                    </a:p>
                  </a:txBody>
                  <a:tcPr marL="0" marR="0" marT="0" marB="0" anchor="ctr"/>
                </a:tc>
                <a:tc>
                  <a:txBody>
                    <a:bodyPr/>
                    <a:lstStyle/>
                    <a:p>
                      <a:pPr algn="ctr">
                        <a:lnSpc>
                          <a:spcPts val="1350"/>
                        </a:lnSpc>
                        <a:spcAft>
                          <a:spcPts val="0"/>
                        </a:spcAft>
                      </a:pPr>
                      <a:r>
                        <a:rPr lang="ru-RU" sz="1400" dirty="0"/>
                        <a:t>40–60</a:t>
                      </a:r>
                      <a:endParaRPr lang="ru-RU" sz="1400" dirty="0">
                        <a:solidFill>
                          <a:srgbClr val="000000"/>
                        </a:solidFill>
                        <a:latin typeface="Times New Roman"/>
                        <a:ea typeface="Times New Roman"/>
                        <a:cs typeface="Times New Roman"/>
                      </a:endParaRPr>
                    </a:p>
                  </a:txBody>
                  <a:tcPr marL="0" marR="0" marT="0" marB="0" anchor="ctr"/>
                </a:tc>
              </a:tr>
              <a:tr h="444049">
                <a:tc>
                  <a:txBody>
                    <a:bodyPr/>
                    <a:lstStyle/>
                    <a:p>
                      <a:pPr algn="ctr">
                        <a:lnSpc>
                          <a:spcPts val="1350"/>
                        </a:lnSpc>
                        <a:spcAft>
                          <a:spcPts val="0"/>
                        </a:spcAft>
                      </a:pPr>
                      <a:r>
                        <a:rPr lang="ru-RU" sz="1400"/>
                        <a:t>В (IV)</a:t>
                      </a:r>
                      <a:endParaRPr lang="ru-RU" sz="1400">
                        <a:solidFill>
                          <a:srgbClr val="000000"/>
                        </a:solidFill>
                        <a:latin typeface="Times New Roman"/>
                        <a:ea typeface="Times New Roman"/>
                        <a:cs typeface="Times New Roman"/>
                      </a:endParaRPr>
                    </a:p>
                  </a:txBody>
                  <a:tcPr marL="0" marR="0" marT="0" marB="0" anchor="ctr"/>
                </a:tc>
                <a:tc>
                  <a:txBody>
                    <a:bodyPr/>
                    <a:lstStyle/>
                    <a:p>
                      <a:pPr algn="ctr">
                        <a:lnSpc>
                          <a:spcPts val="1350"/>
                        </a:lnSpc>
                        <a:spcAft>
                          <a:spcPts val="0"/>
                        </a:spcAft>
                      </a:pPr>
                      <a:r>
                        <a:rPr lang="ru-RU" sz="1400" dirty="0"/>
                        <a:t>Преимущественно отраженного света</a:t>
                      </a:r>
                      <a:endParaRPr lang="ru-RU" sz="1400" dirty="0">
                        <a:solidFill>
                          <a:srgbClr val="000000"/>
                        </a:solidFill>
                        <a:latin typeface="Times New Roman"/>
                        <a:ea typeface="Times New Roman"/>
                        <a:cs typeface="Times New Roman"/>
                      </a:endParaRPr>
                    </a:p>
                  </a:txBody>
                  <a:tcPr marL="0" marR="0" marT="0" marB="0" anchor="ctr"/>
                </a:tc>
                <a:tc>
                  <a:txBody>
                    <a:bodyPr/>
                    <a:lstStyle/>
                    <a:p>
                      <a:pPr algn="ctr">
                        <a:lnSpc>
                          <a:spcPts val="1350"/>
                        </a:lnSpc>
                        <a:spcAft>
                          <a:spcPts val="0"/>
                        </a:spcAft>
                      </a:pPr>
                      <a:r>
                        <a:rPr lang="ru-RU" sz="1400" dirty="0"/>
                        <a:t>20–40</a:t>
                      </a:r>
                      <a:endParaRPr lang="ru-RU" sz="1400" dirty="0">
                        <a:solidFill>
                          <a:srgbClr val="000000"/>
                        </a:solidFill>
                        <a:latin typeface="Times New Roman"/>
                        <a:ea typeface="Times New Roman"/>
                        <a:cs typeface="Times New Roman"/>
                      </a:endParaRPr>
                    </a:p>
                  </a:txBody>
                  <a:tcPr marL="0" marR="0" marT="0" marB="0" anchor="ctr"/>
                </a:tc>
              </a:tr>
              <a:tr h="222025">
                <a:tc>
                  <a:txBody>
                    <a:bodyPr/>
                    <a:lstStyle/>
                    <a:p>
                      <a:pPr algn="ctr">
                        <a:lnSpc>
                          <a:spcPts val="1350"/>
                        </a:lnSpc>
                        <a:spcAft>
                          <a:spcPts val="0"/>
                        </a:spcAft>
                      </a:pPr>
                      <a:r>
                        <a:rPr lang="ru-RU" sz="1400"/>
                        <a:t>О (V)</a:t>
                      </a:r>
                      <a:endParaRPr lang="ru-RU" sz="1400">
                        <a:solidFill>
                          <a:srgbClr val="000000"/>
                        </a:solidFill>
                        <a:latin typeface="Times New Roman"/>
                        <a:ea typeface="Times New Roman"/>
                        <a:cs typeface="Times New Roman"/>
                      </a:endParaRPr>
                    </a:p>
                  </a:txBody>
                  <a:tcPr marL="0" marR="0" marT="0" marB="0" anchor="ctr"/>
                </a:tc>
                <a:tc>
                  <a:txBody>
                    <a:bodyPr/>
                    <a:lstStyle/>
                    <a:p>
                      <a:pPr algn="ctr">
                        <a:lnSpc>
                          <a:spcPts val="1350"/>
                        </a:lnSpc>
                        <a:spcAft>
                          <a:spcPts val="0"/>
                        </a:spcAft>
                      </a:pPr>
                      <a:r>
                        <a:rPr lang="ru-RU" sz="1400"/>
                        <a:t>Отраженного света</a:t>
                      </a:r>
                      <a:endParaRPr lang="ru-RU" sz="1400">
                        <a:solidFill>
                          <a:srgbClr val="000000"/>
                        </a:solidFill>
                        <a:latin typeface="Times New Roman"/>
                        <a:ea typeface="Times New Roman"/>
                        <a:cs typeface="Times New Roman"/>
                      </a:endParaRPr>
                    </a:p>
                  </a:txBody>
                  <a:tcPr marL="0" marR="0" marT="0" marB="0" anchor="ctr"/>
                </a:tc>
                <a:tc>
                  <a:txBody>
                    <a:bodyPr/>
                    <a:lstStyle/>
                    <a:p>
                      <a:pPr algn="ctr">
                        <a:lnSpc>
                          <a:spcPts val="1350"/>
                        </a:lnSpc>
                        <a:spcAft>
                          <a:spcPts val="0"/>
                        </a:spcAft>
                      </a:pPr>
                      <a:r>
                        <a:rPr lang="ru-RU" sz="1400" dirty="0"/>
                        <a:t>20</a:t>
                      </a:r>
                      <a:endParaRPr lang="ru-RU" sz="1400" dirty="0">
                        <a:solidFill>
                          <a:srgbClr val="000000"/>
                        </a:solidFill>
                        <a:latin typeface="Times New Roman"/>
                        <a:ea typeface="Times New Roman"/>
                        <a:cs typeface="Times New Roman"/>
                      </a:endParaRPr>
                    </a:p>
                  </a:txBody>
                  <a:tcPr marL="0" marR="0" marT="0" marB="0" anchor="ctr"/>
                </a:tc>
              </a:tr>
            </a:tbl>
          </a:graphicData>
        </a:graphic>
      </p:graphicFrame>
      <p:sp>
        <p:nvSpPr>
          <p:cNvPr id="1027" name="Rectangle 3"/>
          <p:cNvSpPr>
            <a:spLocks noChangeArrowheads="1"/>
          </p:cNvSpPr>
          <p:nvPr/>
        </p:nvSpPr>
        <p:spPr bwMode="auto">
          <a:xfrm>
            <a:off x="1187624" y="1416060"/>
            <a:ext cx="748883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424242"/>
                </a:solidFill>
                <a:effectLst/>
                <a:latin typeface="Arial" pitchFamily="34" charset="0"/>
                <a:ea typeface="Times New Roman" pitchFamily="18" charset="0"/>
                <a:cs typeface="Times New Roman" pitchFamily="18" charset="0"/>
              </a:rPr>
              <a:t>Таблица 1. Классификация светильников по </a:t>
            </a:r>
            <a:r>
              <a:rPr kumimoji="0" lang="ru-RU" sz="1600" b="1" i="0" u="none" strike="noStrike" cap="none" normalizeH="0" baseline="0" dirty="0" err="1" smtClean="0">
                <a:ln>
                  <a:noFill/>
                </a:ln>
                <a:solidFill>
                  <a:srgbClr val="424242"/>
                </a:solidFill>
                <a:effectLst/>
                <a:latin typeface="Arial" pitchFamily="34" charset="0"/>
                <a:ea typeface="Times New Roman" pitchFamily="18" charset="0"/>
                <a:cs typeface="Times New Roman" pitchFamily="18" charset="0"/>
              </a:rPr>
              <a:t>светораспределению</a:t>
            </a:r>
            <a:r>
              <a:rPr kumimoji="0" lang="ru-RU" sz="1600" b="1" i="0" u="none" strike="noStrike" cap="none" normalizeH="0" baseline="0" dirty="0" smtClean="0">
                <a:ln>
                  <a:noFill/>
                </a:ln>
                <a:solidFill>
                  <a:srgbClr val="424242"/>
                </a:solidFill>
                <a:effectLst/>
                <a:latin typeface="Arial" pitchFamily="34" charset="0"/>
                <a:ea typeface="Times New Roman" pitchFamily="18" charset="0"/>
                <a:cs typeface="Times New Roman" pitchFamily="18" charset="0"/>
              </a:rPr>
              <a:t> и доле светового потока</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424242"/>
                </a:solidFill>
                <a:effectLst/>
                <a:latin typeface="Arial"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Увеличение КПД светильников</a:t>
            </a:r>
            <a:endParaRPr lang="ru-RU" sz="3200" dirty="0"/>
          </a:p>
        </p:txBody>
      </p:sp>
      <p:graphicFrame>
        <p:nvGraphicFramePr>
          <p:cNvPr id="4" name="Содержимое 3"/>
          <p:cNvGraphicFramePr>
            <a:graphicFrameLocks noGrp="1"/>
          </p:cNvGraphicFramePr>
          <p:nvPr>
            <p:ph idx="1"/>
          </p:nvPr>
        </p:nvGraphicFramePr>
        <p:xfrm>
          <a:off x="1547664" y="2348880"/>
          <a:ext cx="6562724" cy="3169920"/>
        </p:xfrm>
        <a:graphic>
          <a:graphicData uri="http://schemas.openxmlformats.org/drawingml/2006/table">
            <a:tbl>
              <a:tblPr>
                <a:tableStyleId>{3C2FFA5D-87B4-456A-9821-1D502468CF0F}</a:tableStyleId>
              </a:tblPr>
              <a:tblGrid>
                <a:gridCol w="1440160"/>
                <a:gridCol w="1841202"/>
                <a:gridCol w="1640681"/>
                <a:gridCol w="1640681"/>
              </a:tblGrid>
              <a:tr h="0">
                <a:tc gridSpan="2">
                  <a:txBody>
                    <a:bodyPr/>
                    <a:lstStyle/>
                    <a:p>
                      <a:pPr algn="ctr">
                        <a:lnSpc>
                          <a:spcPct val="100000"/>
                        </a:lnSpc>
                        <a:spcAft>
                          <a:spcPts val="0"/>
                        </a:spcAft>
                      </a:pPr>
                      <a:r>
                        <a:rPr lang="ru-RU" sz="1600" dirty="0"/>
                        <a:t>Тип кривой силы света</a:t>
                      </a:r>
                      <a:endParaRPr lang="ru-RU" sz="1600" dirty="0">
                        <a:solidFill>
                          <a:srgbClr val="000000"/>
                        </a:solidFill>
                        <a:latin typeface="Times New Roman"/>
                        <a:ea typeface="Times New Roman"/>
                        <a:cs typeface="Times New Roman"/>
                      </a:endParaRPr>
                    </a:p>
                  </a:txBody>
                  <a:tcPr marL="0" marR="0" marT="0" marB="0" anchor="ctr"/>
                </a:tc>
                <a:tc hMerge="1">
                  <a:txBody>
                    <a:bodyPr/>
                    <a:lstStyle/>
                    <a:p>
                      <a:endParaRPr lang="ru-RU"/>
                    </a:p>
                  </a:txBody>
                  <a:tcPr/>
                </a:tc>
                <a:tc rowSpan="2">
                  <a:txBody>
                    <a:bodyPr/>
                    <a:lstStyle/>
                    <a:p>
                      <a:pPr algn="ctr">
                        <a:lnSpc>
                          <a:spcPct val="100000"/>
                        </a:lnSpc>
                        <a:spcAft>
                          <a:spcPts val="0"/>
                        </a:spcAft>
                      </a:pPr>
                      <a:r>
                        <a:rPr lang="ru-RU" sz="1600"/>
                        <a:t>Зона направлений максимальной силы света</a:t>
                      </a:r>
                      <a:endParaRPr lang="ru-RU" sz="1600">
                        <a:solidFill>
                          <a:srgbClr val="000000"/>
                        </a:solidFill>
                        <a:latin typeface="Times New Roman"/>
                        <a:ea typeface="Times New Roman"/>
                        <a:cs typeface="Times New Roman"/>
                      </a:endParaRPr>
                    </a:p>
                  </a:txBody>
                  <a:tcPr marL="0" marR="0" marT="0" marB="0" anchor="ctr"/>
                </a:tc>
                <a:tc rowSpan="2">
                  <a:txBody>
                    <a:bodyPr/>
                    <a:lstStyle/>
                    <a:p>
                      <a:pPr algn="ctr">
                        <a:lnSpc>
                          <a:spcPct val="100000"/>
                        </a:lnSpc>
                        <a:spcAft>
                          <a:spcPts val="0"/>
                        </a:spcAft>
                      </a:pPr>
                      <a:r>
                        <a:rPr lang="ru-RU" sz="1600" dirty="0"/>
                        <a:t>Коэффициент формы </a:t>
                      </a:r>
                      <a:r>
                        <a:rPr lang="ru-RU" sz="1600" dirty="0" smtClean="0"/>
                        <a:t>КСС</a:t>
                      </a:r>
                    </a:p>
                    <a:p>
                      <a:pPr algn="ctr">
                        <a:lnSpc>
                          <a:spcPct val="100000"/>
                        </a:lnSpc>
                        <a:spcAft>
                          <a:spcPts val="0"/>
                        </a:spcAft>
                      </a:pPr>
                      <a:r>
                        <a:rPr lang="ru-RU" sz="1600" dirty="0"/>
                        <a:t/>
                      </a:r>
                      <a:br>
                        <a:rPr lang="ru-RU" sz="1600" dirty="0"/>
                      </a:br>
                      <a:endParaRPr lang="ru-RU" sz="1600" dirty="0">
                        <a:solidFill>
                          <a:srgbClr val="000000"/>
                        </a:solidFill>
                        <a:latin typeface="Times New Roman"/>
                        <a:ea typeface="Times New Roman"/>
                        <a:cs typeface="Times New Roman"/>
                      </a:endParaRPr>
                    </a:p>
                  </a:txBody>
                  <a:tcPr marL="0" marR="0" marT="0" marB="0" anchor="ctr"/>
                </a:tc>
              </a:tr>
              <a:tr h="0">
                <a:tc>
                  <a:txBody>
                    <a:bodyPr/>
                    <a:lstStyle/>
                    <a:p>
                      <a:pPr algn="ctr">
                        <a:lnSpc>
                          <a:spcPct val="100000"/>
                        </a:lnSpc>
                        <a:spcAft>
                          <a:spcPts val="0"/>
                        </a:spcAft>
                      </a:pPr>
                      <a:r>
                        <a:rPr lang="ru-RU" sz="1600"/>
                        <a:t>обозначение</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dirty="0"/>
                        <a:t>наименование</a:t>
                      </a:r>
                      <a:endParaRPr lang="ru-RU" sz="1600" dirty="0">
                        <a:solidFill>
                          <a:srgbClr val="000000"/>
                        </a:solidFill>
                        <a:latin typeface="Times New Roman"/>
                        <a:ea typeface="Times New Roman"/>
                        <a:cs typeface="Times New Roman"/>
                      </a:endParaRPr>
                    </a:p>
                  </a:txBody>
                  <a:tcPr marL="0" marR="0" marT="0" marB="0" anchor="ctr"/>
                </a:tc>
                <a:tc vMerge="1">
                  <a:txBody>
                    <a:bodyPr/>
                    <a:lstStyle/>
                    <a:p>
                      <a:endParaRPr lang="ru-RU"/>
                    </a:p>
                  </a:txBody>
                  <a:tcPr/>
                </a:tc>
                <a:tc vMerge="1">
                  <a:txBody>
                    <a:bodyPr/>
                    <a:lstStyle/>
                    <a:p>
                      <a:endParaRPr lang="ru-RU"/>
                    </a:p>
                  </a:txBody>
                  <a:tcPr/>
                </a:tc>
              </a:tr>
              <a:tr h="0">
                <a:tc>
                  <a:txBody>
                    <a:bodyPr/>
                    <a:lstStyle/>
                    <a:p>
                      <a:pPr algn="ctr">
                        <a:lnSpc>
                          <a:spcPct val="100000"/>
                        </a:lnSpc>
                        <a:spcAft>
                          <a:spcPts val="0"/>
                        </a:spcAft>
                      </a:pPr>
                      <a:r>
                        <a:rPr lang="ru-RU" sz="1600"/>
                        <a:t>К</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a:t>Концентрированная</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a:t>0 – 15°</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a:t>К</a:t>
                      </a:r>
                      <a:r>
                        <a:rPr lang="ru-RU" sz="1600" baseline="-25000"/>
                        <a:t>ф</a:t>
                      </a:r>
                      <a:r>
                        <a:rPr lang="ru-RU" sz="1600"/>
                        <a:t>≥3</a:t>
                      </a:r>
                      <a:endParaRPr lang="ru-RU" sz="1600">
                        <a:solidFill>
                          <a:srgbClr val="000000"/>
                        </a:solidFill>
                        <a:latin typeface="Times New Roman"/>
                        <a:ea typeface="Times New Roman"/>
                        <a:cs typeface="Times New Roman"/>
                      </a:endParaRPr>
                    </a:p>
                  </a:txBody>
                  <a:tcPr marL="0" marR="0" marT="0" marB="0" anchor="ctr"/>
                </a:tc>
              </a:tr>
              <a:tr h="0">
                <a:tc>
                  <a:txBody>
                    <a:bodyPr/>
                    <a:lstStyle/>
                    <a:p>
                      <a:pPr algn="ctr">
                        <a:lnSpc>
                          <a:spcPct val="100000"/>
                        </a:lnSpc>
                        <a:spcAft>
                          <a:spcPts val="0"/>
                        </a:spcAft>
                      </a:pPr>
                      <a:r>
                        <a:rPr lang="ru-RU" sz="1600"/>
                        <a:t>Г</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a:t>Глубокая</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a:t>0-30°; 180 –150°</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dirty="0"/>
                        <a:t>2≤К</a:t>
                      </a:r>
                      <a:r>
                        <a:rPr lang="ru-RU" sz="1600" baseline="-25000" dirty="0"/>
                        <a:t>ф</a:t>
                      </a:r>
                      <a:r>
                        <a:rPr lang="ru-RU" sz="1600" dirty="0"/>
                        <a:t>‹3</a:t>
                      </a:r>
                      <a:endParaRPr lang="ru-RU" sz="1600" dirty="0">
                        <a:solidFill>
                          <a:srgbClr val="000000"/>
                        </a:solidFill>
                        <a:latin typeface="Times New Roman"/>
                        <a:ea typeface="Times New Roman"/>
                        <a:cs typeface="Times New Roman"/>
                      </a:endParaRPr>
                    </a:p>
                  </a:txBody>
                  <a:tcPr marL="0" marR="0" marT="0" marB="0" anchor="ctr"/>
                </a:tc>
              </a:tr>
              <a:tr h="0">
                <a:tc>
                  <a:txBody>
                    <a:bodyPr/>
                    <a:lstStyle/>
                    <a:p>
                      <a:pPr algn="ctr">
                        <a:lnSpc>
                          <a:spcPct val="100000"/>
                        </a:lnSpc>
                        <a:spcAft>
                          <a:spcPts val="0"/>
                        </a:spcAft>
                      </a:pPr>
                      <a:r>
                        <a:rPr lang="ru-RU" sz="1600"/>
                        <a:t>Д</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a:t>Косинусная</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a:t>0-35°; 180 - 145°</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dirty="0"/>
                        <a:t>1,3≤К</a:t>
                      </a:r>
                      <a:r>
                        <a:rPr lang="ru-RU" sz="1600" baseline="-25000" dirty="0"/>
                        <a:t>ф</a:t>
                      </a:r>
                      <a:r>
                        <a:rPr lang="ru-RU" sz="1600" dirty="0"/>
                        <a:t>‹2</a:t>
                      </a:r>
                      <a:endParaRPr lang="ru-RU" sz="1600" dirty="0">
                        <a:solidFill>
                          <a:srgbClr val="000000"/>
                        </a:solidFill>
                        <a:latin typeface="Times New Roman"/>
                        <a:ea typeface="Times New Roman"/>
                        <a:cs typeface="Times New Roman"/>
                      </a:endParaRPr>
                    </a:p>
                  </a:txBody>
                  <a:tcPr marL="0" marR="0" marT="0" marB="0" anchor="ctr"/>
                </a:tc>
              </a:tr>
              <a:tr h="0">
                <a:tc>
                  <a:txBody>
                    <a:bodyPr/>
                    <a:lstStyle/>
                    <a:p>
                      <a:pPr algn="ctr">
                        <a:lnSpc>
                          <a:spcPct val="100000"/>
                        </a:lnSpc>
                        <a:spcAft>
                          <a:spcPts val="0"/>
                        </a:spcAft>
                      </a:pPr>
                      <a:r>
                        <a:rPr lang="ru-RU" sz="1600"/>
                        <a:t>Л</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a:t>Полуширокая</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a:t>35-55°; 145- 125°</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dirty="0"/>
                        <a:t>1,3≤К</a:t>
                      </a:r>
                      <a:r>
                        <a:rPr lang="ru-RU" sz="1600" baseline="-25000" dirty="0"/>
                        <a:t>ф</a:t>
                      </a:r>
                      <a:endParaRPr lang="ru-RU" sz="1600" dirty="0">
                        <a:solidFill>
                          <a:srgbClr val="000000"/>
                        </a:solidFill>
                        <a:latin typeface="Times New Roman"/>
                        <a:ea typeface="Times New Roman"/>
                        <a:cs typeface="Times New Roman"/>
                      </a:endParaRPr>
                    </a:p>
                  </a:txBody>
                  <a:tcPr marL="0" marR="0" marT="0" marB="0" anchor="ctr"/>
                </a:tc>
              </a:tr>
              <a:tr h="0">
                <a:tc>
                  <a:txBody>
                    <a:bodyPr/>
                    <a:lstStyle/>
                    <a:p>
                      <a:pPr algn="ctr">
                        <a:lnSpc>
                          <a:spcPct val="100000"/>
                        </a:lnSpc>
                        <a:spcAft>
                          <a:spcPts val="0"/>
                        </a:spcAft>
                      </a:pPr>
                      <a:r>
                        <a:rPr lang="ru-RU" sz="1600"/>
                        <a:t>Ш</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a:t>Широкая</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a:t>55- 85°; 125 - 95°</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dirty="0"/>
                        <a:t>1,3≤К</a:t>
                      </a:r>
                      <a:r>
                        <a:rPr lang="ru-RU" sz="1600" baseline="-25000" dirty="0"/>
                        <a:t>ф</a:t>
                      </a:r>
                      <a:endParaRPr lang="ru-RU" sz="1600" dirty="0">
                        <a:solidFill>
                          <a:srgbClr val="000000"/>
                        </a:solidFill>
                        <a:latin typeface="Times New Roman"/>
                        <a:ea typeface="Times New Roman"/>
                        <a:cs typeface="Times New Roman"/>
                      </a:endParaRPr>
                    </a:p>
                  </a:txBody>
                  <a:tcPr marL="0" marR="0" marT="0" marB="0" anchor="ctr"/>
                </a:tc>
              </a:tr>
              <a:tr h="0">
                <a:tc>
                  <a:txBody>
                    <a:bodyPr/>
                    <a:lstStyle/>
                    <a:p>
                      <a:pPr algn="ctr">
                        <a:lnSpc>
                          <a:spcPct val="100000"/>
                        </a:lnSpc>
                        <a:spcAft>
                          <a:spcPts val="0"/>
                        </a:spcAft>
                      </a:pPr>
                      <a:r>
                        <a:rPr lang="ru-RU" sz="1600"/>
                        <a:t>М</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a:t>Равномерная</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a:t>0 - 180°</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dirty="0"/>
                        <a:t>К</a:t>
                      </a:r>
                      <a:r>
                        <a:rPr lang="ru-RU" sz="1600" baseline="-25000" dirty="0"/>
                        <a:t>ф</a:t>
                      </a:r>
                      <a:r>
                        <a:rPr lang="ru-RU" sz="1600" dirty="0"/>
                        <a:t>≤1,3 при этом </a:t>
                      </a:r>
                      <a:r>
                        <a:rPr lang="ru-RU" sz="1600" dirty="0" err="1"/>
                        <a:t>I</a:t>
                      </a:r>
                      <a:r>
                        <a:rPr lang="ru-RU" sz="1600" baseline="-25000" dirty="0" err="1"/>
                        <a:t>min</a:t>
                      </a:r>
                      <a:r>
                        <a:rPr lang="ru-RU" sz="1600" dirty="0"/>
                        <a:t>›0,4I</a:t>
                      </a:r>
                      <a:r>
                        <a:rPr lang="ru-RU" sz="1600" baseline="-25000" dirty="0"/>
                        <a:t>max</a:t>
                      </a:r>
                      <a:endParaRPr lang="ru-RU" sz="1600" dirty="0">
                        <a:solidFill>
                          <a:srgbClr val="000000"/>
                        </a:solidFill>
                        <a:latin typeface="Times New Roman"/>
                        <a:ea typeface="Times New Roman"/>
                        <a:cs typeface="Times New Roman"/>
                      </a:endParaRPr>
                    </a:p>
                  </a:txBody>
                  <a:tcPr marL="0" marR="0" marT="0" marB="0" anchor="ctr"/>
                </a:tc>
              </a:tr>
              <a:tr h="0">
                <a:tc>
                  <a:txBody>
                    <a:bodyPr/>
                    <a:lstStyle/>
                    <a:p>
                      <a:pPr algn="ctr">
                        <a:lnSpc>
                          <a:spcPct val="100000"/>
                        </a:lnSpc>
                        <a:spcAft>
                          <a:spcPts val="0"/>
                        </a:spcAft>
                      </a:pPr>
                      <a:r>
                        <a:rPr lang="ru-RU" sz="1600"/>
                        <a:t>С</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a:t>Синусная</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a:t>70- 90°; 110 - 90°</a:t>
                      </a:r>
                      <a:endParaRPr lang="ru-RU" sz="1600">
                        <a:solidFill>
                          <a:srgbClr val="000000"/>
                        </a:solidFill>
                        <a:latin typeface="Times New Roman"/>
                        <a:ea typeface="Times New Roman"/>
                        <a:cs typeface="Times New Roman"/>
                      </a:endParaRPr>
                    </a:p>
                  </a:txBody>
                  <a:tcPr marL="0" marR="0" marT="0" marB="0" anchor="ctr"/>
                </a:tc>
                <a:tc>
                  <a:txBody>
                    <a:bodyPr/>
                    <a:lstStyle/>
                    <a:p>
                      <a:pPr algn="ctr">
                        <a:lnSpc>
                          <a:spcPct val="100000"/>
                        </a:lnSpc>
                        <a:spcAft>
                          <a:spcPts val="0"/>
                        </a:spcAft>
                      </a:pPr>
                      <a:r>
                        <a:rPr lang="ru-RU" sz="1600" dirty="0"/>
                        <a:t>1,3&lt;</a:t>
                      </a:r>
                      <a:r>
                        <a:rPr lang="ru-RU" sz="1600" dirty="0" err="1"/>
                        <a:t>К</a:t>
                      </a:r>
                      <a:r>
                        <a:rPr lang="ru-RU" sz="1600" baseline="-25000" dirty="0" err="1"/>
                        <a:t>ф</a:t>
                      </a:r>
                      <a:r>
                        <a:rPr lang="ru-RU" sz="1600" dirty="0"/>
                        <a:t> при этом I0‹0,7I</a:t>
                      </a:r>
                      <a:r>
                        <a:rPr lang="ru-RU" sz="1600" baseline="-25000" dirty="0"/>
                        <a:t>max</a:t>
                      </a:r>
                      <a:endParaRPr lang="ru-RU" sz="1600" dirty="0">
                        <a:solidFill>
                          <a:srgbClr val="000000"/>
                        </a:solidFill>
                        <a:latin typeface="Times New Roman"/>
                        <a:ea typeface="Times New Roman"/>
                        <a:cs typeface="Times New Roman"/>
                      </a:endParaRPr>
                    </a:p>
                  </a:txBody>
                  <a:tcPr marL="0" marR="0" marT="0" marB="0" anchor="ctr"/>
                </a:tc>
              </a:tr>
            </a:tbl>
          </a:graphicData>
        </a:graphic>
      </p:graphicFrame>
      <p:sp>
        <p:nvSpPr>
          <p:cNvPr id="32770" name="Rectangle 2"/>
          <p:cNvSpPr>
            <a:spLocks noChangeArrowheads="1"/>
          </p:cNvSpPr>
          <p:nvPr/>
        </p:nvSpPr>
        <p:spPr bwMode="auto">
          <a:xfrm>
            <a:off x="2411760" y="1916832"/>
            <a:ext cx="479663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424242"/>
                </a:solidFill>
                <a:effectLst/>
                <a:latin typeface="Arial" pitchFamily="34" charset="0"/>
                <a:ea typeface="Times New Roman" pitchFamily="18" charset="0"/>
                <a:cs typeface="Times New Roman" pitchFamily="18" charset="0"/>
              </a:rPr>
              <a:t>Таблица 2. Основные фотометрические параметры</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ndParaRPr>
          </a:p>
        </p:txBody>
      </p:sp>
      <p:pic>
        <p:nvPicPr>
          <p:cNvPr id="32769" name="Рисунок 1" descr="kss3"/>
          <p:cNvPicPr>
            <a:picLocks noChangeAspect="1" noChangeArrowheads="1"/>
          </p:cNvPicPr>
          <p:nvPr/>
        </p:nvPicPr>
        <p:blipFill>
          <a:blip r:embed="rId2" cstate="print"/>
          <a:srcRect/>
          <a:stretch>
            <a:fillRect/>
          </a:stretch>
        </p:blipFill>
        <p:spPr bwMode="auto">
          <a:xfrm>
            <a:off x="6804248" y="2852936"/>
            <a:ext cx="1019175" cy="428625"/>
          </a:xfrm>
          <a:prstGeom prst="rect">
            <a:avLst/>
          </a:prstGeom>
          <a:noFill/>
        </p:spPr>
      </p:pic>
      <p:sp>
        <p:nvSpPr>
          <p:cNvPr id="32771" name="Rectangle 3"/>
          <p:cNvSpPr>
            <a:spLocks noChangeArrowheads="1"/>
          </p:cNvSpPr>
          <p:nvPr/>
        </p:nvSpPr>
        <p:spPr bwMode="auto">
          <a:xfrm>
            <a:off x="251520" y="40466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424242"/>
                </a:solidFill>
                <a:effectLst/>
                <a:latin typeface="Arial"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Увеличение КПД светильников</a:t>
            </a:r>
            <a:endParaRPr lang="ru-RU" sz="3200" dirty="0"/>
          </a:p>
        </p:txBody>
      </p:sp>
      <p:sp>
        <p:nvSpPr>
          <p:cNvPr id="3" name="Содержимое 2"/>
          <p:cNvSpPr>
            <a:spLocks noGrp="1"/>
          </p:cNvSpPr>
          <p:nvPr>
            <p:ph idx="1"/>
          </p:nvPr>
        </p:nvSpPr>
        <p:spPr/>
        <p:txBody>
          <a:bodyPr/>
          <a:lstStyle/>
          <a:p>
            <a:endParaRPr lang="ru-RU"/>
          </a:p>
        </p:txBody>
      </p:sp>
      <p:sp>
        <p:nvSpPr>
          <p:cNvPr id="33794" name="Rectangle 2"/>
          <p:cNvSpPr>
            <a:spLocks noChangeArrowheads="1"/>
          </p:cNvSpPr>
          <p:nvPr/>
        </p:nvSpPr>
        <p:spPr bwMode="auto">
          <a:xfrm>
            <a:off x="1331640" y="5373216"/>
            <a:ext cx="677999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424242"/>
                </a:solidFill>
                <a:effectLst/>
                <a:latin typeface="Arial" pitchFamily="34" charset="0"/>
                <a:ea typeface="Times New Roman" pitchFamily="18" charset="0"/>
                <a:cs typeface="Times New Roman" pitchFamily="18" charset="0"/>
              </a:rPr>
              <a:t>Рис.1 Типы кривых силы света, построенные в относительных единицах</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ndParaRPr>
          </a:p>
        </p:txBody>
      </p:sp>
      <p:pic>
        <p:nvPicPr>
          <p:cNvPr id="33793" name="Рисунок 2" descr="Типы кривых силы света в относительных единицах"/>
          <p:cNvPicPr>
            <a:picLocks noChangeAspect="1" noChangeArrowheads="1"/>
          </p:cNvPicPr>
          <p:nvPr/>
        </p:nvPicPr>
        <p:blipFill>
          <a:blip r:embed="rId2" cstate="print"/>
          <a:srcRect/>
          <a:stretch>
            <a:fillRect/>
          </a:stretch>
        </p:blipFill>
        <p:spPr bwMode="auto">
          <a:xfrm>
            <a:off x="2483768" y="1700808"/>
            <a:ext cx="4253855" cy="3497105"/>
          </a:xfrm>
          <a:prstGeom prst="rect">
            <a:avLst/>
          </a:prstGeom>
          <a:noFill/>
        </p:spPr>
      </p:pic>
      <p:sp>
        <p:nvSpPr>
          <p:cNvPr id="33795" name="Rectangle 3"/>
          <p:cNvSpPr>
            <a:spLocks noChangeArrowheads="1"/>
          </p:cNvSpPr>
          <p:nvPr/>
        </p:nvSpPr>
        <p:spPr bwMode="auto">
          <a:xfrm>
            <a:off x="0" y="3362325"/>
            <a:ext cx="9144000" cy="0"/>
          </a:xfrm>
          <a:prstGeom prst="rect">
            <a:avLst/>
          </a:prstGeom>
          <a:solidFill>
            <a:srgbClr val="E8EDE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424242"/>
                </a:solidFill>
                <a:effectLst/>
                <a:latin typeface="Arial"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Увеличение КПД светильников</a:t>
            </a:r>
            <a:endParaRPr lang="ru-RU" sz="3200" dirty="0"/>
          </a:p>
        </p:txBody>
      </p:sp>
      <p:pic>
        <p:nvPicPr>
          <p:cNvPr id="8193" name="Picture 1"/>
          <p:cNvPicPr>
            <a:picLocks noChangeAspect="1" noChangeArrowheads="1"/>
          </p:cNvPicPr>
          <p:nvPr/>
        </p:nvPicPr>
        <p:blipFill>
          <a:blip r:embed="rId2" cstate="print"/>
          <a:srcRect/>
          <a:stretch>
            <a:fillRect/>
          </a:stretch>
        </p:blipFill>
        <p:spPr bwMode="auto">
          <a:xfrm>
            <a:off x="642910" y="1500174"/>
            <a:ext cx="3357586" cy="1619103"/>
          </a:xfrm>
          <a:prstGeom prst="rect">
            <a:avLst/>
          </a:prstGeom>
          <a:noFill/>
          <a:ln w="9525">
            <a:noFill/>
            <a:miter lim="800000"/>
            <a:headEnd/>
            <a:tailEnd/>
          </a:ln>
          <a:effectLst/>
        </p:spPr>
      </p:pic>
      <p:pic>
        <p:nvPicPr>
          <p:cNvPr id="8194" name="Picture 2"/>
          <p:cNvPicPr>
            <a:picLocks noGrp="1" noChangeAspect="1" noChangeArrowheads="1"/>
          </p:cNvPicPr>
          <p:nvPr>
            <p:ph idx="1"/>
          </p:nvPr>
        </p:nvPicPr>
        <p:blipFill>
          <a:blip r:embed="rId3" cstate="print"/>
          <a:srcRect/>
          <a:stretch>
            <a:fillRect/>
          </a:stretch>
        </p:blipFill>
        <p:spPr bwMode="auto">
          <a:xfrm>
            <a:off x="5500694" y="1571612"/>
            <a:ext cx="2500320" cy="1483523"/>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714348" y="3786190"/>
            <a:ext cx="3191033" cy="1928802"/>
          </a:xfrm>
          <a:prstGeom prst="rect">
            <a:avLst/>
          </a:prstGeom>
          <a:noFill/>
          <a:ln w="9525">
            <a:noFill/>
            <a:miter lim="800000"/>
            <a:headEnd/>
            <a:tailEnd/>
          </a:ln>
          <a:effectLst/>
        </p:spPr>
      </p:pic>
      <p:pic>
        <p:nvPicPr>
          <p:cNvPr id="8196" name="Picture 4"/>
          <p:cNvPicPr>
            <a:picLocks noChangeAspect="1" noChangeArrowheads="1"/>
          </p:cNvPicPr>
          <p:nvPr/>
        </p:nvPicPr>
        <p:blipFill>
          <a:blip r:embed="rId5" cstate="print"/>
          <a:srcRect/>
          <a:stretch>
            <a:fillRect/>
          </a:stretch>
        </p:blipFill>
        <p:spPr bwMode="auto">
          <a:xfrm>
            <a:off x="4929190" y="3857628"/>
            <a:ext cx="3461965" cy="1500185"/>
          </a:xfrm>
          <a:prstGeom prst="rect">
            <a:avLst/>
          </a:prstGeom>
          <a:noFill/>
          <a:ln w="9525">
            <a:noFill/>
            <a:miter lim="800000"/>
            <a:headEnd/>
            <a:tailEnd/>
          </a:ln>
          <a:effectLst/>
        </p:spPr>
      </p:pic>
      <p:sp>
        <p:nvSpPr>
          <p:cNvPr id="13" name="Прямоугольник 12"/>
          <p:cNvSpPr/>
          <p:nvPr/>
        </p:nvSpPr>
        <p:spPr>
          <a:xfrm>
            <a:off x="714348" y="3214686"/>
            <a:ext cx="3157083" cy="369332"/>
          </a:xfrm>
          <a:prstGeom prst="rect">
            <a:avLst/>
          </a:prstGeom>
        </p:spPr>
        <p:txBody>
          <a:bodyPr wrap="none">
            <a:spAutoFit/>
          </a:bodyPr>
          <a:lstStyle/>
          <a:p>
            <a:r>
              <a:rPr lang="ru-RU" b="1" dirty="0" smtClean="0"/>
              <a:t>Светильники прямого света</a:t>
            </a:r>
            <a:endParaRPr lang="ru-RU" dirty="0"/>
          </a:p>
        </p:txBody>
      </p:sp>
      <p:sp>
        <p:nvSpPr>
          <p:cNvPr id="14" name="Прямоугольник 13"/>
          <p:cNvSpPr/>
          <p:nvPr/>
        </p:nvSpPr>
        <p:spPr>
          <a:xfrm>
            <a:off x="4786314" y="3071810"/>
            <a:ext cx="3562065" cy="369332"/>
          </a:xfrm>
          <a:prstGeom prst="rect">
            <a:avLst/>
          </a:prstGeom>
        </p:spPr>
        <p:txBody>
          <a:bodyPr wrap="none">
            <a:spAutoFit/>
          </a:bodyPr>
          <a:lstStyle/>
          <a:p>
            <a:r>
              <a:rPr lang="ru-RU" b="1" dirty="0" smtClean="0"/>
              <a:t>Светильники рассеянного света</a:t>
            </a:r>
            <a:endParaRPr lang="ru-RU" dirty="0"/>
          </a:p>
        </p:txBody>
      </p:sp>
      <p:sp>
        <p:nvSpPr>
          <p:cNvPr id="15" name="Прямоугольник 14"/>
          <p:cNvSpPr/>
          <p:nvPr/>
        </p:nvSpPr>
        <p:spPr>
          <a:xfrm>
            <a:off x="2857488" y="5857892"/>
            <a:ext cx="3621761" cy="369332"/>
          </a:xfrm>
          <a:prstGeom prst="rect">
            <a:avLst/>
          </a:prstGeom>
        </p:spPr>
        <p:txBody>
          <a:bodyPr wrap="none">
            <a:spAutoFit/>
          </a:bodyPr>
          <a:lstStyle/>
          <a:p>
            <a:r>
              <a:rPr lang="ru-RU" b="1" dirty="0" smtClean="0"/>
              <a:t>Светильники отраженного света</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438</TotalTime>
  <Words>1117</Words>
  <Application>Microsoft Office PowerPoint</Application>
  <PresentationFormat>Экран (4:3)</PresentationFormat>
  <Paragraphs>118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Апекс</vt:lpstr>
      <vt:lpstr>Эффективность и качество освещения</vt:lpstr>
      <vt:lpstr>Слайд 2</vt:lpstr>
      <vt:lpstr>Слайд 3</vt:lpstr>
      <vt:lpstr>Экономика и энергоэффективность внутреннего освещения</vt:lpstr>
      <vt:lpstr>Повышение светоотдачи источников света </vt:lpstr>
      <vt:lpstr>Увеличение КПД светильников</vt:lpstr>
      <vt:lpstr>Увеличение КПД светильников</vt:lpstr>
      <vt:lpstr>Увеличение КПД светильников</vt:lpstr>
      <vt:lpstr>Увеличение КПД светильников</vt:lpstr>
      <vt:lpstr>Снижение мощности активных потерь в ПРА для ЛЛ</vt:lpstr>
      <vt:lpstr>Слайд 11</vt:lpstr>
      <vt:lpstr>Слайд 12</vt:lpstr>
      <vt:lpstr>Слайд 13</vt:lpstr>
      <vt:lpstr>Использование систем управления, автоматически регулирующих световой поток ОУ (освещенность в помещении) в зависимости от интенсивности естественного света</vt:lpstr>
      <vt:lpstr>Cовременные технологии  </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Энергосберегающие мероприятия в освут</dc:title>
  <dc:creator>Maria</dc:creator>
  <cp:lastModifiedBy>Maria</cp:lastModifiedBy>
  <cp:revision>50</cp:revision>
  <dcterms:modified xsi:type="dcterms:W3CDTF">2018-12-05T19:34:21Z</dcterms:modified>
</cp:coreProperties>
</file>